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74" r:id="rId4"/>
    <p:sldId id="275" r:id="rId5"/>
    <p:sldId id="276" r:id="rId6"/>
    <p:sldId id="277" r:id="rId7"/>
    <p:sldId id="278" r:id="rId8"/>
    <p:sldId id="280" r:id="rId9"/>
    <p:sldId id="281" r:id="rId10"/>
    <p:sldId id="282" r:id="rId11"/>
    <p:sldId id="283" r:id="rId12"/>
    <p:sldId id="284" r:id="rId13"/>
    <p:sldId id="285" r:id="rId14"/>
    <p:sldId id="286" r:id="rId15"/>
    <p:sldId id="28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9" d="100"/>
          <a:sy n="79" d="100"/>
        </p:scale>
        <p:origin x="77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10/21/2022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‹Nº›</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10/21/2022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10/21/2022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10/21/2022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E5059C3-6A89-4494-99FF-5A4D6FFD50EB}" type="datetimeFigureOut">
              <a:rPr lang="en-US" dirty="0"/>
              <a:t>10/21/2022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10/21/2022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10/21/2022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10/21/2022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10/21/2022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7D525BB-DA17-4BA0-B3C8-3AC3ABC827E6}" type="datetimeFigureOut">
              <a:rPr lang="en-US" dirty="0"/>
              <a:t>10/21/2022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16C4C9A-3960-41CF-A4E9-2A8FB932454B}" type="datetimeFigureOut">
              <a:rPr lang="en-US" dirty="0"/>
              <a:t>10/21/2022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10/21/2022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‹Nº›</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s.wikipedia.org/wiki/Energ%C3%ADa_lum%C3%ADnic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12125" y="3383280"/>
            <a:ext cx="1619796" cy="1371599"/>
          </a:xfrm>
          <a:ln>
            <a:noFill/>
          </a:ln>
        </p:spPr>
        <p:txBody>
          <a:bodyPr>
            <a:normAutofit fontScale="90000"/>
          </a:bodyPr>
          <a:lstStyle/>
          <a:p>
            <a:r>
              <a:rPr lang="es-419" sz="1600" dirty="0" smtClean="0">
                <a:solidFill>
                  <a:srgbClr val="92D050"/>
                </a:solidFill>
                <a:latin typeface="+mn-lt"/>
              </a:rPr>
              <a:t>Pía Núñez</a:t>
            </a:r>
            <a:br>
              <a:rPr lang="es-419" sz="1600" dirty="0" smtClean="0">
                <a:solidFill>
                  <a:srgbClr val="92D050"/>
                </a:solidFill>
                <a:latin typeface="+mn-lt"/>
              </a:rPr>
            </a:br>
            <a:r>
              <a:rPr lang="es-419" sz="1600" dirty="0">
                <a:latin typeface="+mn-lt"/>
              </a:rPr>
              <a:t/>
            </a:r>
            <a:br>
              <a:rPr lang="es-419" sz="1600" dirty="0">
                <a:latin typeface="+mn-lt"/>
              </a:rPr>
            </a:br>
            <a:r>
              <a:rPr lang="es-419" sz="1600" dirty="0">
                <a:latin typeface="+mn-lt"/>
              </a:rPr>
              <a:t> </a:t>
            </a:r>
            <a:r>
              <a:rPr lang="es-419" sz="1600" dirty="0" smtClean="0">
                <a:latin typeface="+mn-lt"/>
              </a:rPr>
              <a:t>1-Pared Celular 2-Membrana Plasmática</a:t>
            </a:r>
            <a:br>
              <a:rPr lang="es-419" sz="1600" dirty="0" smtClean="0">
                <a:latin typeface="+mn-lt"/>
              </a:rPr>
            </a:br>
            <a:r>
              <a:rPr lang="es-419" sz="1600" dirty="0" smtClean="0">
                <a:latin typeface="+mn-lt"/>
              </a:rPr>
              <a:t>3-Citoplasma</a:t>
            </a:r>
            <a:br>
              <a:rPr lang="es-419" sz="1600" dirty="0" smtClean="0">
                <a:latin typeface="+mn-lt"/>
              </a:rPr>
            </a:br>
            <a:endParaRPr lang="es-419" sz="1600" dirty="0">
              <a:latin typeface="+mn-lt"/>
            </a:endParaRPr>
          </a:p>
        </p:txBody>
      </p:sp>
      <p:sp>
        <p:nvSpPr>
          <p:cNvPr id="3" name="Subtítulo 2"/>
          <p:cNvSpPr>
            <a:spLocks noGrp="1"/>
          </p:cNvSpPr>
          <p:nvPr>
            <p:ph type="subTitle" idx="1"/>
          </p:nvPr>
        </p:nvSpPr>
        <p:spPr>
          <a:xfrm>
            <a:off x="1685108" y="1031966"/>
            <a:ext cx="6444765" cy="1312816"/>
          </a:xfrm>
        </p:spPr>
        <p:txBody>
          <a:bodyPr>
            <a:noAutofit/>
          </a:bodyPr>
          <a:lstStyle/>
          <a:p>
            <a:r>
              <a:rPr lang="es-419" sz="9600" dirty="0" smtClean="0"/>
              <a:t>BIOLOGIA</a:t>
            </a:r>
            <a:endParaRPr lang="es-419" sz="9600" dirty="0"/>
          </a:p>
        </p:txBody>
      </p:sp>
      <p:sp>
        <p:nvSpPr>
          <p:cNvPr id="8" name="CuadroTexto 7"/>
          <p:cNvSpPr txBox="1"/>
          <p:nvPr/>
        </p:nvSpPr>
        <p:spPr>
          <a:xfrm>
            <a:off x="1397726" y="4807130"/>
            <a:ext cx="2586445" cy="1815882"/>
          </a:xfrm>
          <a:prstGeom prst="rect">
            <a:avLst/>
          </a:prstGeom>
          <a:noFill/>
        </p:spPr>
        <p:txBody>
          <a:bodyPr wrap="square" rtlCol="0">
            <a:spAutoFit/>
          </a:bodyPr>
          <a:lstStyle/>
          <a:p>
            <a:pPr algn="r"/>
            <a:r>
              <a:rPr lang="es-419" sz="1400" dirty="0" smtClean="0">
                <a:solidFill>
                  <a:srgbClr val="92D050"/>
                </a:solidFill>
              </a:rPr>
              <a:t>Martin Lucero</a:t>
            </a:r>
          </a:p>
          <a:p>
            <a:pPr algn="r"/>
            <a:r>
              <a:rPr lang="es-419" sz="1400" dirty="0" smtClean="0"/>
              <a:t>4-Retículo </a:t>
            </a:r>
          </a:p>
          <a:p>
            <a:pPr algn="r"/>
            <a:r>
              <a:rPr lang="es-419" sz="1400" dirty="0" smtClean="0"/>
              <a:t> Endoplasm</a:t>
            </a:r>
            <a:r>
              <a:rPr lang="es-AR" sz="1400" dirty="0" smtClean="0"/>
              <a:t>á</a:t>
            </a:r>
            <a:r>
              <a:rPr lang="es-419" sz="1400" dirty="0" smtClean="0"/>
              <a:t>tico</a:t>
            </a:r>
          </a:p>
          <a:p>
            <a:pPr algn="r"/>
            <a:r>
              <a:rPr lang="es-419" sz="1400" dirty="0" smtClean="0"/>
              <a:t> Rugoso</a:t>
            </a:r>
          </a:p>
          <a:p>
            <a:pPr algn="r"/>
            <a:r>
              <a:rPr lang="es-419" sz="1400" dirty="0" smtClean="0"/>
              <a:t>5-Reticulo</a:t>
            </a:r>
          </a:p>
          <a:p>
            <a:pPr algn="r"/>
            <a:r>
              <a:rPr lang="es-419" sz="1400" dirty="0" smtClean="0"/>
              <a:t> Endoplasm</a:t>
            </a:r>
            <a:r>
              <a:rPr lang="es-AR" sz="1400" dirty="0" smtClean="0"/>
              <a:t>á</a:t>
            </a:r>
            <a:r>
              <a:rPr lang="es-419" sz="1400" dirty="0" smtClean="0"/>
              <a:t>tico</a:t>
            </a:r>
          </a:p>
          <a:p>
            <a:pPr algn="r"/>
            <a:r>
              <a:rPr lang="es-419" sz="1400" dirty="0" smtClean="0"/>
              <a:t> Liso</a:t>
            </a:r>
          </a:p>
          <a:p>
            <a:pPr algn="r"/>
            <a:r>
              <a:rPr lang="es-419" sz="1400" dirty="0" smtClean="0"/>
              <a:t>6-Ribosomas</a:t>
            </a:r>
            <a:endParaRPr lang="es-419" sz="1400" dirty="0"/>
          </a:p>
        </p:txBody>
      </p:sp>
      <p:sp>
        <p:nvSpPr>
          <p:cNvPr id="9" name="CuadroTexto 8"/>
          <p:cNvSpPr txBox="1"/>
          <p:nvPr/>
        </p:nvSpPr>
        <p:spPr>
          <a:xfrm>
            <a:off x="3984171" y="3369884"/>
            <a:ext cx="1724297" cy="1384995"/>
          </a:xfrm>
          <a:prstGeom prst="rect">
            <a:avLst/>
          </a:prstGeom>
          <a:noFill/>
        </p:spPr>
        <p:txBody>
          <a:bodyPr wrap="square" rtlCol="0">
            <a:spAutoFit/>
          </a:bodyPr>
          <a:lstStyle/>
          <a:p>
            <a:pPr algn="r"/>
            <a:r>
              <a:rPr lang="es-419" sz="1400" dirty="0" smtClean="0">
                <a:solidFill>
                  <a:srgbClr val="92D050"/>
                </a:solidFill>
              </a:rPr>
              <a:t>Selene Valdez</a:t>
            </a:r>
          </a:p>
          <a:p>
            <a:pPr algn="r"/>
            <a:endParaRPr lang="es-419" sz="1400" dirty="0" smtClean="0">
              <a:solidFill>
                <a:srgbClr val="92D050"/>
              </a:solidFill>
            </a:endParaRPr>
          </a:p>
          <a:p>
            <a:pPr algn="r"/>
            <a:r>
              <a:rPr lang="es-419" sz="1400" dirty="0"/>
              <a:t>7</a:t>
            </a:r>
            <a:r>
              <a:rPr lang="es-419" sz="1400" dirty="0" smtClean="0"/>
              <a:t>-Aparato De Golgi </a:t>
            </a:r>
          </a:p>
          <a:p>
            <a:pPr algn="r"/>
            <a:r>
              <a:rPr lang="es-419" sz="1400" dirty="0"/>
              <a:t>8</a:t>
            </a:r>
            <a:r>
              <a:rPr lang="es-419" sz="1400" dirty="0" smtClean="0"/>
              <a:t>-Mitocondrias</a:t>
            </a:r>
          </a:p>
          <a:p>
            <a:pPr algn="r"/>
            <a:r>
              <a:rPr lang="es-419" sz="1400" dirty="0"/>
              <a:t>9</a:t>
            </a:r>
            <a:r>
              <a:rPr lang="es-419" sz="1400" dirty="0" smtClean="0"/>
              <a:t>-Vacuolas</a:t>
            </a:r>
          </a:p>
          <a:p>
            <a:pPr algn="r"/>
            <a:r>
              <a:rPr lang="es-419" sz="1400" dirty="0" smtClean="0"/>
              <a:t>10-Lisosomas</a:t>
            </a:r>
            <a:endParaRPr lang="es-419" sz="1400" dirty="0"/>
          </a:p>
        </p:txBody>
      </p:sp>
      <p:sp>
        <p:nvSpPr>
          <p:cNvPr id="10" name="CuadroTexto 9"/>
          <p:cNvSpPr txBox="1"/>
          <p:nvPr/>
        </p:nvSpPr>
        <p:spPr>
          <a:xfrm>
            <a:off x="3866605" y="4820192"/>
            <a:ext cx="1841863" cy="1384995"/>
          </a:xfrm>
          <a:prstGeom prst="rect">
            <a:avLst/>
          </a:prstGeom>
          <a:noFill/>
        </p:spPr>
        <p:txBody>
          <a:bodyPr wrap="square" rtlCol="0">
            <a:spAutoFit/>
          </a:bodyPr>
          <a:lstStyle/>
          <a:p>
            <a:pPr algn="r"/>
            <a:r>
              <a:rPr lang="es-419" sz="1400" dirty="0" smtClean="0">
                <a:solidFill>
                  <a:srgbClr val="92D050"/>
                </a:solidFill>
              </a:rPr>
              <a:t>Mateo López</a:t>
            </a:r>
          </a:p>
          <a:p>
            <a:pPr algn="r"/>
            <a:endParaRPr lang="es-419" sz="1400" dirty="0" smtClean="0"/>
          </a:p>
          <a:p>
            <a:pPr algn="r"/>
            <a:r>
              <a:rPr lang="es-419" sz="1400" dirty="0" smtClean="0"/>
              <a:t>11-Nucleo </a:t>
            </a:r>
          </a:p>
          <a:p>
            <a:pPr algn="r"/>
            <a:r>
              <a:rPr lang="es-419" sz="1400" dirty="0" smtClean="0"/>
              <a:t>12-Nucleolo</a:t>
            </a:r>
          </a:p>
          <a:p>
            <a:pPr algn="r"/>
            <a:r>
              <a:rPr lang="es-419" sz="1400" dirty="0" smtClean="0"/>
              <a:t>13-Cloroplastos</a:t>
            </a:r>
          </a:p>
          <a:p>
            <a:pPr algn="r"/>
            <a:r>
              <a:rPr lang="es-419" sz="1400" dirty="0" smtClean="0"/>
              <a:t>14-Centrosomas</a:t>
            </a:r>
            <a:endParaRPr lang="es-419" sz="1400" dirty="0"/>
          </a:p>
        </p:txBody>
      </p:sp>
      <p:sp>
        <p:nvSpPr>
          <p:cNvPr id="11" name="CuadroTexto 10"/>
          <p:cNvSpPr txBox="1"/>
          <p:nvPr/>
        </p:nvSpPr>
        <p:spPr>
          <a:xfrm>
            <a:off x="5708468" y="3369884"/>
            <a:ext cx="1737360" cy="1169551"/>
          </a:xfrm>
          <a:prstGeom prst="rect">
            <a:avLst/>
          </a:prstGeom>
          <a:noFill/>
        </p:spPr>
        <p:txBody>
          <a:bodyPr wrap="square" rtlCol="0">
            <a:spAutoFit/>
          </a:bodyPr>
          <a:lstStyle/>
          <a:p>
            <a:pPr algn="r"/>
            <a:r>
              <a:rPr lang="es-419" sz="1400" dirty="0" smtClean="0">
                <a:solidFill>
                  <a:srgbClr val="92D050"/>
                </a:solidFill>
              </a:rPr>
              <a:t>Pilar Cabrerizo</a:t>
            </a:r>
          </a:p>
          <a:p>
            <a:pPr algn="r"/>
            <a:endParaRPr lang="es-419" sz="1400" dirty="0"/>
          </a:p>
          <a:p>
            <a:pPr algn="r"/>
            <a:r>
              <a:rPr lang="es-419" sz="1400" dirty="0" smtClean="0"/>
              <a:t>15-Citoesqueleto</a:t>
            </a:r>
          </a:p>
          <a:p>
            <a:pPr algn="r"/>
            <a:r>
              <a:rPr lang="es-419" sz="1400" dirty="0" smtClean="0"/>
              <a:t>16-Cilios</a:t>
            </a:r>
          </a:p>
          <a:p>
            <a:pPr algn="r"/>
            <a:r>
              <a:rPr lang="es-419" sz="1400" dirty="0" smtClean="0"/>
              <a:t>17-Flagelos</a:t>
            </a:r>
            <a:endParaRPr lang="es-419" sz="1400" dirty="0"/>
          </a:p>
        </p:txBody>
      </p:sp>
      <p:sp>
        <p:nvSpPr>
          <p:cNvPr id="12" name="CuadroTexto 11"/>
          <p:cNvSpPr txBox="1"/>
          <p:nvPr/>
        </p:nvSpPr>
        <p:spPr>
          <a:xfrm>
            <a:off x="2161902" y="2076641"/>
            <a:ext cx="3409405" cy="461665"/>
          </a:xfrm>
          <a:prstGeom prst="rect">
            <a:avLst/>
          </a:prstGeom>
          <a:noFill/>
        </p:spPr>
        <p:txBody>
          <a:bodyPr wrap="square" rtlCol="0">
            <a:spAutoFit/>
          </a:bodyPr>
          <a:lstStyle/>
          <a:p>
            <a:r>
              <a:rPr lang="es-419" sz="2400" dirty="0" smtClean="0">
                <a:solidFill>
                  <a:srgbClr val="92D050"/>
                </a:solidFill>
              </a:rPr>
              <a:t>Organ</a:t>
            </a:r>
            <a:r>
              <a:rPr lang="es-AR" sz="2400" dirty="0" smtClean="0">
                <a:solidFill>
                  <a:srgbClr val="92D050"/>
                </a:solidFill>
              </a:rPr>
              <a:t>é</a:t>
            </a:r>
            <a:r>
              <a:rPr lang="es-419" sz="2400" dirty="0" smtClean="0">
                <a:solidFill>
                  <a:srgbClr val="92D050"/>
                </a:solidFill>
              </a:rPr>
              <a:t>las Celulares</a:t>
            </a:r>
            <a:endParaRPr lang="es-419" sz="2400" dirty="0">
              <a:solidFill>
                <a:srgbClr val="92D050"/>
              </a:solidFill>
            </a:endParaRPr>
          </a:p>
        </p:txBody>
      </p:sp>
      <p:sp>
        <p:nvSpPr>
          <p:cNvPr id="13" name="CuadroTexto 12"/>
          <p:cNvSpPr txBox="1"/>
          <p:nvPr/>
        </p:nvSpPr>
        <p:spPr>
          <a:xfrm>
            <a:off x="10868298" y="117566"/>
            <a:ext cx="757645" cy="369332"/>
          </a:xfrm>
          <a:prstGeom prst="rect">
            <a:avLst/>
          </a:prstGeom>
          <a:noFill/>
        </p:spPr>
        <p:txBody>
          <a:bodyPr wrap="square" rtlCol="0">
            <a:spAutoFit/>
          </a:bodyPr>
          <a:lstStyle/>
          <a:p>
            <a:r>
              <a:rPr lang="es-419" dirty="0" smtClean="0">
                <a:solidFill>
                  <a:schemeClr val="tx2">
                    <a:lumMod val="10000"/>
                  </a:schemeClr>
                </a:solidFill>
              </a:rPr>
              <a:t>4 ’’B’’</a:t>
            </a:r>
            <a:endParaRPr lang="es-419" dirty="0">
              <a:solidFill>
                <a:schemeClr val="tx2">
                  <a:lumMod val="10000"/>
                </a:schemeClr>
              </a:solidFill>
            </a:endParaRPr>
          </a:p>
        </p:txBody>
      </p:sp>
    </p:spTree>
    <p:extLst>
      <p:ext uri="{BB962C8B-B14F-4D97-AF65-F5344CB8AC3E}">
        <p14:creationId xmlns:p14="http://schemas.microsoft.com/office/powerpoint/2010/main" val="2625257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AR" dirty="0" smtClean="0"/>
              <a:t>5- </a:t>
            </a:r>
            <a:r>
              <a:rPr lang="es-AR" dirty="0" smtClean="0">
                <a:solidFill>
                  <a:srgbClr val="92D050"/>
                </a:solidFill>
              </a:rPr>
              <a:t>Mitocondrias</a:t>
            </a:r>
            <a:endParaRPr lang="es-AR" dirty="0"/>
          </a:p>
        </p:txBody>
      </p:sp>
      <p:sp>
        <p:nvSpPr>
          <p:cNvPr id="4" name="Marcador de contenido 2"/>
          <p:cNvSpPr>
            <a:spLocks noGrp="1"/>
          </p:cNvSpPr>
          <p:nvPr>
            <p:ph idx="1"/>
          </p:nvPr>
        </p:nvSpPr>
        <p:spPr/>
        <p:txBody>
          <a:bodyPr>
            <a:normAutofit fontScale="92500" lnSpcReduction="10000"/>
          </a:bodyPr>
          <a:lstStyle/>
          <a:p>
            <a:r>
              <a:rPr lang="es-AR" dirty="0" smtClean="0"/>
              <a:t>Ubicación: </a:t>
            </a:r>
            <a:r>
              <a:rPr lang="es-AR" dirty="0" smtClean="0"/>
              <a:t>se encuentra en el citoplasma de las células eucariotas</a:t>
            </a:r>
            <a:endParaRPr lang="es-AR" dirty="0" smtClean="0"/>
          </a:p>
          <a:p>
            <a:r>
              <a:rPr lang="es-AR" dirty="0" smtClean="0"/>
              <a:t>Estructura</a:t>
            </a:r>
            <a:r>
              <a:rPr lang="es-AR" dirty="0" smtClean="0"/>
              <a:t>: están suspendidas en el </a:t>
            </a:r>
            <a:r>
              <a:rPr lang="es-AR" dirty="0" smtClean="0"/>
              <a:t>citosol</a:t>
            </a:r>
            <a:r>
              <a:rPr lang="es-AR" dirty="0"/>
              <a:t> </a:t>
            </a:r>
            <a:r>
              <a:rPr lang="es-AR" dirty="0" smtClean="0"/>
              <a:t>y son ovaladas con dos membranas (interna y externa)</a:t>
            </a:r>
            <a:endParaRPr lang="es-AR" dirty="0" smtClean="0"/>
          </a:p>
          <a:p>
            <a:r>
              <a:rPr lang="es-AR" dirty="0" smtClean="0"/>
              <a:t>Función: </a:t>
            </a:r>
            <a:r>
              <a:rPr lang="es-AR" dirty="0" smtClean="0"/>
              <a:t>mediante la respiración celular </a:t>
            </a:r>
            <a:r>
              <a:rPr lang="es-AR" dirty="0" smtClean="0"/>
              <a:t>genera la</a:t>
            </a:r>
            <a:r>
              <a:rPr lang="es-AR" dirty="0" smtClean="0"/>
              <a:t> </a:t>
            </a:r>
            <a:r>
              <a:rPr lang="es-AR" dirty="0"/>
              <a:t>energía </a:t>
            </a:r>
            <a:r>
              <a:rPr lang="es-AR" dirty="0" smtClean="0"/>
              <a:t>de </a:t>
            </a:r>
            <a:r>
              <a:rPr lang="es-AR" dirty="0"/>
              <a:t>la </a:t>
            </a:r>
            <a:r>
              <a:rPr lang="es-AR" dirty="0" smtClean="0"/>
              <a:t>célula y </a:t>
            </a:r>
            <a:r>
              <a:rPr lang="es-AR" dirty="0" smtClean="0"/>
              <a:t>degrada las moléculas orgánicas mediante energía química</a:t>
            </a:r>
          </a:p>
          <a:p>
            <a:r>
              <a:rPr lang="es-AR" dirty="0" smtClean="0"/>
              <a:t>Ejemplos: células animales y vegetales</a:t>
            </a:r>
            <a:endParaRPr lang="es-AR" dirty="0" smtClean="0"/>
          </a:p>
          <a:p>
            <a:r>
              <a:rPr lang="es-AR" dirty="0" smtClean="0"/>
              <a:t>Información adicional</a:t>
            </a:r>
            <a:r>
              <a:rPr lang="es-AR" dirty="0" smtClean="0"/>
              <a:t>: mientras más energía celular se necesita hay más mitocondrias. Tiene un tamaño de 16.569 bases</a:t>
            </a:r>
            <a:endParaRPr lang="es-AR" dirty="0"/>
          </a:p>
        </p:txBody>
      </p:sp>
    </p:spTree>
    <p:extLst>
      <p:ext uri="{BB962C8B-B14F-4D97-AF65-F5344CB8AC3E}">
        <p14:creationId xmlns:p14="http://schemas.microsoft.com/office/powerpoint/2010/main" val="223641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rotWithShape="1">
          <a:blip r:embed="rId2"/>
          <a:srcRect l="2523" t="25063" r="41763" b="9474"/>
          <a:stretch/>
        </p:blipFill>
        <p:spPr>
          <a:xfrm>
            <a:off x="2217906" y="1060316"/>
            <a:ext cx="7432621" cy="4912468"/>
          </a:xfrm>
          <a:prstGeom prst="rect">
            <a:avLst/>
          </a:prstGeom>
        </p:spPr>
      </p:pic>
    </p:spTree>
    <p:extLst>
      <p:ext uri="{BB962C8B-B14F-4D97-AF65-F5344CB8AC3E}">
        <p14:creationId xmlns:p14="http://schemas.microsoft.com/office/powerpoint/2010/main" val="59828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AR" dirty="0" smtClean="0"/>
              <a:t>6- </a:t>
            </a:r>
            <a:r>
              <a:rPr lang="es-AR" dirty="0" smtClean="0">
                <a:solidFill>
                  <a:srgbClr val="92D050"/>
                </a:solidFill>
              </a:rPr>
              <a:t>Vacuolas</a:t>
            </a:r>
            <a:endParaRPr lang="es-AR" dirty="0"/>
          </a:p>
        </p:txBody>
      </p:sp>
      <p:sp>
        <p:nvSpPr>
          <p:cNvPr id="4" name="Marcador de contenido 2"/>
          <p:cNvSpPr>
            <a:spLocks noGrp="1"/>
          </p:cNvSpPr>
          <p:nvPr>
            <p:ph idx="1"/>
          </p:nvPr>
        </p:nvSpPr>
        <p:spPr/>
        <p:txBody>
          <a:bodyPr>
            <a:normAutofit fontScale="85000" lnSpcReduction="20000"/>
          </a:bodyPr>
          <a:lstStyle/>
          <a:p>
            <a:r>
              <a:rPr lang="es-AR" dirty="0" smtClean="0"/>
              <a:t>Ubicación: se encuentra en el citoplasma que esta en las células eucariotas vegetales, de los hongos y algunas animales </a:t>
            </a:r>
          </a:p>
          <a:p>
            <a:r>
              <a:rPr lang="es-AR" dirty="0" smtClean="0"/>
              <a:t>Estructura: </a:t>
            </a:r>
            <a:r>
              <a:rPr lang="es-AR" dirty="0" smtClean="0"/>
              <a:t>toroplasto</a:t>
            </a:r>
            <a:r>
              <a:rPr lang="es-AR" dirty="0" smtClean="0"/>
              <a:t>, interviene en el mantenimiento de la turgencia celular. Jugo vacuolar esta constituido por agua y compuestos orgánicos e in orgánicos</a:t>
            </a:r>
          </a:p>
          <a:p>
            <a:r>
              <a:rPr lang="es-AR" dirty="0" smtClean="0"/>
              <a:t>Función</a:t>
            </a:r>
            <a:r>
              <a:rPr lang="es-AR" dirty="0"/>
              <a:t>: </a:t>
            </a:r>
            <a:r>
              <a:rPr lang="es-AR" dirty="0" smtClean="0"/>
              <a:t>transporta sustancias nutritivas hacia las células y los desechos hacia el exterior</a:t>
            </a:r>
          </a:p>
          <a:p>
            <a:r>
              <a:rPr lang="es-AR" dirty="0" smtClean="0"/>
              <a:t>Ejemplos: vacuola pulsátil, vacuola digestiva, vacuola alimentaria</a:t>
            </a:r>
          </a:p>
          <a:p>
            <a:r>
              <a:rPr lang="es-AR" dirty="0" smtClean="0"/>
              <a:t>Información adicional: en la célula vegetal puede ocupar el 90% del volumen celular mientras que en una célula animal puede ocupar de un 5% a un 30%</a:t>
            </a:r>
            <a:endParaRPr lang="es-AR" dirty="0"/>
          </a:p>
        </p:txBody>
      </p:sp>
    </p:spTree>
    <p:extLst>
      <p:ext uri="{BB962C8B-B14F-4D97-AF65-F5344CB8AC3E}">
        <p14:creationId xmlns:p14="http://schemas.microsoft.com/office/powerpoint/2010/main" val="174662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9047" t="20439" r="7265" b="8015"/>
          <a:stretch/>
        </p:blipFill>
        <p:spPr>
          <a:xfrm>
            <a:off x="2305454" y="1167319"/>
            <a:ext cx="7557797" cy="4572001"/>
          </a:xfrm>
          <a:prstGeom prst="rect">
            <a:avLst/>
          </a:prstGeom>
        </p:spPr>
      </p:pic>
    </p:spTree>
    <p:extLst>
      <p:ext uri="{BB962C8B-B14F-4D97-AF65-F5344CB8AC3E}">
        <p14:creationId xmlns:p14="http://schemas.microsoft.com/office/powerpoint/2010/main" val="3764614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AR" dirty="0" smtClean="0"/>
              <a:t>7- </a:t>
            </a:r>
            <a:r>
              <a:rPr lang="es-AR" dirty="0" smtClean="0">
                <a:solidFill>
                  <a:srgbClr val="92D050"/>
                </a:solidFill>
              </a:rPr>
              <a:t>Lisosomas</a:t>
            </a:r>
            <a:endParaRPr lang="es-AR" dirty="0"/>
          </a:p>
        </p:txBody>
      </p:sp>
      <p:sp>
        <p:nvSpPr>
          <p:cNvPr id="3" name="Marcador de contenido 2"/>
          <p:cNvSpPr>
            <a:spLocks noGrp="1"/>
          </p:cNvSpPr>
          <p:nvPr>
            <p:ph idx="1"/>
          </p:nvPr>
        </p:nvSpPr>
        <p:spPr/>
        <p:txBody>
          <a:bodyPr>
            <a:normAutofit lnSpcReduction="10000"/>
          </a:bodyPr>
          <a:lstStyle/>
          <a:p>
            <a:r>
              <a:rPr lang="es-AR" dirty="0"/>
              <a:t>Ubicación: </a:t>
            </a:r>
            <a:r>
              <a:rPr lang="es-AR" dirty="0" smtClean="0"/>
              <a:t>están unidos a la membrana y cerca del retículo endoplásmico</a:t>
            </a:r>
            <a:endParaRPr lang="es-AR" dirty="0"/>
          </a:p>
          <a:p>
            <a:r>
              <a:rPr lang="es-AR" dirty="0"/>
              <a:t>Estructura</a:t>
            </a:r>
            <a:r>
              <a:rPr lang="es-AR" dirty="0" smtClean="0"/>
              <a:t>: solo están rodeadas por una membrana </a:t>
            </a:r>
            <a:endParaRPr lang="es-AR" dirty="0"/>
          </a:p>
          <a:p>
            <a:r>
              <a:rPr lang="es-AR" dirty="0"/>
              <a:t>Función</a:t>
            </a:r>
            <a:r>
              <a:rPr lang="es-AR" dirty="0" smtClean="0"/>
              <a:t>: </a:t>
            </a:r>
            <a:r>
              <a:rPr lang="es-AR" dirty="0" smtClean="0"/>
              <a:t>cumple su función en el transporte de proteínas, la digestión celular y la fagocitosis; además de recolectar las partes de la célula que esta dañada o deteriorada </a:t>
            </a:r>
          </a:p>
          <a:p>
            <a:r>
              <a:rPr lang="es-AR" dirty="0" smtClean="0"/>
              <a:t>Ejemplos: se encuentran en todas las células animales.</a:t>
            </a:r>
          </a:p>
          <a:p>
            <a:r>
              <a:rPr lang="es-AR" dirty="0" smtClean="0"/>
              <a:t>Información </a:t>
            </a:r>
            <a:r>
              <a:rPr lang="es-AR" dirty="0"/>
              <a:t>adicional</a:t>
            </a:r>
            <a:r>
              <a:rPr lang="es-AR" dirty="0" smtClean="0"/>
              <a:t>: </a:t>
            </a:r>
            <a:r>
              <a:rPr lang="es-AR" dirty="0" smtClean="0"/>
              <a:t>son parte de</a:t>
            </a:r>
            <a:r>
              <a:rPr lang="es-AR" dirty="0" smtClean="0"/>
              <a:t> </a:t>
            </a:r>
            <a:r>
              <a:rPr lang="es-AR" dirty="0" smtClean="0"/>
              <a:t>el aparato de </a:t>
            </a:r>
            <a:r>
              <a:rPr lang="es-AR" dirty="0" smtClean="0"/>
              <a:t>Golgi, puede romper los enzimas celulares y son parecidas a las vacuolas</a:t>
            </a:r>
            <a:endParaRPr lang="es-AR" dirty="0"/>
          </a:p>
        </p:txBody>
      </p:sp>
    </p:spTree>
    <p:extLst>
      <p:ext uri="{BB962C8B-B14F-4D97-AF65-F5344CB8AC3E}">
        <p14:creationId xmlns:p14="http://schemas.microsoft.com/office/powerpoint/2010/main" val="147439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7315" t="21900" r="52303" b="19452"/>
          <a:stretch/>
        </p:blipFill>
        <p:spPr>
          <a:xfrm>
            <a:off x="2889115" y="985755"/>
            <a:ext cx="6235430" cy="5094034"/>
          </a:xfrm>
          <a:prstGeom prst="rect">
            <a:avLst/>
          </a:prstGeom>
        </p:spPr>
      </p:pic>
    </p:spTree>
    <p:extLst>
      <p:ext uri="{BB962C8B-B14F-4D97-AF65-F5344CB8AC3E}">
        <p14:creationId xmlns:p14="http://schemas.microsoft.com/office/powerpoint/2010/main" val="628325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68867"/>
            <a:ext cx="2510356" cy="694173"/>
          </a:xfrm>
        </p:spPr>
        <p:txBody>
          <a:bodyPr/>
          <a:lstStyle/>
          <a:p>
            <a:r>
              <a:rPr lang="es-419" dirty="0" smtClean="0"/>
              <a:t>11- </a:t>
            </a:r>
            <a:r>
              <a:rPr lang="es-419" dirty="0" smtClean="0">
                <a:solidFill>
                  <a:srgbClr val="92D050"/>
                </a:solidFill>
              </a:rPr>
              <a:t>Núcleo</a:t>
            </a:r>
            <a:endParaRPr lang="es-419" dirty="0">
              <a:solidFill>
                <a:srgbClr val="92D050"/>
              </a:solidFill>
            </a:endParaRPr>
          </a:p>
        </p:txBody>
      </p:sp>
      <p:sp>
        <p:nvSpPr>
          <p:cNvPr id="3" name="Marcador de contenido 2"/>
          <p:cNvSpPr>
            <a:spLocks noGrp="1"/>
          </p:cNvSpPr>
          <p:nvPr>
            <p:ph idx="1"/>
          </p:nvPr>
        </p:nvSpPr>
        <p:spPr>
          <a:xfrm>
            <a:off x="2163616" y="1985555"/>
            <a:ext cx="7796540" cy="4689566"/>
          </a:xfrm>
        </p:spPr>
        <p:txBody>
          <a:bodyPr>
            <a:noAutofit/>
          </a:bodyPr>
          <a:lstStyle/>
          <a:p>
            <a:pPr lvl="0" fontAlgn="base"/>
            <a:r>
              <a:rPr lang="es-419" sz="1400" b="1" dirty="0"/>
              <a:t>Ubicación</a:t>
            </a:r>
            <a:r>
              <a:rPr lang="es-419" sz="1400" dirty="0"/>
              <a:t>: Se encuentra en el interior de las células eucariotas y es el centro de control de las células</a:t>
            </a:r>
          </a:p>
          <a:p>
            <a:pPr lvl="0" fontAlgn="base"/>
            <a:r>
              <a:rPr lang="es-419" sz="1400" b="1" dirty="0"/>
              <a:t>Estructura</a:t>
            </a:r>
            <a:r>
              <a:rPr lang="es-419" sz="1400" dirty="0"/>
              <a:t>: Está delimitado por la membrana nuclear que es doble y tiene poros, a través de los cuales, se produce el intercambio de ciertos componentes entre el citoplasma y el núcleo. En su interior se localiza el ADN  celular o material genético y el </a:t>
            </a:r>
            <a:r>
              <a:rPr lang="es-419" sz="1400" dirty="0" smtClean="0"/>
              <a:t>nucl</a:t>
            </a:r>
            <a:r>
              <a:rPr lang="es-AR" sz="1400" dirty="0" smtClean="0"/>
              <a:t>é</a:t>
            </a:r>
            <a:r>
              <a:rPr lang="es-419" sz="1400" dirty="0" smtClean="0"/>
              <a:t>olo</a:t>
            </a:r>
            <a:endParaRPr lang="es-419" sz="1400" dirty="0"/>
          </a:p>
          <a:p>
            <a:pPr lvl="0"/>
            <a:r>
              <a:rPr lang="es-419" sz="1400" b="1" dirty="0"/>
              <a:t>Función</a:t>
            </a:r>
            <a:r>
              <a:rPr lang="es-419" sz="1400" dirty="0"/>
              <a:t>. Su principal función es proteger la integridad de la información genética y regular la expresión de los genes que la célula necesita para sus actividades. Además controla la producción de las proteínas y participa en la división celular.</a:t>
            </a:r>
          </a:p>
          <a:p>
            <a:pPr lvl="0"/>
            <a:r>
              <a:rPr lang="es-419" sz="1400" b="1" dirty="0"/>
              <a:t>Ejemplos: </a:t>
            </a:r>
            <a:r>
              <a:rPr lang="es-419" sz="1400" dirty="0"/>
              <a:t>En las células eucariotas</a:t>
            </a:r>
            <a:r>
              <a:rPr lang="es-419" sz="1400" dirty="0" smtClean="0"/>
              <a:t>.</a:t>
            </a:r>
          </a:p>
          <a:p>
            <a:r>
              <a:rPr lang="es-419" sz="1400" b="1" dirty="0" smtClean="0"/>
              <a:t>Información </a:t>
            </a:r>
            <a:r>
              <a:rPr lang="es-419" sz="1400" b="1" dirty="0"/>
              <a:t>adicional (Plus)</a:t>
            </a:r>
            <a:r>
              <a:rPr lang="es-419" sz="1400" dirty="0"/>
              <a:t> Cuando se mira una imagen de la célula, el núcleo es una de las partes más evidentes. Está en el centro de la célula, y contiene todos los cromosomas de la misma, los cuales codifican el material genético. Es por lo tanto, una parte a proteger, es realmente importante </a:t>
            </a:r>
            <a:r>
              <a:rPr lang="es-419" sz="1200" dirty="0"/>
              <a:t>para la célula.</a:t>
            </a:r>
          </a:p>
          <a:p>
            <a:pPr lvl="0"/>
            <a:endParaRPr lang="es-419" sz="1200" dirty="0"/>
          </a:p>
          <a:p>
            <a:pPr marL="0" indent="0">
              <a:buNone/>
            </a:pPr>
            <a:r>
              <a:rPr lang="es-419" sz="1200" dirty="0"/>
              <a:t/>
            </a:r>
            <a:br>
              <a:rPr lang="es-419" sz="1200" dirty="0"/>
            </a:br>
            <a:endParaRPr lang="es-419" sz="1200" dirty="0"/>
          </a:p>
        </p:txBody>
      </p:sp>
    </p:spTree>
    <p:extLst>
      <p:ext uri="{BB962C8B-B14F-4D97-AF65-F5344CB8AC3E}">
        <p14:creationId xmlns:p14="http://schemas.microsoft.com/office/powerpoint/2010/main" val="366988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2937" y="742742"/>
            <a:ext cx="3672950" cy="432915"/>
          </a:xfrm>
        </p:spPr>
        <p:txBody>
          <a:bodyPr>
            <a:noAutofit/>
          </a:bodyPr>
          <a:lstStyle/>
          <a:p>
            <a:r>
              <a:rPr lang="es-419" sz="1400" b="1" dirty="0">
                <a:latin typeface="+mn-lt"/>
              </a:rPr>
              <a:t>Ilustración con señalización de partes:</a:t>
            </a:r>
            <a:r>
              <a:rPr lang="es-419" sz="1400" dirty="0">
                <a:latin typeface="+mn-lt"/>
              </a:rPr>
              <a:t/>
            </a:r>
            <a:br>
              <a:rPr lang="es-419" sz="1400" dirty="0">
                <a:latin typeface="+mn-lt"/>
              </a:rPr>
            </a:br>
            <a:endParaRPr lang="es-419" sz="1200" dirty="0">
              <a:latin typeface="+mn-lt"/>
            </a:endParaRPr>
          </a:p>
        </p:txBody>
      </p:sp>
      <p:pic>
        <p:nvPicPr>
          <p:cNvPr id="4" name="Marcador de contenido 3" descr="núcleo celula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2937" y="1175657"/>
            <a:ext cx="8294914" cy="5003075"/>
          </a:xfrm>
          <a:prstGeom prst="rect">
            <a:avLst/>
          </a:prstGeom>
          <a:noFill/>
          <a:ln>
            <a:noFill/>
          </a:ln>
        </p:spPr>
      </p:pic>
    </p:spTree>
    <p:extLst>
      <p:ext uri="{BB962C8B-B14F-4D97-AF65-F5344CB8AC3E}">
        <p14:creationId xmlns:p14="http://schemas.microsoft.com/office/powerpoint/2010/main" val="230889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44584"/>
            <a:ext cx="3019808" cy="731519"/>
          </a:xfrm>
        </p:spPr>
        <p:txBody>
          <a:bodyPr/>
          <a:lstStyle/>
          <a:p>
            <a:r>
              <a:rPr lang="es-419" dirty="0" smtClean="0"/>
              <a:t>12- </a:t>
            </a:r>
            <a:r>
              <a:rPr lang="es-419" dirty="0" smtClean="0">
                <a:solidFill>
                  <a:srgbClr val="92D050"/>
                </a:solidFill>
              </a:rPr>
              <a:t>Nucléolo</a:t>
            </a:r>
            <a:endParaRPr lang="es-419" dirty="0">
              <a:solidFill>
                <a:srgbClr val="92D050"/>
              </a:solidFill>
            </a:endParaRPr>
          </a:p>
        </p:txBody>
      </p:sp>
      <p:sp>
        <p:nvSpPr>
          <p:cNvPr id="3" name="Marcador de contenido 2"/>
          <p:cNvSpPr>
            <a:spLocks noGrp="1"/>
          </p:cNvSpPr>
          <p:nvPr>
            <p:ph idx="1"/>
          </p:nvPr>
        </p:nvSpPr>
        <p:spPr>
          <a:xfrm>
            <a:off x="2338251" y="2470127"/>
            <a:ext cx="7796540" cy="3997828"/>
          </a:xfrm>
        </p:spPr>
        <p:txBody>
          <a:bodyPr>
            <a:noAutofit/>
          </a:bodyPr>
          <a:lstStyle/>
          <a:p>
            <a:pPr lvl="0"/>
            <a:r>
              <a:rPr lang="es-419" sz="1400" b="1" dirty="0"/>
              <a:t>Ubicación</a:t>
            </a:r>
            <a:r>
              <a:rPr lang="es-419" sz="1400" dirty="0"/>
              <a:t>:</a:t>
            </a:r>
            <a:r>
              <a:rPr lang="es-419" sz="1400" b="1" dirty="0"/>
              <a:t> L</a:t>
            </a:r>
            <a:r>
              <a:rPr lang="es-419" sz="1400" dirty="0"/>
              <a:t>os nucléolos suelen estar dentro del núcleo de las células eucariotas pero no exactamente en el centro, sino ligeramente hacia afuera y no posee una membrana que lo limite.</a:t>
            </a:r>
          </a:p>
          <a:p>
            <a:pPr lvl="0"/>
            <a:r>
              <a:rPr lang="es-419" sz="1400" b="1" dirty="0"/>
              <a:t>Estructura</a:t>
            </a:r>
            <a:r>
              <a:rPr lang="es-419" sz="1400" dirty="0"/>
              <a:t>: Los nucléolos son una estructura esférica que están formados por proteínas y ADN </a:t>
            </a:r>
            <a:r>
              <a:rPr lang="es-419" sz="1400" dirty="0" smtClean="0"/>
              <a:t>ribosoma </a:t>
            </a:r>
            <a:r>
              <a:rPr lang="es-419" sz="1400" dirty="0"/>
              <a:t>(</a:t>
            </a:r>
            <a:r>
              <a:rPr lang="es-419" sz="1400" dirty="0" smtClean="0"/>
              <a:t>ADN). </a:t>
            </a:r>
            <a:r>
              <a:rPr lang="es-419" sz="1400" dirty="0"/>
              <a:t>El </a:t>
            </a:r>
            <a:r>
              <a:rPr lang="es-419" sz="1400" dirty="0" smtClean="0"/>
              <a:t>ADN </a:t>
            </a:r>
            <a:r>
              <a:rPr lang="es-419" sz="1400" dirty="0"/>
              <a:t>es un componente fundamental ya que es utilizado </a:t>
            </a:r>
            <a:r>
              <a:rPr lang="es-419" sz="1400" b="1" dirty="0"/>
              <a:t>como</a:t>
            </a:r>
            <a:r>
              <a:rPr lang="es-419" sz="1400" dirty="0"/>
              <a:t> molde para la transcripción del ARN </a:t>
            </a:r>
            <a:r>
              <a:rPr lang="es-419" sz="1400" dirty="0" smtClean="0"/>
              <a:t>ribosómico(ARN), </a:t>
            </a:r>
            <a:r>
              <a:rPr lang="es-419" sz="1400" dirty="0"/>
              <a:t>que será incorporado a nuevos ribosomas.</a:t>
            </a:r>
          </a:p>
          <a:p>
            <a:pPr lvl="0" fontAlgn="base"/>
            <a:r>
              <a:rPr lang="es-419" sz="1400" b="1" dirty="0"/>
              <a:t>Función:</a:t>
            </a:r>
            <a:r>
              <a:rPr lang="es-419" sz="1400" dirty="0"/>
              <a:t> Es el encargado de la síntesis del ARN ribosómico y el ARN de transferencia, que luego son exportados al citoplasma. función principal es producir y ensamblar los ribosomas de la célula. El nucléolo también es el sitio donde se transcriben los genes del ARN ribosómico. </a:t>
            </a:r>
          </a:p>
          <a:p>
            <a:pPr lvl="0"/>
            <a:r>
              <a:rPr lang="es-419" sz="1400" b="1" dirty="0"/>
              <a:t>Ejemplos</a:t>
            </a:r>
            <a:r>
              <a:rPr lang="es-419" sz="1400" dirty="0"/>
              <a:t>: </a:t>
            </a:r>
            <a:r>
              <a:rPr lang="es-ES" sz="1400" dirty="0"/>
              <a:t>El nucléolo se encuentra en todas las células eucariotas con excepción de los espermatozoides y de los núcleos de segmentación de los anfibios.</a:t>
            </a:r>
            <a:endParaRPr lang="es-419" sz="1400" dirty="0"/>
          </a:p>
          <a:p>
            <a:pPr lvl="0"/>
            <a:r>
              <a:rPr lang="es-419" sz="1400" b="1" dirty="0"/>
              <a:t>Información adicional (Plus)</a:t>
            </a:r>
            <a:r>
              <a:rPr lang="es-419" sz="1400" dirty="0"/>
              <a:t>: El nucléolo tiene roles en otras funciones celulares tales como la regulación del ciclo celular, las respuestas de estrés celular, la actividad de la </a:t>
            </a:r>
            <a:r>
              <a:rPr lang="es-419" sz="1400" dirty="0"/>
              <a:t>telomerasa</a:t>
            </a:r>
            <a:r>
              <a:rPr lang="es-419" sz="1400" dirty="0"/>
              <a:t> y el envejecimiento. </a:t>
            </a:r>
          </a:p>
          <a:p>
            <a:endParaRPr lang="es-419" sz="1400" dirty="0"/>
          </a:p>
          <a:p>
            <a:endParaRPr lang="es-419" sz="1400" dirty="0"/>
          </a:p>
        </p:txBody>
      </p:sp>
    </p:spTree>
    <p:extLst>
      <p:ext uri="{BB962C8B-B14F-4D97-AF65-F5344CB8AC3E}">
        <p14:creationId xmlns:p14="http://schemas.microsoft.com/office/powerpoint/2010/main" val="279712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2" y="755806"/>
            <a:ext cx="3735977" cy="354538"/>
          </a:xfrm>
        </p:spPr>
        <p:txBody>
          <a:bodyPr>
            <a:noAutofit/>
          </a:bodyPr>
          <a:lstStyle/>
          <a:p>
            <a:pPr lvl="0"/>
            <a:r>
              <a:rPr lang="es-419" sz="1400" b="1" dirty="0"/>
              <a:t>Ilustración con señalización de partes:</a:t>
            </a:r>
            <a:r>
              <a:rPr lang="es-419" sz="1400" dirty="0"/>
              <a:t/>
            </a:r>
            <a:br>
              <a:rPr lang="es-419" sz="1400" dirty="0"/>
            </a:br>
            <a:endParaRPr lang="es-419" sz="1400" dirty="0"/>
          </a:p>
        </p:txBody>
      </p:sp>
      <p:pic>
        <p:nvPicPr>
          <p:cNvPr id="4" name="Marcador de contenido 3" descr="Significado de Nucleolo (Qué es, Concepto y Definición) - Significado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8252" y="1110344"/>
            <a:ext cx="8164285" cy="5264329"/>
          </a:xfrm>
          <a:prstGeom prst="rect">
            <a:avLst/>
          </a:prstGeom>
          <a:noFill/>
          <a:ln>
            <a:noFill/>
          </a:ln>
        </p:spPr>
      </p:pic>
    </p:spTree>
    <p:extLst>
      <p:ext uri="{BB962C8B-B14F-4D97-AF65-F5344CB8AC3E}">
        <p14:creationId xmlns:p14="http://schemas.microsoft.com/office/powerpoint/2010/main" val="38025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8" y="755805"/>
            <a:ext cx="3607636" cy="550481"/>
          </a:xfrm>
        </p:spPr>
        <p:txBody>
          <a:bodyPr>
            <a:noAutofit/>
          </a:bodyPr>
          <a:lstStyle/>
          <a:p>
            <a:r>
              <a:rPr lang="es-419" dirty="0" smtClean="0"/>
              <a:t>1- </a:t>
            </a:r>
            <a:r>
              <a:rPr lang="es-419" dirty="0" smtClean="0">
                <a:solidFill>
                  <a:srgbClr val="92D050"/>
                </a:solidFill>
              </a:rPr>
              <a:t>Pared Celular</a:t>
            </a:r>
            <a:endParaRPr lang="es-419" dirty="0">
              <a:solidFill>
                <a:srgbClr val="92D050"/>
              </a:solidFill>
            </a:endParaRPr>
          </a:p>
        </p:txBody>
      </p:sp>
      <p:sp>
        <p:nvSpPr>
          <p:cNvPr id="3" name="Marcador de contenido 2"/>
          <p:cNvSpPr>
            <a:spLocks noGrp="1"/>
          </p:cNvSpPr>
          <p:nvPr>
            <p:ph idx="1"/>
          </p:nvPr>
        </p:nvSpPr>
        <p:spPr>
          <a:xfrm>
            <a:off x="2325188" y="1410789"/>
            <a:ext cx="8244951" cy="4639155"/>
          </a:xfrm>
        </p:spPr>
        <p:txBody>
          <a:bodyPr>
            <a:normAutofit fontScale="25000" lnSpcReduction="20000"/>
          </a:bodyPr>
          <a:lstStyle/>
          <a:p>
            <a:pPr marL="0" lvl="0" indent="0">
              <a:buNone/>
            </a:pPr>
            <a:endParaRPr lang="es-419" sz="5600" b="1" dirty="0" smtClean="0"/>
          </a:p>
          <a:p>
            <a:pPr lvl="0"/>
            <a:r>
              <a:rPr lang="es-419" sz="5600" b="1" dirty="0" smtClean="0"/>
              <a:t>Ubicación</a:t>
            </a:r>
            <a:r>
              <a:rPr lang="es-419" sz="5600" dirty="0" smtClean="0"/>
              <a:t>: Se localiza en el exterior de la membrana plasmática en las células plantas y hongos y en algunas células procariotas</a:t>
            </a:r>
          </a:p>
          <a:p>
            <a:pPr lvl="0"/>
            <a:r>
              <a:rPr lang="es-419" sz="5600" b="1" dirty="0" smtClean="0"/>
              <a:t>Estructura</a:t>
            </a:r>
            <a:r>
              <a:rPr lang="es-419" sz="5600" dirty="0" smtClean="0"/>
              <a:t>: Estructura rígida y resistente, compuesta por carbohidratos y proteínas.</a:t>
            </a:r>
          </a:p>
          <a:p>
            <a:pPr lvl="0"/>
            <a:r>
              <a:rPr lang="es-419" sz="5600" b="1" dirty="0" smtClean="0"/>
              <a:t>Función</a:t>
            </a:r>
            <a:r>
              <a:rPr lang="es-419" sz="5600" dirty="0" smtClean="0"/>
              <a:t>: Protege a la célula del medio</a:t>
            </a:r>
          </a:p>
          <a:p>
            <a:pPr lvl="0"/>
            <a:r>
              <a:rPr lang="es-419" sz="5600" b="1" dirty="0" smtClean="0"/>
              <a:t>Ejemplos   </a:t>
            </a:r>
            <a:r>
              <a:rPr lang="es-419" sz="5600" dirty="0" smtClean="0"/>
              <a:t>:Las células de plantas, hongos, algas,  bacterias y arqueas</a:t>
            </a:r>
          </a:p>
          <a:p>
            <a:r>
              <a:rPr lang="es-419" sz="5600" b="1" dirty="0" smtClean="0"/>
              <a:t>Información adicional (Plus)</a:t>
            </a:r>
            <a:r>
              <a:rPr lang="es-419" sz="5600" dirty="0" smtClean="0"/>
              <a:t> La composición de la pared celular depende del tipo celular. Por ejemplo, la pared celular de las células vegetales está compuesta por celulosa, mientras la pared celular de los hongos está formado por </a:t>
            </a:r>
            <a:r>
              <a:rPr lang="es-419" sz="5600" dirty="0" err="1" smtClean="0"/>
              <a:t>quitosano</a:t>
            </a:r>
            <a:r>
              <a:rPr lang="es-419" sz="5600" dirty="0" smtClean="0"/>
              <a:t> y </a:t>
            </a:r>
            <a:r>
              <a:rPr lang="es-419" sz="5600" dirty="0" err="1" smtClean="0"/>
              <a:t>glucanos</a:t>
            </a:r>
            <a:r>
              <a:rPr lang="es-419" sz="5600" dirty="0" smtClean="0"/>
              <a:t>. En líneas generales, están formadas por capas sobrepuestas y entrecruzadas con enlaces fuertes.</a:t>
            </a:r>
          </a:p>
          <a:p>
            <a:pPr marL="0" indent="0">
              <a:buNone/>
            </a:pPr>
            <a:r>
              <a:rPr lang="es-419" sz="4300" dirty="0" smtClean="0"/>
              <a:t/>
            </a:r>
            <a:br>
              <a:rPr lang="es-419" sz="4300" dirty="0" smtClean="0"/>
            </a:br>
            <a:endParaRPr lang="es-419" sz="4300" dirty="0" smtClean="0"/>
          </a:p>
          <a:p>
            <a:pPr lvl="0"/>
            <a:endParaRPr lang="es-419" dirty="0"/>
          </a:p>
          <a:p>
            <a:endParaRPr lang="es-419" dirty="0"/>
          </a:p>
        </p:txBody>
      </p:sp>
    </p:spTree>
    <p:extLst>
      <p:ext uri="{BB962C8B-B14F-4D97-AF65-F5344CB8AC3E}">
        <p14:creationId xmlns:p14="http://schemas.microsoft.com/office/powerpoint/2010/main" val="310225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9" y="742742"/>
            <a:ext cx="3477008" cy="681110"/>
          </a:xfrm>
        </p:spPr>
        <p:txBody>
          <a:bodyPr>
            <a:normAutofit/>
          </a:bodyPr>
          <a:lstStyle/>
          <a:p>
            <a:r>
              <a:rPr lang="es-419" dirty="0" smtClean="0"/>
              <a:t>13- </a:t>
            </a:r>
            <a:r>
              <a:rPr lang="es-419" dirty="0" smtClean="0">
                <a:solidFill>
                  <a:srgbClr val="92D050"/>
                </a:solidFill>
              </a:rPr>
              <a:t>Cloroplastos</a:t>
            </a:r>
            <a:endParaRPr lang="es-419" dirty="0">
              <a:solidFill>
                <a:srgbClr val="92D050"/>
              </a:solidFill>
            </a:endParaRPr>
          </a:p>
        </p:txBody>
      </p:sp>
      <p:sp>
        <p:nvSpPr>
          <p:cNvPr id="3" name="Marcador de contenido 2"/>
          <p:cNvSpPr>
            <a:spLocks noGrp="1"/>
          </p:cNvSpPr>
          <p:nvPr>
            <p:ph idx="1"/>
          </p:nvPr>
        </p:nvSpPr>
        <p:spPr>
          <a:xfrm>
            <a:off x="2325189" y="1423852"/>
            <a:ext cx="7650561" cy="4754879"/>
          </a:xfrm>
        </p:spPr>
        <p:txBody>
          <a:bodyPr>
            <a:normAutofit fontScale="70000" lnSpcReduction="20000"/>
          </a:bodyPr>
          <a:lstStyle/>
          <a:p>
            <a:pPr lvl="0"/>
            <a:r>
              <a:rPr lang="es-419" b="1" dirty="0"/>
              <a:t>Ubicación</a:t>
            </a:r>
            <a:r>
              <a:rPr lang="es-419" dirty="0"/>
              <a:t>: Plastos que se encuentran exclusivamente en células de algas y plantas. </a:t>
            </a:r>
          </a:p>
          <a:p>
            <a:pPr lvl="0"/>
            <a:r>
              <a:rPr lang="es-419" b="1" dirty="0"/>
              <a:t>Estructur</a:t>
            </a:r>
            <a:r>
              <a:rPr lang="es-419" dirty="0"/>
              <a:t>a: Su forma es semejante a un disco. Están limitados por una envoltura formada por las dos </a:t>
            </a:r>
            <a:r>
              <a:rPr lang="es-419" dirty="0" smtClean="0"/>
              <a:t>membranas</a:t>
            </a:r>
            <a:r>
              <a:rPr lang="es-419" dirty="0"/>
              <a:t> concéntricas y contienen muchas </a:t>
            </a:r>
            <a:r>
              <a:rPr lang="es-419" dirty="0" smtClean="0"/>
              <a:t>vesículas, </a:t>
            </a:r>
            <a:r>
              <a:rPr lang="es-419" dirty="0"/>
              <a:t>los </a:t>
            </a:r>
            <a:r>
              <a:rPr lang="es-419" dirty="0" smtClean="0"/>
              <a:t>tilacoides, </a:t>
            </a:r>
            <a:r>
              <a:rPr lang="es-419" dirty="0"/>
              <a:t>donde se encuentran organizados los pigmentos y demás </a:t>
            </a:r>
            <a:r>
              <a:rPr lang="es-419" dirty="0" smtClean="0"/>
              <a:t>mol</a:t>
            </a:r>
            <a:r>
              <a:rPr lang="es-AR" dirty="0" smtClean="0"/>
              <a:t>é</a:t>
            </a:r>
            <a:r>
              <a:rPr lang="es-419" dirty="0" smtClean="0"/>
              <a:t>culas</a:t>
            </a:r>
            <a:r>
              <a:rPr lang="es-419" dirty="0"/>
              <a:t> que convierten la </a:t>
            </a:r>
            <a:r>
              <a:rPr lang="es-419" dirty="0" smtClean="0"/>
              <a:t>energ</a:t>
            </a:r>
            <a:r>
              <a:rPr lang="es-AR" dirty="0" smtClean="0"/>
              <a:t>í</a:t>
            </a:r>
            <a:r>
              <a:rPr lang="es-419" dirty="0" smtClean="0"/>
              <a:t>a</a:t>
            </a:r>
            <a:r>
              <a:rPr lang="es-419" dirty="0" smtClean="0">
                <a:hlinkClick r:id="rId2" tooltip="Energía lumínica"/>
              </a:rPr>
              <a:t> </a:t>
            </a:r>
            <a:r>
              <a:rPr lang="es-419" dirty="0" smtClean="0"/>
              <a:t>lumínica en</a:t>
            </a:r>
            <a:r>
              <a:rPr lang="es-419" dirty="0"/>
              <a:t> </a:t>
            </a:r>
            <a:r>
              <a:rPr lang="es-419" dirty="0" smtClean="0"/>
              <a:t>energía qu</a:t>
            </a:r>
            <a:r>
              <a:rPr lang="es-AR" dirty="0" smtClean="0"/>
              <a:t>í</a:t>
            </a:r>
            <a:r>
              <a:rPr lang="es-419" dirty="0" smtClean="0"/>
              <a:t>mica, </a:t>
            </a:r>
            <a:r>
              <a:rPr lang="es-419" dirty="0"/>
              <a:t>como la </a:t>
            </a:r>
            <a:r>
              <a:rPr lang="es-419" dirty="0" smtClean="0"/>
              <a:t>clorofila. </a:t>
            </a:r>
            <a:endParaRPr lang="es-419" dirty="0"/>
          </a:p>
          <a:p>
            <a:pPr lvl="0"/>
            <a:r>
              <a:rPr lang="es-419" b="1" dirty="0"/>
              <a:t>Función</a:t>
            </a:r>
            <a:r>
              <a:rPr lang="es-419" dirty="0"/>
              <a:t>: Son los encargados de llevar a cabo el proceso de fotosíntesis en la célula. Poseen sacos internos que encierran la clorofila. interna Los </a:t>
            </a:r>
            <a:r>
              <a:rPr lang="es-419" b="1" dirty="0"/>
              <a:t>cloroplastos</a:t>
            </a:r>
            <a:r>
              <a:rPr lang="es-419" dirty="0"/>
              <a:t> son los </a:t>
            </a:r>
            <a:r>
              <a:rPr lang="es-419" dirty="0" smtClean="0"/>
              <a:t>orgánulos</a:t>
            </a:r>
            <a:r>
              <a:rPr lang="es-419" dirty="0"/>
              <a:t> celulares que en los organismos </a:t>
            </a:r>
            <a:r>
              <a:rPr lang="es-419" dirty="0" smtClean="0"/>
              <a:t> eucariotas</a:t>
            </a:r>
            <a:r>
              <a:rPr lang="es-419" dirty="0"/>
              <a:t> fotosintetizadores, se encargan de realizar la </a:t>
            </a:r>
            <a:r>
              <a:rPr lang="es-419" dirty="0" smtClean="0"/>
              <a:t>fotos</a:t>
            </a:r>
            <a:r>
              <a:rPr lang="es-AR" dirty="0" smtClean="0"/>
              <a:t>í</a:t>
            </a:r>
            <a:r>
              <a:rPr lang="es-419" dirty="0" smtClean="0"/>
              <a:t>ntesis</a:t>
            </a:r>
            <a:endParaRPr lang="es-419" dirty="0"/>
          </a:p>
          <a:p>
            <a:pPr lvl="0"/>
            <a:r>
              <a:rPr lang="es-419" b="1" dirty="0"/>
              <a:t>Ejemplos: </a:t>
            </a:r>
            <a:r>
              <a:rPr lang="es-419" dirty="0"/>
              <a:t>Se encuentran en las células de las plantas, por ejemplo brócoli y algas</a:t>
            </a:r>
          </a:p>
          <a:p>
            <a:r>
              <a:rPr lang="es-419" b="1" dirty="0"/>
              <a:t>Información adicional (plus):</a:t>
            </a:r>
            <a:r>
              <a:rPr lang="es-419" dirty="0"/>
              <a:t> Contiene en su interior una sustancia básica denominada estroma, la cual está atravesada por una red compleja de discos conectados entre sí, llamados lamelas que se encuentran apiladas como platillos. A estas pilas se </a:t>
            </a:r>
            <a:r>
              <a:rPr lang="es-419" dirty="0"/>
              <a:t>laes</a:t>
            </a:r>
            <a:r>
              <a:rPr lang="es-419" dirty="0"/>
              <a:t> llama grana</a:t>
            </a:r>
          </a:p>
          <a:p>
            <a:endParaRPr lang="es-419" dirty="0"/>
          </a:p>
        </p:txBody>
      </p:sp>
    </p:spTree>
    <p:extLst>
      <p:ext uri="{BB962C8B-B14F-4D97-AF65-F5344CB8AC3E}">
        <p14:creationId xmlns:p14="http://schemas.microsoft.com/office/powerpoint/2010/main" val="418712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7" y="755804"/>
            <a:ext cx="3540035" cy="459041"/>
          </a:xfrm>
        </p:spPr>
        <p:txBody>
          <a:bodyPr>
            <a:noAutofit/>
          </a:bodyPr>
          <a:lstStyle/>
          <a:p>
            <a:r>
              <a:rPr lang="es-419" sz="1400" b="1" dirty="0"/>
              <a:t>Ilustración con señalización de partes</a:t>
            </a:r>
            <a:r>
              <a:rPr lang="es-419" sz="1400" dirty="0"/>
              <a:t>:</a:t>
            </a:r>
            <a:br>
              <a:rPr lang="es-419" sz="1400" dirty="0"/>
            </a:br>
            <a:endParaRPr lang="es-419" sz="3200" dirty="0"/>
          </a:p>
        </p:txBody>
      </p:sp>
      <p:pic>
        <p:nvPicPr>
          <p:cNvPr id="4" name="Marcador de contenido 3" descr="Cloroplasto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5186" y="1214845"/>
            <a:ext cx="7550333" cy="4859384"/>
          </a:xfrm>
          <a:prstGeom prst="rect">
            <a:avLst/>
          </a:prstGeom>
          <a:noFill/>
          <a:ln>
            <a:noFill/>
          </a:ln>
        </p:spPr>
      </p:pic>
    </p:spTree>
    <p:extLst>
      <p:ext uri="{BB962C8B-B14F-4D97-AF65-F5344CB8AC3E}">
        <p14:creationId xmlns:p14="http://schemas.microsoft.com/office/powerpoint/2010/main" val="199690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42743"/>
            <a:ext cx="3607636" cy="589670"/>
          </a:xfrm>
        </p:spPr>
        <p:txBody>
          <a:bodyPr/>
          <a:lstStyle/>
          <a:p>
            <a:r>
              <a:rPr lang="es-419" dirty="0" smtClean="0"/>
              <a:t>14- </a:t>
            </a:r>
            <a:r>
              <a:rPr lang="es-419" dirty="0" smtClean="0">
                <a:solidFill>
                  <a:srgbClr val="92D050"/>
                </a:solidFill>
              </a:rPr>
              <a:t>Centrosomas</a:t>
            </a:r>
            <a:endParaRPr lang="es-419" dirty="0">
              <a:solidFill>
                <a:srgbClr val="92D050"/>
              </a:solidFill>
            </a:endParaRPr>
          </a:p>
        </p:txBody>
      </p:sp>
      <p:sp>
        <p:nvSpPr>
          <p:cNvPr id="3" name="Marcador de contenido 2"/>
          <p:cNvSpPr>
            <a:spLocks noGrp="1"/>
          </p:cNvSpPr>
          <p:nvPr>
            <p:ph idx="1"/>
          </p:nvPr>
        </p:nvSpPr>
        <p:spPr>
          <a:xfrm>
            <a:off x="2338251" y="1332413"/>
            <a:ext cx="8231888" cy="5290455"/>
          </a:xfrm>
        </p:spPr>
        <p:txBody>
          <a:bodyPr>
            <a:normAutofit/>
          </a:bodyPr>
          <a:lstStyle/>
          <a:p>
            <a:pPr lvl="0"/>
            <a:endParaRPr lang="es-419" sz="1600" b="1" dirty="0" smtClean="0"/>
          </a:p>
          <a:p>
            <a:pPr lvl="0"/>
            <a:r>
              <a:rPr lang="es-419" sz="1400" b="1" dirty="0" smtClean="0"/>
              <a:t>Ubicación</a:t>
            </a:r>
            <a:r>
              <a:rPr lang="es-419" sz="1400" b="1" dirty="0"/>
              <a:t>: </a:t>
            </a:r>
            <a:r>
              <a:rPr lang="es-419" sz="1400" dirty="0"/>
              <a:t>Centro organizador de </a:t>
            </a:r>
            <a:r>
              <a:rPr lang="es-419" sz="1400" dirty="0"/>
              <a:t>microtúbulos</a:t>
            </a:r>
            <a:r>
              <a:rPr lang="es-419" sz="1400" dirty="0"/>
              <a:t> presente en algunas células animales, al lado del núcleo</a:t>
            </a:r>
          </a:p>
          <a:p>
            <a:pPr lvl="0"/>
            <a:r>
              <a:rPr lang="es-419" sz="1400" b="1" dirty="0"/>
              <a:t>Estructura: </a:t>
            </a:r>
            <a:r>
              <a:rPr lang="es-419" sz="1400" dirty="0"/>
              <a:t>Está formada por dos estructuras cilíndricas denominadas centriolos dispuestas perpendicularmente entre sí y rodeadas por un material amorfo, material </a:t>
            </a:r>
            <a:r>
              <a:rPr lang="es-419" sz="1400" dirty="0"/>
              <a:t>pericentriolar</a:t>
            </a:r>
            <a:r>
              <a:rPr lang="es-419" sz="1400" dirty="0"/>
              <a:t>.</a:t>
            </a:r>
          </a:p>
          <a:p>
            <a:pPr lvl="0"/>
            <a:r>
              <a:rPr lang="es-419" sz="1400" b="1" dirty="0"/>
              <a:t>Función:</a:t>
            </a:r>
            <a:r>
              <a:rPr lang="es-419" sz="1400" dirty="0"/>
              <a:t> Participa en procesos de división y transporte celular. Organiza los </a:t>
            </a:r>
            <a:r>
              <a:rPr lang="es-419" sz="1400" dirty="0"/>
              <a:t>microtúbulos</a:t>
            </a:r>
            <a:r>
              <a:rPr lang="es-419" sz="1400" dirty="0"/>
              <a:t> de la célula</a:t>
            </a:r>
          </a:p>
          <a:p>
            <a:pPr lvl="0"/>
            <a:r>
              <a:rPr lang="es-419" sz="1400" b="1" dirty="0"/>
              <a:t>Ejemplos:</a:t>
            </a:r>
            <a:r>
              <a:rPr lang="es-419" sz="1400" dirty="0"/>
              <a:t>  Es característico de las células animales. No está presente en las células vegetales</a:t>
            </a:r>
            <a:r>
              <a:rPr lang="es-419" sz="1400" dirty="0" smtClean="0"/>
              <a:t>.</a:t>
            </a:r>
          </a:p>
          <a:p>
            <a:r>
              <a:rPr lang="es-419" sz="1400" b="1" dirty="0"/>
              <a:t>Información adicional (Plus</a:t>
            </a:r>
            <a:r>
              <a:rPr lang="es-419" sz="1400" dirty="0"/>
              <a:t>): </a:t>
            </a:r>
            <a:r>
              <a:rPr lang="es-419" sz="1400" dirty="0" smtClean="0"/>
              <a:t>Después </a:t>
            </a:r>
            <a:r>
              <a:rPr lang="es-419" sz="1400" dirty="0"/>
              <a:t>de la formación huso mitótico, los dos </a:t>
            </a:r>
            <a:r>
              <a:rPr lang="es-419" sz="1400" dirty="0" smtClean="0"/>
              <a:t>centrosomas </a:t>
            </a:r>
            <a:r>
              <a:rPr lang="es-419" sz="1400" dirty="0"/>
              <a:t>se asocian con los dos polos de huso, segregándose con las dos futuras células hijas y completando así el ciclo del </a:t>
            </a:r>
            <a:r>
              <a:rPr lang="es-419" sz="1400" dirty="0" smtClean="0"/>
              <a:t>centrosoma</a:t>
            </a:r>
            <a:endParaRPr lang="es-419" sz="1400" dirty="0"/>
          </a:p>
          <a:p>
            <a:pPr lvl="0"/>
            <a:endParaRPr lang="es-419" dirty="0"/>
          </a:p>
          <a:p>
            <a:endParaRPr lang="es-419" dirty="0"/>
          </a:p>
        </p:txBody>
      </p:sp>
    </p:spTree>
    <p:extLst>
      <p:ext uri="{BB962C8B-B14F-4D97-AF65-F5344CB8AC3E}">
        <p14:creationId xmlns:p14="http://schemas.microsoft.com/office/powerpoint/2010/main" val="130406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2" y="755805"/>
            <a:ext cx="3777453" cy="315350"/>
          </a:xfrm>
        </p:spPr>
        <p:txBody>
          <a:bodyPr>
            <a:noAutofit/>
          </a:bodyPr>
          <a:lstStyle/>
          <a:p>
            <a:r>
              <a:rPr lang="es-419" sz="1400" b="1" dirty="0"/>
              <a:t>Ilustración con señalización de partes:</a:t>
            </a:r>
            <a:r>
              <a:rPr lang="es-419" sz="1400" dirty="0"/>
              <a:t/>
            </a:r>
            <a:br>
              <a:rPr lang="es-419" sz="1400" dirty="0"/>
            </a:br>
            <a:endParaRPr lang="es-419" sz="1400" dirty="0"/>
          </a:p>
        </p:txBody>
      </p:sp>
      <p:pic>
        <p:nvPicPr>
          <p:cNvPr id="4" name="Marcador de contenido 3" descr="Centrosoma: concepto, funciones y estructura"/>
          <p:cNvPicPr>
            <a:picLocks noGrp="1"/>
          </p:cNvPicPr>
          <p:nvPr>
            <p:ph idx="1"/>
          </p:nvPr>
        </p:nvPicPr>
        <p:blipFill rotWithShape="1">
          <a:blip r:embed="rId2">
            <a:extLst>
              <a:ext uri="{28A0092B-C50C-407E-A947-70E740481C1C}">
                <a14:useLocalDpi xmlns:a14="http://schemas.microsoft.com/office/drawing/2010/main" val="0"/>
              </a:ext>
            </a:extLst>
          </a:blip>
          <a:srcRect t="4475" b="11116"/>
          <a:stretch/>
        </p:blipFill>
        <p:spPr bwMode="auto">
          <a:xfrm>
            <a:off x="2338252" y="1071154"/>
            <a:ext cx="8399417" cy="51728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320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55805"/>
            <a:ext cx="3646825" cy="654984"/>
          </a:xfrm>
        </p:spPr>
        <p:txBody>
          <a:bodyPr/>
          <a:lstStyle/>
          <a:p>
            <a:r>
              <a:rPr lang="es-419" dirty="0" smtClean="0"/>
              <a:t>15- </a:t>
            </a:r>
            <a:r>
              <a:rPr lang="es-419" dirty="0" smtClean="0">
                <a:solidFill>
                  <a:srgbClr val="92D050"/>
                </a:solidFill>
              </a:rPr>
              <a:t>Citoesqueleto</a:t>
            </a:r>
            <a:endParaRPr lang="es-419" dirty="0">
              <a:solidFill>
                <a:srgbClr val="92D050"/>
              </a:solidFill>
            </a:endParaRPr>
          </a:p>
        </p:txBody>
      </p:sp>
      <p:sp>
        <p:nvSpPr>
          <p:cNvPr id="3" name="Marcador de contenido 2"/>
          <p:cNvSpPr>
            <a:spLocks noGrp="1"/>
          </p:cNvSpPr>
          <p:nvPr>
            <p:ph idx="1"/>
          </p:nvPr>
        </p:nvSpPr>
        <p:spPr>
          <a:xfrm>
            <a:off x="2433965" y="1410789"/>
            <a:ext cx="8734778" cy="5029200"/>
          </a:xfrm>
        </p:spPr>
        <p:txBody>
          <a:bodyPr>
            <a:noAutofit/>
          </a:bodyPr>
          <a:lstStyle/>
          <a:p>
            <a:endParaRPr lang="es-419" sz="1400" b="1" dirty="0" smtClean="0"/>
          </a:p>
          <a:p>
            <a:endParaRPr lang="es-419" sz="1400" b="1" dirty="0"/>
          </a:p>
          <a:p>
            <a:endParaRPr lang="es-419" sz="1400" b="1" dirty="0" smtClean="0"/>
          </a:p>
          <a:p>
            <a:endParaRPr lang="es-419" sz="1400" b="1" dirty="0"/>
          </a:p>
          <a:p>
            <a:endParaRPr lang="es-419" sz="1400" b="1" dirty="0" smtClean="0"/>
          </a:p>
          <a:p>
            <a:endParaRPr lang="es-419" sz="1400" b="1" dirty="0"/>
          </a:p>
          <a:p>
            <a:endParaRPr lang="es-419" sz="1400" b="1" dirty="0" smtClean="0"/>
          </a:p>
          <a:p>
            <a:r>
              <a:rPr lang="es-419" sz="1400" b="1" dirty="0" smtClean="0"/>
              <a:t>Ubicación:</a:t>
            </a:r>
            <a:r>
              <a:rPr lang="es-AR" sz="1400" dirty="0"/>
              <a:t>Se hallan </a:t>
            </a:r>
            <a:r>
              <a:rPr lang="es-AR" sz="1400" b="1" dirty="0"/>
              <a:t>en las </a:t>
            </a:r>
            <a:r>
              <a:rPr lang="es-AR" sz="1400" dirty="0"/>
              <a:t>células eucariotas y están formados por la polimerización de un dímero de dos proteínas globulares, </a:t>
            </a:r>
            <a:r>
              <a:rPr lang="es-AR" sz="1400" dirty="0"/>
              <a:t>tubulinas</a:t>
            </a:r>
            <a:r>
              <a:rPr lang="es-AR" sz="1400" dirty="0"/>
              <a:t> alfa y beta. Cada </a:t>
            </a:r>
            <a:r>
              <a:rPr lang="es-AR" sz="1400" dirty="0"/>
              <a:t>microtúbulo</a:t>
            </a:r>
            <a:r>
              <a:rPr lang="es-AR" sz="1400" dirty="0"/>
              <a:t> está compuesto de 13 </a:t>
            </a:r>
            <a:r>
              <a:rPr lang="es-AR" sz="1400" dirty="0"/>
              <a:t>protofilamentos</a:t>
            </a:r>
            <a:r>
              <a:rPr lang="es-AR" sz="1400" dirty="0"/>
              <a:t> formados por los dímeros de </a:t>
            </a:r>
            <a:r>
              <a:rPr lang="es-AR" sz="1400" dirty="0" smtClean="0"/>
              <a:t>tubulina</a:t>
            </a:r>
            <a:endParaRPr lang="es-AR" sz="1400" dirty="0" smtClean="0"/>
          </a:p>
          <a:p>
            <a:pPr fontAlgn="base"/>
            <a:r>
              <a:rPr lang="es-419" sz="1400" b="1" dirty="0" smtClean="0"/>
              <a:t>Estructura:</a:t>
            </a:r>
            <a:r>
              <a:rPr lang="es-AR" sz="1400" dirty="0"/>
              <a:t>El </a:t>
            </a:r>
            <a:r>
              <a:rPr lang="es-AR" sz="1400" dirty="0"/>
              <a:t>citoesqueleto</a:t>
            </a:r>
            <a:r>
              <a:rPr lang="es-AR" sz="1400" dirty="0"/>
              <a:t> se compone de tres estructuras filamentosas bien definidas, </a:t>
            </a:r>
            <a:r>
              <a:rPr lang="es-AR" sz="1400" dirty="0"/>
              <a:t>microtúbulos</a:t>
            </a:r>
            <a:r>
              <a:rPr lang="es-AR" sz="1400" dirty="0"/>
              <a:t>, microfilamentos y filamentos intermedios, que en conjunto constituyen una red interactiva</a:t>
            </a:r>
            <a:endParaRPr lang="es-419" sz="1400" dirty="0"/>
          </a:p>
          <a:p>
            <a:pPr fontAlgn="base"/>
            <a:r>
              <a:rPr lang="es-AR" sz="1400" dirty="0"/>
              <a:t> </a:t>
            </a:r>
            <a:r>
              <a:rPr lang="es-AR" sz="1400" b="1" dirty="0" smtClean="0"/>
              <a:t>Funciones</a:t>
            </a:r>
            <a:r>
              <a:rPr lang="es-AR" sz="1400" dirty="0"/>
              <a:t> </a:t>
            </a:r>
            <a:r>
              <a:rPr lang="es-AR" sz="1400" b="1" dirty="0" err="1"/>
              <a:t>citoesqueleto</a:t>
            </a:r>
            <a:r>
              <a:rPr lang="es-AR" sz="1400" dirty="0"/>
              <a:t> es una estructura dinámica que mantiene la forma de la célula, facilita la movilidad celular (usando estructuras como los cilios y los flagelos), y desempeña un importante papel tanto en el </a:t>
            </a:r>
            <a:r>
              <a:rPr lang="es-AR" sz="1400" dirty="0" smtClean="0"/>
              <a:t>tráfico</a:t>
            </a:r>
            <a:endParaRPr lang="es-419" sz="1400" dirty="0"/>
          </a:p>
          <a:p>
            <a:pPr fontAlgn="base"/>
            <a:r>
              <a:rPr lang="es-419" sz="1400" b="1" dirty="0" smtClean="0"/>
              <a:t>Ejemplos:</a:t>
            </a:r>
            <a:r>
              <a:rPr lang="es-AR" sz="1400" dirty="0"/>
              <a:t>El </a:t>
            </a:r>
            <a:r>
              <a:rPr lang="es-AR" sz="1400" dirty="0" err="1"/>
              <a:t>citoesqueleto</a:t>
            </a:r>
            <a:r>
              <a:rPr lang="es-AR" sz="1400" dirty="0"/>
              <a:t> es una estructura dinámica que mantiene la forma de la célula, facilita la movilidad </a:t>
            </a:r>
            <a:r>
              <a:rPr lang="es-AR" sz="1400" dirty="0" smtClean="0"/>
              <a:t>celular y </a:t>
            </a:r>
            <a:r>
              <a:rPr lang="es-AR" sz="1400" dirty="0"/>
              <a:t>desempeña un importante papel tanto en el tráfico intracelular (por ejemplo, los movimientos de vesículas y orgánulos) y en la división </a:t>
            </a:r>
            <a:r>
              <a:rPr lang="es-AR" sz="1400" dirty="0" smtClean="0"/>
              <a:t>celular</a:t>
            </a:r>
          </a:p>
          <a:p>
            <a:r>
              <a:rPr lang="es-AR" sz="1400" b="1" dirty="0" smtClean="0"/>
              <a:t>Información </a:t>
            </a:r>
            <a:r>
              <a:rPr lang="es-AR" sz="1400" b="1" dirty="0"/>
              <a:t>Adicional (Plus</a:t>
            </a:r>
            <a:r>
              <a:rPr lang="es-AR" sz="1400" b="1" dirty="0" smtClean="0"/>
              <a:t>):</a:t>
            </a:r>
            <a:r>
              <a:rPr lang="es-AR" sz="1400" dirty="0"/>
              <a:t>Las </a:t>
            </a:r>
            <a:r>
              <a:rPr lang="es-AR" sz="1400" dirty="0" smtClean="0"/>
              <a:t>células eucariotas</a:t>
            </a:r>
            <a:r>
              <a:rPr lang="es-AR" sz="1400" dirty="0"/>
              <a:t> tienen tres tipos de filamentos </a:t>
            </a:r>
            <a:r>
              <a:rPr lang="es-AR" sz="1400" dirty="0" err="1"/>
              <a:t>citoesqueléticos</a:t>
            </a:r>
            <a:r>
              <a:rPr lang="es-AR" sz="1400" dirty="0"/>
              <a:t>: microfilamentos, filamentos intermedios y </a:t>
            </a:r>
            <a:r>
              <a:rPr lang="es-AR" sz="1400" dirty="0" err="1"/>
              <a:t>microtúbulos</a:t>
            </a:r>
            <a:r>
              <a:rPr lang="es-AR" sz="1400" dirty="0"/>
              <a:t>. Las </a:t>
            </a:r>
            <a:r>
              <a:rPr lang="es-AR" sz="1400" dirty="0" err="1"/>
              <a:t>septinas</a:t>
            </a:r>
            <a:r>
              <a:rPr lang="es-AR" sz="1400" dirty="0"/>
              <a:t> se consideran el cuarto componente del </a:t>
            </a:r>
            <a:r>
              <a:rPr lang="es-AR" sz="1400" dirty="0" err="1"/>
              <a:t>citoesqueleto</a:t>
            </a:r>
            <a:r>
              <a:rPr lang="es-AR" sz="1400" dirty="0"/>
              <a:t>. </a:t>
            </a:r>
            <a:endParaRPr lang="es-419" sz="1400" dirty="0"/>
          </a:p>
          <a:p>
            <a:endParaRPr lang="es-419" sz="1400" dirty="0"/>
          </a:p>
          <a:p>
            <a:pPr fontAlgn="base"/>
            <a:endParaRPr lang="es-419" sz="1400" b="1" dirty="0"/>
          </a:p>
          <a:p>
            <a:pPr fontAlgn="base"/>
            <a:endParaRPr lang="es-419" sz="1400" dirty="0"/>
          </a:p>
          <a:p>
            <a:pPr fontAlgn="base"/>
            <a:endParaRPr lang="es-419" sz="1400" b="1" dirty="0"/>
          </a:p>
          <a:p>
            <a:endParaRPr lang="es-419" sz="1400" b="1" dirty="0"/>
          </a:p>
          <a:p>
            <a:endParaRPr lang="es-419" sz="1400" b="1" dirty="0"/>
          </a:p>
        </p:txBody>
      </p:sp>
    </p:spTree>
    <p:extLst>
      <p:ext uri="{BB962C8B-B14F-4D97-AF65-F5344CB8AC3E}">
        <p14:creationId xmlns:p14="http://schemas.microsoft.com/office/powerpoint/2010/main" val="161250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9" y="755806"/>
            <a:ext cx="3803579" cy="445978"/>
          </a:xfrm>
        </p:spPr>
        <p:txBody>
          <a:bodyPr>
            <a:normAutofit/>
          </a:bodyPr>
          <a:lstStyle/>
          <a:p>
            <a:r>
              <a:rPr lang="es-419" sz="1400" b="1" dirty="0"/>
              <a:t>Ilustración con señalización de partes:</a:t>
            </a:r>
            <a:endParaRPr lang="es-419" sz="1400" dirty="0"/>
          </a:p>
        </p:txBody>
      </p:sp>
      <p:pic>
        <p:nvPicPr>
          <p:cNvPr id="4" name="Marcador de contenido 3" descr="Citoesqueleto: qué es, características, estructura, funcion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5189" y="1201784"/>
            <a:ext cx="7524205" cy="5238205"/>
          </a:xfrm>
          <a:prstGeom prst="rect">
            <a:avLst/>
          </a:prstGeom>
          <a:noFill/>
          <a:ln>
            <a:noFill/>
          </a:ln>
        </p:spPr>
      </p:pic>
    </p:spTree>
    <p:extLst>
      <p:ext uri="{BB962C8B-B14F-4D97-AF65-F5344CB8AC3E}">
        <p14:creationId xmlns:p14="http://schemas.microsoft.com/office/powerpoint/2010/main" val="245572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9" y="739757"/>
            <a:ext cx="2395308" cy="618782"/>
          </a:xfrm>
        </p:spPr>
        <p:txBody>
          <a:bodyPr/>
          <a:lstStyle/>
          <a:p>
            <a:r>
              <a:rPr lang="es-419" dirty="0" smtClean="0"/>
              <a:t>16- </a:t>
            </a:r>
            <a:r>
              <a:rPr lang="es-419" dirty="0" smtClean="0">
                <a:solidFill>
                  <a:srgbClr val="92D050"/>
                </a:solidFill>
              </a:rPr>
              <a:t>Cilios</a:t>
            </a:r>
            <a:endParaRPr lang="es-419" dirty="0">
              <a:solidFill>
                <a:srgbClr val="92D050"/>
              </a:solidFill>
            </a:endParaRPr>
          </a:p>
        </p:txBody>
      </p:sp>
      <p:sp>
        <p:nvSpPr>
          <p:cNvPr id="3" name="Marcador de contenido 2"/>
          <p:cNvSpPr>
            <a:spLocks noGrp="1"/>
          </p:cNvSpPr>
          <p:nvPr>
            <p:ph idx="1"/>
          </p:nvPr>
        </p:nvSpPr>
        <p:spPr>
          <a:xfrm>
            <a:off x="2325189" y="1358539"/>
            <a:ext cx="7796540" cy="3997828"/>
          </a:xfrm>
        </p:spPr>
        <p:txBody>
          <a:bodyPr>
            <a:normAutofit fontScale="25000" lnSpcReduction="20000"/>
          </a:bodyPr>
          <a:lstStyle/>
          <a:p>
            <a:endParaRPr lang="es-419" b="1" dirty="0" smtClean="0"/>
          </a:p>
          <a:p>
            <a:endParaRPr lang="es-419" b="1" dirty="0"/>
          </a:p>
          <a:p>
            <a:endParaRPr lang="es-419" b="1" dirty="0" smtClean="0"/>
          </a:p>
          <a:p>
            <a:endParaRPr lang="es-419" sz="4300" b="1" dirty="0" smtClean="0"/>
          </a:p>
          <a:p>
            <a:endParaRPr lang="es-419" sz="5600" b="1" dirty="0" smtClean="0"/>
          </a:p>
          <a:p>
            <a:r>
              <a:rPr lang="es-419" sz="5600" b="1" dirty="0" smtClean="0"/>
              <a:t>Ubicación:</a:t>
            </a:r>
            <a:r>
              <a:rPr lang="es-ES" sz="5600" dirty="0"/>
              <a:t> Los cilios son una serie de prolongaciones móviles, cortas y numerosas, de la membrana plasmática que recubren la superficie celular de algunos organismos eucariotas.</a:t>
            </a:r>
            <a:endParaRPr lang="es-419" sz="5600" dirty="0"/>
          </a:p>
          <a:p>
            <a:pPr fontAlgn="base"/>
            <a:r>
              <a:rPr lang="es-419" sz="5600" b="1" dirty="0" smtClean="0"/>
              <a:t>Estructura:</a:t>
            </a:r>
            <a:r>
              <a:rPr lang="es-AR" sz="5600" dirty="0"/>
              <a:t> Los cilios son prolongaciones del citoplasma apical de 8 mm de longitud y 0.25 mm de diámetro, que contiene un eje de </a:t>
            </a:r>
            <a:r>
              <a:rPr lang="es-AR" sz="5600" dirty="0" err="1"/>
              <a:t>microtúbulos</a:t>
            </a:r>
            <a:r>
              <a:rPr lang="es-AR" sz="5600" dirty="0"/>
              <a:t> llamado </a:t>
            </a:r>
            <a:r>
              <a:rPr lang="es-AR" sz="5600" dirty="0" err="1"/>
              <a:t>axonema</a:t>
            </a:r>
            <a:r>
              <a:rPr lang="es-AR" sz="5600" dirty="0"/>
              <a:t>. En cada </a:t>
            </a:r>
            <a:r>
              <a:rPr lang="es-AR" sz="5600" dirty="0" err="1"/>
              <a:t>axonema</a:t>
            </a:r>
            <a:r>
              <a:rPr lang="es-AR" sz="5600" dirty="0"/>
              <a:t> hay un par central de </a:t>
            </a:r>
            <a:r>
              <a:rPr lang="es-AR" sz="5600" dirty="0" err="1"/>
              <a:t>microtúbulos</a:t>
            </a:r>
            <a:r>
              <a:rPr lang="es-AR" sz="5600" dirty="0"/>
              <a:t> y nueve pares periféricos. Esta disposición 9+2 es característica de los cilios</a:t>
            </a:r>
            <a:endParaRPr lang="es-419" sz="5600" dirty="0"/>
          </a:p>
          <a:p>
            <a:pPr fontAlgn="base"/>
            <a:r>
              <a:rPr lang="es-AR" sz="5600" b="1" dirty="0" smtClean="0"/>
              <a:t>Función:</a:t>
            </a:r>
            <a:r>
              <a:rPr lang="es-AR" sz="5600" dirty="0" smtClean="0"/>
              <a:t> </a:t>
            </a:r>
            <a:r>
              <a:rPr lang="es-AR" sz="5600" dirty="0"/>
              <a:t>Los bronquios en los pulmones están recubiertos con proyecciones similares a cabellos, llamados cilios, que </a:t>
            </a:r>
            <a:r>
              <a:rPr lang="es-AR" sz="5600" b="1" dirty="0"/>
              <a:t>extraen microbios y residuos de las vías respiratorias</a:t>
            </a:r>
            <a:r>
              <a:rPr lang="es-AR" sz="5600" dirty="0"/>
              <a:t>.</a:t>
            </a:r>
            <a:endParaRPr lang="es-419" sz="5600" dirty="0"/>
          </a:p>
          <a:p>
            <a:pPr fontAlgn="base"/>
            <a:r>
              <a:rPr lang="es-AR" sz="5600" b="1" dirty="0" smtClean="0"/>
              <a:t>Ejemplos:</a:t>
            </a:r>
            <a:r>
              <a:rPr lang="es-AR" sz="5600" b="1" dirty="0"/>
              <a:t> </a:t>
            </a:r>
            <a:r>
              <a:rPr lang="es-AR" sz="5600" dirty="0"/>
              <a:t> </a:t>
            </a:r>
            <a:r>
              <a:rPr lang="es-AR" sz="5600" dirty="0" smtClean="0"/>
              <a:t>Por </a:t>
            </a:r>
            <a:r>
              <a:rPr lang="es-AR" sz="5600" dirty="0"/>
              <a:t>ejemplo, los receptores olfativos se encuentran en cilios dendríticos y los segmentos externos de los conos y bastones de la retina son en realidad cilios modificados. Algunos de los receptores están más densamente empaquetados en sus membranas que en el resto de la membrana plasmática de la célula.</a:t>
            </a:r>
            <a:endParaRPr lang="es-419" sz="5600" dirty="0"/>
          </a:p>
          <a:p>
            <a:r>
              <a:rPr lang="es-419" sz="5600" b="1" dirty="0" smtClean="0"/>
              <a:t>Información Adicional (Plus):</a:t>
            </a:r>
            <a:r>
              <a:rPr lang="es-AR" sz="5600" dirty="0"/>
              <a:t> En 1786 </a:t>
            </a:r>
            <a:r>
              <a:rPr lang="es-AR" sz="5600" b="1" u="sng" dirty="0" smtClean="0"/>
              <a:t>Otto M</a:t>
            </a:r>
            <a:r>
              <a:rPr lang="es-419" sz="5600" b="1" u="sng" dirty="0" err="1" smtClean="0"/>
              <a:t>üller</a:t>
            </a:r>
            <a:r>
              <a:rPr lang="es-419" sz="5600" b="1" u="sng" dirty="0" smtClean="0"/>
              <a:t> </a:t>
            </a:r>
            <a:r>
              <a:rPr lang="es-AR" sz="5600" dirty="0"/>
              <a:t> emplea por primera vez el nombre de "cilio" para referirse a "los pies increíblemente finos" que Leeuwenhoek describió en los animálculos.</a:t>
            </a:r>
            <a:endParaRPr lang="es-419" sz="5600" dirty="0"/>
          </a:p>
          <a:p>
            <a:endParaRPr lang="es-419" dirty="0"/>
          </a:p>
          <a:p>
            <a:pPr fontAlgn="base"/>
            <a:endParaRPr lang="es-419" b="1" dirty="0"/>
          </a:p>
          <a:p>
            <a:pPr fontAlgn="base"/>
            <a:endParaRPr lang="es-419" b="1" dirty="0"/>
          </a:p>
          <a:p>
            <a:pPr fontAlgn="base"/>
            <a:endParaRPr lang="es-419" dirty="0"/>
          </a:p>
          <a:p>
            <a:pPr fontAlgn="base"/>
            <a:endParaRPr lang="es-419" dirty="0"/>
          </a:p>
          <a:p>
            <a:endParaRPr lang="es-419" b="1" dirty="0"/>
          </a:p>
        </p:txBody>
      </p:sp>
    </p:spTree>
    <p:extLst>
      <p:ext uri="{BB962C8B-B14F-4D97-AF65-F5344CB8AC3E}">
        <p14:creationId xmlns:p14="http://schemas.microsoft.com/office/powerpoint/2010/main" val="236980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2" y="755805"/>
            <a:ext cx="3672950" cy="276161"/>
          </a:xfrm>
        </p:spPr>
        <p:txBody>
          <a:bodyPr>
            <a:noAutofit/>
          </a:bodyPr>
          <a:lstStyle/>
          <a:p>
            <a:r>
              <a:rPr lang="es-419" sz="1400" b="1" dirty="0"/>
              <a:t>Ilustración con señalización de partes:</a:t>
            </a:r>
            <a:endParaRPr lang="es-419" sz="1400" dirty="0"/>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r="37049"/>
          <a:stretch/>
        </p:blipFill>
        <p:spPr bwMode="auto">
          <a:xfrm>
            <a:off x="2338252" y="1188720"/>
            <a:ext cx="6753497" cy="4990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541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55806"/>
            <a:ext cx="2667110" cy="681110"/>
          </a:xfrm>
        </p:spPr>
        <p:txBody>
          <a:bodyPr/>
          <a:lstStyle/>
          <a:p>
            <a:r>
              <a:rPr lang="es-419" dirty="0" smtClean="0"/>
              <a:t>17- </a:t>
            </a:r>
            <a:r>
              <a:rPr lang="es-419" dirty="0" smtClean="0">
                <a:solidFill>
                  <a:srgbClr val="92D050"/>
                </a:solidFill>
              </a:rPr>
              <a:t>Flagelos</a:t>
            </a:r>
            <a:endParaRPr lang="es-419" dirty="0">
              <a:solidFill>
                <a:srgbClr val="92D050"/>
              </a:solidFill>
            </a:endParaRPr>
          </a:p>
        </p:txBody>
      </p:sp>
      <p:sp>
        <p:nvSpPr>
          <p:cNvPr id="3" name="Marcador de contenido 2"/>
          <p:cNvSpPr>
            <a:spLocks noGrp="1"/>
          </p:cNvSpPr>
          <p:nvPr>
            <p:ph idx="1"/>
          </p:nvPr>
        </p:nvSpPr>
        <p:spPr>
          <a:xfrm>
            <a:off x="2338251" y="2313373"/>
            <a:ext cx="7796540" cy="3997828"/>
          </a:xfrm>
        </p:spPr>
        <p:txBody>
          <a:bodyPr>
            <a:normAutofit fontScale="25000" lnSpcReduction="20000"/>
          </a:bodyPr>
          <a:lstStyle/>
          <a:p>
            <a:pPr fontAlgn="base"/>
            <a:endParaRPr lang="es-419" b="1" dirty="0" smtClean="0"/>
          </a:p>
          <a:p>
            <a:pPr fontAlgn="base"/>
            <a:endParaRPr lang="es-419" b="1" dirty="0"/>
          </a:p>
          <a:p>
            <a:pPr fontAlgn="base"/>
            <a:endParaRPr lang="es-419" b="1" dirty="0" smtClean="0"/>
          </a:p>
          <a:p>
            <a:pPr fontAlgn="base"/>
            <a:endParaRPr lang="es-419" b="1" dirty="0"/>
          </a:p>
          <a:p>
            <a:pPr fontAlgn="base"/>
            <a:r>
              <a:rPr lang="es-419" sz="5600" b="1" dirty="0" smtClean="0"/>
              <a:t>Ubicación</a:t>
            </a:r>
            <a:r>
              <a:rPr lang="es-419" sz="5600" dirty="0" smtClean="0"/>
              <a:t>:</a:t>
            </a:r>
            <a:r>
              <a:rPr lang="es-AR" sz="5600" dirty="0"/>
              <a:t>Las bacterias </a:t>
            </a:r>
            <a:r>
              <a:rPr lang="es-AR" sz="5600" dirty="0" err="1"/>
              <a:t>lofotricas</a:t>
            </a:r>
            <a:r>
              <a:rPr lang="es-AR" sz="5600" dirty="0"/>
              <a:t> tienen múltiples flagelos situados en el mismo punto (o en dos puntos opuestos) que actúan en concierto para conducir a las bacteria en una sola dirección. En muchos casos, las bases de los flagelos están rodeadas de una región especializada de la membrana plasmática, denominada membrana polar.</a:t>
            </a:r>
            <a:endParaRPr lang="es-419" sz="5600" dirty="0"/>
          </a:p>
          <a:p>
            <a:pPr fontAlgn="base"/>
            <a:r>
              <a:rPr lang="es-AR" sz="5600" b="1" dirty="0" smtClean="0"/>
              <a:t>Estructura:</a:t>
            </a:r>
            <a:r>
              <a:rPr lang="es-AR" sz="5600" dirty="0"/>
              <a:t> </a:t>
            </a:r>
            <a:r>
              <a:rPr lang="es-AR" sz="5600" dirty="0" smtClean="0"/>
              <a:t>Esencialmente</a:t>
            </a:r>
            <a:r>
              <a:rPr lang="es-AR" sz="5600" dirty="0"/>
              <a:t>, la </a:t>
            </a:r>
            <a:r>
              <a:rPr lang="es-AR" sz="5600" b="1" dirty="0"/>
              <a:t>estructura</a:t>
            </a:r>
            <a:r>
              <a:rPr lang="es-AR" sz="5600" dirty="0"/>
              <a:t> del </a:t>
            </a:r>
            <a:r>
              <a:rPr lang="es-AR" sz="5600" b="1" dirty="0"/>
              <a:t>flagelo</a:t>
            </a:r>
            <a:r>
              <a:rPr lang="es-AR" sz="5600" dirty="0"/>
              <a:t> (al igual que la del cilio) es de una forma cilíndrica, de diámetro uniforme en toda su longitud, con una terminación redondeada, semiesférica. Su núcleo es un cilindro de nueve dobletes de </a:t>
            </a:r>
            <a:r>
              <a:rPr lang="es-AR" sz="5600" dirty="0" err="1"/>
              <a:t>microtúbulos</a:t>
            </a:r>
            <a:r>
              <a:rPr lang="es-AR" sz="5600" dirty="0"/>
              <a:t> que rodean a otros dos centrales</a:t>
            </a:r>
            <a:r>
              <a:rPr lang="es-AR" sz="5600" dirty="0" smtClean="0"/>
              <a:t>.</a:t>
            </a:r>
          </a:p>
          <a:p>
            <a:pPr fontAlgn="base"/>
            <a:r>
              <a:rPr lang="es-AR" sz="5600" b="1" dirty="0" smtClean="0"/>
              <a:t>Función: </a:t>
            </a:r>
            <a:r>
              <a:rPr lang="es-AR" sz="5600" dirty="0" smtClean="0"/>
              <a:t>Su </a:t>
            </a:r>
            <a:r>
              <a:rPr lang="es-AR" sz="5600" dirty="0"/>
              <a:t>principal misión es </a:t>
            </a:r>
            <a:r>
              <a:rPr lang="es-AR" sz="5600" b="1" dirty="0"/>
              <a:t>desplazar a la célula</a:t>
            </a:r>
            <a:r>
              <a:rPr lang="es-AR" sz="5600" dirty="0"/>
              <a:t>. Son mucho menos numerosos que los cilios en las células que los poseen. Su movimiento también es diferente puesto que no desplazan el líquido en una dirección paralela a la superficie de la célula sino en una dirección paralela al propio eje longitudinal del flagelo</a:t>
            </a:r>
            <a:r>
              <a:rPr lang="es-AR" sz="5600" dirty="0" smtClean="0"/>
              <a:t>.</a:t>
            </a:r>
          </a:p>
          <a:p>
            <a:pPr fontAlgn="base"/>
            <a:r>
              <a:rPr lang="es-419" sz="5600" b="1" dirty="0" smtClean="0"/>
              <a:t>Ejemplos: </a:t>
            </a:r>
            <a:r>
              <a:rPr lang="es-AR" sz="5600" dirty="0"/>
              <a:t>Por ejemplo, los coanocitos de las esponjas poseen flagelos que producen corrientes de agua que estos organismos filtran para obtener el alimento. (también se encuentra en los espermatozoides). Existen tres tipos de flagelos: eucariotas, bacterianos y </a:t>
            </a:r>
            <a:r>
              <a:rPr lang="es-AR" sz="5600" dirty="0" err="1"/>
              <a:t>arqueanos</a:t>
            </a:r>
            <a:r>
              <a:rPr lang="es-AR" sz="5600" dirty="0"/>
              <a:t>.</a:t>
            </a:r>
            <a:endParaRPr lang="es-419" sz="5600" dirty="0"/>
          </a:p>
          <a:p>
            <a:pPr fontAlgn="base"/>
            <a:r>
              <a:rPr lang="es-AR" sz="5600" b="1" dirty="0" smtClean="0"/>
              <a:t>Información Adicional (Plus):</a:t>
            </a:r>
            <a:r>
              <a:rPr lang="es-AR" sz="5600" dirty="0"/>
              <a:t>Los organismos que se desplazan mediante flagelos polares pueden hacerlo mediante dos estrategias, la llamada TRACTELA donde es el flagelo que "tira" del organismo ubicándose delante de él y el de PULSELA en el que el flagelo impulsa al organismo situándose atrás de él</a:t>
            </a:r>
            <a:endParaRPr lang="es-419" sz="5600" dirty="0"/>
          </a:p>
          <a:p>
            <a:pPr fontAlgn="base"/>
            <a:endParaRPr lang="es-419" sz="5600" b="1" dirty="0"/>
          </a:p>
          <a:p>
            <a:pPr fontAlgn="base"/>
            <a:endParaRPr lang="es-419" b="1" dirty="0"/>
          </a:p>
          <a:p>
            <a:pPr marL="0" indent="0" fontAlgn="base">
              <a:buNone/>
            </a:pPr>
            <a:r>
              <a:rPr lang="es-AR" b="1" dirty="0"/>
              <a:t> </a:t>
            </a:r>
            <a:endParaRPr lang="es-419" dirty="0"/>
          </a:p>
          <a:p>
            <a:pPr fontAlgn="base"/>
            <a:endParaRPr lang="es-419" dirty="0"/>
          </a:p>
          <a:p>
            <a:pPr fontAlgn="base"/>
            <a:endParaRPr lang="es-419" dirty="0"/>
          </a:p>
          <a:p>
            <a:endParaRPr lang="es-419" dirty="0"/>
          </a:p>
        </p:txBody>
      </p:sp>
    </p:spTree>
    <p:extLst>
      <p:ext uri="{BB962C8B-B14F-4D97-AF65-F5344CB8AC3E}">
        <p14:creationId xmlns:p14="http://schemas.microsoft.com/office/powerpoint/2010/main" val="339354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2" y="742742"/>
            <a:ext cx="3581510" cy="432915"/>
          </a:xfrm>
        </p:spPr>
        <p:txBody>
          <a:bodyPr>
            <a:normAutofit/>
          </a:bodyPr>
          <a:lstStyle/>
          <a:p>
            <a:r>
              <a:rPr lang="es-419" sz="1400" b="1" dirty="0"/>
              <a:t>Ilustración con señalización de partes:</a:t>
            </a:r>
            <a:endParaRPr lang="es-419" sz="1400" dirty="0"/>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63503" r="-224"/>
          <a:stretch/>
        </p:blipFill>
        <p:spPr bwMode="auto">
          <a:xfrm>
            <a:off x="2455817" y="1175657"/>
            <a:ext cx="3463945" cy="48724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41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1" y="742743"/>
            <a:ext cx="3620699" cy="406790"/>
          </a:xfrm>
        </p:spPr>
        <p:txBody>
          <a:bodyPr>
            <a:noAutofit/>
          </a:bodyPr>
          <a:lstStyle/>
          <a:p>
            <a:r>
              <a:rPr lang="es-419" sz="1400" b="1" dirty="0"/>
              <a:t>Ilustración con señalización de partes:</a:t>
            </a:r>
            <a:r>
              <a:rPr lang="es-419" sz="1400" dirty="0"/>
              <a:t/>
            </a:r>
            <a:br>
              <a:rPr lang="es-419" sz="1400" dirty="0"/>
            </a:br>
            <a:endParaRPr lang="es-419" sz="1400" dirty="0"/>
          </a:p>
        </p:txBody>
      </p:sp>
      <p:pic>
        <p:nvPicPr>
          <p:cNvPr id="4" name="Marcador de contenido 3" descr="Pared celular: qué es, función y estructura (procariota, vegetal y hongos)  - Significado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8251" y="1149534"/>
            <a:ext cx="7602583" cy="5159826"/>
          </a:xfrm>
          <a:prstGeom prst="rect">
            <a:avLst/>
          </a:prstGeom>
          <a:noFill/>
          <a:ln>
            <a:noFill/>
          </a:ln>
        </p:spPr>
      </p:pic>
    </p:spTree>
    <p:extLst>
      <p:ext uri="{BB962C8B-B14F-4D97-AF65-F5344CB8AC3E}">
        <p14:creationId xmlns:p14="http://schemas.microsoft.com/office/powerpoint/2010/main" val="32603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2125" y="755805"/>
            <a:ext cx="6910251" cy="772549"/>
          </a:xfrm>
        </p:spPr>
        <p:txBody>
          <a:bodyPr>
            <a:noAutofit/>
          </a:bodyPr>
          <a:lstStyle/>
          <a:p>
            <a:r>
              <a:rPr lang="es-419" sz="4000" dirty="0" smtClean="0">
                <a:solidFill>
                  <a:srgbClr val="92D050"/>
                </a:solidFill>
              </a:rPr>
              <a:t>FIN DE LA PRESENTACION</a:t>
            </a:r>
            <a:endParaRPr lang="es-419" sz="4000" dirty="0">
              <a:solidFill>
                <a:srgbClr val="92D050"/>
              </a:solidFill>
            </a:endParaRPr>
          </a:p>
        </p:txBody>
      </p:sp>
      <p:sp>
        <p:nvSpPr>
          <p:cNvPr id="3" name="Marcador de contenido 2"/>
          <p:cNvSpPr>
            <a:spLocks noGrp="1"/>
          </p:cNvSpPr>
          <p:nvPr>
            <p:ph idx="1"/>
          </p:nvPr>
        </p:nvSpPr>
        <p:spPr>
          <a:xfrm>
            <a:off x="2312125" y="1528354"/>
            <a:ext cx="7796540" cy="3997828"/>
          </a:xfrm>
        </p:spPr>
        <p:txBody>
          <a:bodyPr>
            <a:normAutofit/>
          </a:bodyPr>
          <a:lstStyle/>
          <a:p>
            <a:r>
              <a:rPr lang="es-419" sz="2800" dirty="0" smtClean="0"/>
              <a:t>Mateo López</a:t>
            </a:r>
          </a:p>
          <a:p>
            <a:r>
              <a:rPr lang="es-419" sz="2800" dirty="0" smtClean="0"/>
              <a:t>Pilar Cabrerizo</a:t>
            </a:r>
          </a:p>
          <a:p>
            <a:r>
              <a:rPr lang="es-419" sz="2800" dirty="0" smtClean="0"/>
              <a:t>Pía Núñez</a:t>
            </a:r>
          </a:p>
          <a:p>
            <a:r>
              <a:rPr lang="es-419" sz="2800" dirty="0" smtClean="0"/>
              <a:t>Selene Valdez</a:t>
            </a:r>
          </a:p>
          <a:p>
            <a:r>
              <a:rPr lang="es-419" sz="2800" dirty="0" smtClean="0"/>
              <a:t>Martin Lucero</a:t>
            </a:r>
          </a:p>
        </p:txBody>
      </p:sp>
      <p:sp>
        <p:nvSpPr>
          <p:cNvPr id="4" name="CuadroTexto 3"/>
          <p:cNvSpPr txBox="1"/>
          <p:nvPr/>
        </p:nvSpPr>
        <p:spPr>
          <a:xfrm>
            <a:off x="8373291" y="5526182"/>
            <a:ext cx="2782388" cy="646331"/>
          </a:xfrm>
          <a:prstGeom prst="rect">
            <a:avLst/>
          </a:prstGeom>
          <a:noFill/>
        </p:spPr>
        <p:txBody>
          <a:bodyPr wrap="square" rtlCol="0">
            <a:spAutoFit/>
          </a:bodyPr>
          <a:lstStyle/>
          <a:p>
            <a:r>
              <a:rPr lang="es-419" sz="3600" dirty="0" smtClean="0"/>
              <a:t>4 ‘‘B’’</a:t>
            </a:r>
            <a:endParaRPr lang="es-419" sz="3600" dirty="0"/>
          </a:p>
        </p:txBody>
      </p:sp>
    </p:spTree>
    <p:extLst>
      <p:ext uri="{BB962C8B-B14F-4D97-AF65-F5344CB8AC3E}">
        <p14:creationId xmlns:p14="http://schemas.microsoft.com/office/powerpoint/2010/main" val="4214881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2126" y="742743"/>
            <a:ext cx="5279682" cy="746424"/>
          </a:xfrm>
        </p:spPr>
        <p:txBody>
          <a:bodyPr/>
          <a:lstStyle/>
          <a:p>
            <a:r>
              <a:rPr lang="es-419" dirty="0" smtClean="0"/>
              <a:t>2- </a:t>
            </a:r>
            <a:r>
              <a:rPr lang="es-419" dirty="0" smtClean="0">
                <a:solidFill>
                  <a:srgbClr val="92D050"/>
                </a:solidFill>
              </a:rPr>
              <a:t>Membrana Plasmática</a:t>
            </a:r>
            <a:endParaRPr lang="es-419" dirty="0">
              <a:solidFill>
                <a:srgbClr val="92D050"/>
              </a:solidFill>
            </a:endParaRPr>
          </a:p>
        </p:txBody>
      </p:sp>
      <p:sp>
        <p:nvSpPr>
          <p:cNvPr id="3" name="Marcador de contenido 2"/>
          <p:cNvSpPr>
            <a:spLocks noGrp="1"/>
          </p:cNvSpPr>
          <p:nvPr>
            <p:ph idx="1"/>
          </p:nvPr>
        </p:nvSpPr>
        <p:spPr>
          <a:xfrm>
            <a:off x="2312126" y="1489167"/>
            <a:ext cx="7796540" cy="3997828"/>
          </a:xfrm>
        </p:spPr>
        <p:txBody>
          <a:bodyPr>
            <a:normAutofit fontScale="85000" lnSpcReduction="20000"/>
          </a:bodyPr>
          <a:lstStyle/>
          <a:p>
            <a:pPr lvl="0"/>
            <a:r>
              <a:rPr lang="es-419" b="1" dirty="0"/>
              <a:t>Ubicación</a:t>
            </a:r>
            <a:r>
              <a:rPr lang="es-419" dirty="0"/>
              <a:t>: Se encuentra en todas las células y separa el interior de la célula del ambiente exterior. </a:t>
            </a:r>
          </a:p>
          <a:p>
            <a:pPr lvl="0"/>
            <a:r>
              <a:rPr lang="es-419" b="1" dirty="0"/>
              <a:t>Estructura</a:t>
            </a:r>
            <a:r>
              <a:rPr lang="es-419" dirty="0"/>
              <a:t>:  Es una bicapa lipídica delgada que contiene moléculas de proteínas. Es elástica </a:t>
            </a:r>
            <a:r>
              <a:rPr lang="es-419" b="1" dirty="0"/>
              <a:t>Función</a:t>
            </a:r>
            <a:r>
              <a:rPr lang="es-419" dirty="0"/>
              <a:t>: regular el ingreso y egreso de sustancias a la célula. Protege la estructura y la integridad de la célula de los factores del medio externo. </a:t>
            </a:r>
            <a:r>
              <a:rPr lang="es-419" b="1" dirty="0"/>
              <a:t>Ejemplo: </a:t>
            </a:r>
            <a:r>
              <a:rPr lang="es-419" dirty="0"/>
              <a:t>En bacterias y células de </a:t>
            </a:r>
            <a:r>
              <a:rPr lang="es-419" dirty="0" smtClean="0"/>
              <a:t>plantas</a:t>
            </a:r>
          </a:p>
          <a:p>
            <a:pPr lvl="0"/>
            <a:r>
              <a:rPr lang="es-419" b="1" dirty="0"/>
              <a:t>Información adicional (Plus)</a:t>
            </a:r>
            <a:r>
              <a:rPr lang="es-419" dirty="0"/>
              <a:t> La permeabilidad selectiva es la característica principal de la membrana plasmática, o sea, su capacidad para permitir o rechazar el ingreso de moléculas determinadas a la célula, regulando así el paso de agua, de nutrientes o de sales iónicas, y manteniendo el citoplasma siempre en condiciones óptimas en lo que a potencial electroquímico (cargado negativamente), </a:t>
            </a:r>
            <a:r>
              <a:rPr lang="es-419" dirty="0" smtClean="0"/>
              <a:t>pH</a:t>
            </a:r>
            <a:r>
              <a:rPr lang="es-419" dirty="0"/>
              <a:t> </a:t>
            </a:r>
            <a:r>
              <a:rPr lang="es-419" dirty="0" smtClean="0"/>
              <a:t>o </a:t>
            </a:r>
            <a:r>
              <a:rPr lang="es-419" dirty="0"/>
              <a:t>concentración se refiere.</a:t>
            </a:r>
          </a:p>
        </p:txBody>
      </p:sp>
    </p:spTree>
    <p:extLst>
      <p:ext uri="{BB962C8B-B14F-4D97-AF65-F5344CB8AC3E}">
        <p14:creationId xmlns:p14="http://schemas.microsoft.com/office/powerpoint/2010/main" val="261508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9" y="755804"/>
            <a:ext cx="3490070" cy="393727"/>
          </a:xfrm>
        </p:spPr>
        <p:txBody>
          <a:bodyPr>
            <a:normAutofit/>
          </a:bodyPr>
          <a:lstStyle/>
          <a:p>
            <a:r>
              <a:rPr lang="es-419" sz="1400" b="1" dirty="0"/>
              <a:t>Ilustración con señalización de partes:</a:t>
            </a:r>
            <a:endParaRPr lang="es-419" sz="1400" dirty="0"/>
          </a:p>
        </p:txBody>
      </p:sp>
      <p:pic>
        <p:nvPicPr>
          <p:cNvPr id="4" name="Marcador de contenido 3" descr="Membrana plasmática: qué es, características, funciones, estructura"/>
          <p:cNvPicPr>
            <a:picLocks noGrp="1"/>
          </p:cNvPicPr>
          <p:nvPr>
            <p:ph idx="1"/>
          </p:nvPr>
        </p:nvPicPr>
        <p:blipFill rotWithShape="1">
          <a:blip r:embed="rId2">
            <a:extLst>
              <a:ext uri="{28A0092B-C50C-407E-A947-70E740481C1C}">
                <a14:useLocalDpi xmlns:a14="http://schemas.microsoft.com/office/drawing/2010/main" val="0"/>
              </a:ext>
            </a:extLst>
          </a:blip>
          <a:srcRect t="13608" b="8801"/>
          <a:stretch/>
        </p:blipFill>
        <p:spPr bwMode="auto">
          <a:xfrm>
            <a:off x="2325189" y="1149530"/>
            <a:ext cx="8516982" cy="51598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29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25189" y="755804"/>
            <a:ext cx="2954493" cy="641921"/>
          </a:xfrm>
        </p:spPr>
        <p:txBody>
          <a:bodyPr/>
          <a:lstStyle/>
          <a:p>
            <a:r>
              <a:rPr lang="es-419" dirty="0" smtClean="0"/>
              <a:t>3- </a:t>
            </a:r>
            <a:r>
              <a:rPr lang="es-419" dirty="0" smtClean="0">
                <a:solidFill>
                  <a:srgbClr val="92D050"/>
                </a:solidFill>
              </a:rPr>
              <a:t>Citoplasma</a:t>
            </a:r>
            <a:endParaRPr lang="es-419" dirty="0">
              <a:solidFill>
                <a:srgbClr val="92D050"/>
              </a:solidFill>
            </a:endParaRPr>
          </a:p>
        </p:txBody>
      </p:sp>
      <p:sp>
        <p:nvSpPr>
          <p:cNvPr id="3" name="Marcador de contenido 2"/>
          <p:cNvSpPr>
            <a:spLocks noGrp="1"/>
          </p:cNvSpPr>
          <p:nvPr>
            <p:ph idx="1"/>
          </p:nvPr>
        </p:nvSpPr>
        <p:spPr>
          <a:xfrm>
            <a:off x="2325189" y="1397725"/>
            <a:ext cx="7796540" cy="3997828"/>
          </a:xfrm>
        </p:spPr>
        <p:txBody>
          <a:bodyPr>
            <a:normAutofit fontScale="70000" lnSpcReduction="20000"/>
          </a:bodyPr>
          <a:lstStyle/>
          <a:p>
            <a:pPr lvl="0"/>
            <a:r>
              <a:rPr lang="es-419" b="1" dirty="0"/>
              <a:t>Ubicación:</a:t>
            </a:r>
            <a:r>
              <a:rPr lang="es-419" dirty="0"/>
              <a:t> El citoplasma es el líquido gelatinoso que llena el interior de una célula. entre el núcleo celular y la membrana plasmática.</a:t>
            </a:r>
          </a:p>
          <a:p>
            <a:pPr lvl="0"/>
            <a:r>
              <a:rPr lang="es-419" b="1" dirty="0"/>
              <a:t>Estructura:</a:t>
            </a:r>
            <a:r>
              <a:rPr lang="es-419" dirty="0"/>
              <a:t> La membrana celular consiste en una bicapa (doble capa) lipídica que es semipermeable. Está compuesto por agua, sales y diversas moléculas orgánicas</a:t>
            </a:r>
          </a:p>
          <a:p>
            <a:pPr lvl="0"/>
            <a:r>
              <a:rPr lang="es-419" b="1" dirty="0"/>
              <a:t>Función</a:t>
            </a:r>
            <a:r>
              <a:rPr lang="es-419" dirty="0"/>
              <a:t>: Alberga los orgánulos celulares y contribuir al movimiento de los mismos. Dentro de él se llevan a cabo las funciones metabólicas y </a:t>
            </a:r>
            <a:r>
              <a:rPr lang="es-419" dirty="0" smtClean="0"/>
              <a:t>biosin</a:t>
            </a:r>
            <a:r>
              <a:rPr lang="es-AR" dirty="0" smtClean="0"/>
              <a:t>é</a:t>
            </a:r>
            <a:r>
              <a:rPr lang="es-419" dirty="0" smtClean="0"/>
              <a:t>ticas </a:t>
            </a:r>
            <a:r>
              <a:rPr lang="es-419" dirty="0"/>
              <a:t>de la célula.  Da a la célula la capacidad de conservar su forma</a:t>
            </a:r>
          </a:p>
          <a:p>
            <a:r>
              <a:rPr lang="es-419" b="1" dirty="0"/>
              <a:t>Ejemplos:</a:t>
            </a:r>
            <a:r>
              <a:rPr lang="es-419" dirty="0"/>
              <a:t> La parte del protoplasma en una célula eucariota y procariota</a:t>
            </a:r>
            <a:r>
              <a:rPr lang="es-419" dirty="0" smtClean="0"/>
              <a:t>.</a:t>
            </a:r>
          </a:p>
          <a:p>
            <a:pPr lvl="0"/>
            <a:r>
              <a:rPr lang="es-419" b="1" dirty="0"/>
              <a:t>Información adicional (Plus)</a:t>
            </a:r>
            <a:r>
              <a:rPr lang="es-419" dirty="0"/>
              <a:t>: El citoplasma es de suma importancia en la estructura de la célula, constituye su parte interior, le da forma, le aporta movilidad y permite que se lleven a cabo diversas reacciones metabólicas importantes para su buen funcionamiento.</a:t>
            </a:r>
          </a:p>
          <a:p>
            <a:endParaRPr lang="es-419" dirty="0"/>
          </a:p>
        </p:txBody>
      </p:sp>
    </p:spTree>
    <p:extLst>
      <p:ext uri="{BB962C8B-B14F-4D97-AF65-F5344CB8AC3E}">
        <p14:creationId xmlns:p14="http://schemas.microsoft.com/office/powerpoint/2010/main" val="369813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8252" y="755805"/>
            <a:ext cx="3620700" cy="367601"/>
          </a:xfrm>
        </p:spPr>
        <p:txBody>
          <a:bodyPr>
            <a:normAutofit/>
          </a:bodyPr>
          <a:lstStyle/>
          <a:p>
            <a:r>
              <a:rPr lang="es-419" sz="1400" b="1" dirty="0"/>
              <a:t>Ilustración con señalización de </a:t>
            </a:r>
            <a:r>
              <a:rPr lang="es-419" sz="1400" b="1" dirty="0" smtClean="0"/>
              <a:t>partes:</a:t>
            </a:r>
            <a:endParaRPr lang="es-419" sz="1400" dirty="0"/>
          </a:p>
        </p:txBody>
      </p:sp>
      <p:pic>
        <p:nvPicPr>
          <p:cNvPr id="4" name="Marcador de contenido 3" descr="Funciones del citoplasma"/>
          <p:cNvPicPr>
            <a:picLocks noGrp="1"/>
          </p:cNvPicPr>
          <p:nvPr>
            <p:ph idx="1"/>
          </p:nvPr>
        </p:nvPicPr>
        <p:blipFill rotWithShape="1">
          <a:blip r:embed="rId2">
            <a:extLst>
              <a:ext uri="{28A0092B-C50C-407E-A947-70E740481C1C}">
                <a14:useLocalDpi xmlns:a14="http://schemas.microsoft.com/office/drawing/2010/main" val="0"/>
              </a:ext>
            </a:extLst>
          </a:blip>
          <a:srcRect l="20733" t="46569" r="24157" b="1"/>
          <a:stretch/>
        </p:blipFill>
        <p:spPr bwMode="auto">
          <a:xfrm>
            <a:off x="2338252" y="1123407"/>
            <a:ext cx="7328262" cy="52773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738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AR" dirty="0" smtClean="0"/>
              <a:t>4- </a:t>
            </a:r>
            <a:r>
              <a:rPr lang="es-AR" dirty="0" smtClean="0">
                <a:solidFill>
                  <a:srgbClr val="92D050"/>
                </a:solidFill>
              </a:rPr>
              <a:t>Aparato de Golgi</a:t>
            </a:r>
            <a:endParaRPr lang="es-AR" dirty="0">
              <a:solidFill>
                <a:srgbClr val="92D050"/>
              </a:solidFill>
            </a:endParaRPr>
          </a:p>
        </p:txBody>
      </p:sp>
      <p:sp>
        <p:nvSpPr>
          <p:cNvPr id="3" name="Marcador de contenido 2"/>
          <p:cNvSpPr>
            <a:spLocks noGrp="1"/>
          </p:cNvSpPr>
          <p:nvPr>
            <p:ph idx="1"/>
          </p:nvPr>
        </p:nvSpPr>
        <p:spPr>
          <a:xfrm>
            <a:off x="2213161" y="1668658"/>
            <a:ext cx="7796540" cy="3997828"/>
          </a:xfrm>
        </p:spPr>
        <p:txBody>
          <a:bodyPr>
            <a:normAutofit/>
          </a:bodyPr>
          <a:lstStyle/>
          <a:p>
            <a:r>
              <a:rPr lang="es-AR" dirty="0" smtClean="0"/>
              <a:t>Ubicación: </a:t>
            </a:r>
            <a:r>
              <a:rPr lang="es-AR" dirty="0" smtClean="0"/>
              <a:t>esta ubicado cerca del núcleo</a:t>
            </a:r>
            <a:endParaRPr lang="es-AR" dirty="0" smtClean="0"/>
          </a:p>
          <a:p>
            <a:r>
              <a:rPr lang="es-AR" dirty="0" smtClean="0"/>
              <a:t>Estructura</a:t>
            </a:r>
            <a:r>
              <a:rPr lang="es-AR" dirty="0" smtClean="0"/>
              <a:t>: esta formada por membranas (túbulos y vesículas)</a:t>
            </a:r>
            <a:endParaRPr lang="es-AR" dirty="0" smtClean="0"/>
          </a:p>
          <a:p>
            <a:r>
              <a:rPr lang="es-AR" dirty="0" smtClean="0"/>
              <a:t>Función</a:t>
            </a:r>
            <a:r>
              <a:rPr lang="es-AR" dirty="0"/>
              <a:t>: </a:t>
            </a:r>
            <a:r>
              <a:rPr lang="es-AR" dirty="0" smtClean="0"/>
              <a:t>su función </a:t>
            </a:r>
            <a:r>
              <a:rPr lang="es-AR" dirty="0"/>
              <a:t>es transportar y embalar </a:t>
            </a:r>
            <a:r>
              <a:rPr lang="es-AR" dirty="0" smtClean="0"/>
              <a:t>proteínas, y </a:t>
            </a:r>
            <a:r>
              <a:rPr lang="es-AR" dirty="0"/>
              <a:t>s</a:t>
            </a:r>
            <a:r>
              <a:rPr lang="es-AR" dirty="0" smtClean="0"/>
              <a:t>e encarga de transformar las proteínas para que la célula pueda usarlas agregándoles lípidos o carbohidratos</a:t>
            </a:r>
          </a:p>
          <a:p>
            <a:r>
              <a:rPr lang="es-AR" dirty="0" smtClean="0"/>
              <a:t>Ejemplos: casi todas las células eucariotas</a:t>
            </a:r>
            <a:endParaRPr lang="es-AR" dirty="0" smtClean="0"/>
          </a:p>
          <a:p>
            <a:r>
              <a:rPr lang="es-AR" dirty="0" smtClean="0"/>
              <a:t>Información adicional</a:t>
            </a:r>
            <a:r>
              <a:rPr lang="es-AR" dirty="0" smtClean="0"/>
              <a:t>: el aparato de Golgi se descubrió gracias a Camilo Golgi cuando estaba observando neuronas</a:t>
            </a:r>
            <a:endParaRPr lang="es-AR" dirty="0"/>
          </a:p>
        </p:txBody>
      </p:sp>
    </p:spTree>
    <p:extLst>
      <p:ext uri="{BB962C8B-B14F-4D97-AF65-F5344CB8AC3E}">
        <p14:creationId xmlns:p14="http://schemas.microsoft.com/office/powerpoint/2010/main" val="219513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6279" t="18978" r="16219" b="6798"/>
          <a:stretch/>
        </p:blipFill>
        <p:spPr>
          <a:xfrm>
            <a:off x="3044757" y="1040860"/>
            <a:ext cx="6201210" cy="4824920"/>
          </a:xfrm>
          <a:prstGeom prst="rect">
            <a:avLst/>
          </a:prstGeom>
        </p:spPr>
      </p:pic>
    </p:spTree>
    <p:extLst>
      <p:ext uri="{BB962C8B-B14F-4D97-AF65-F5344CB8AC3E}">
        <p14:creationId xmlns:p14="http://schemas.microsoft.com/office/powerpoint/2010/main" val="416149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500</TotalTime>
  <Words>789</Words>
  <Application>Microsoft Office PowerPoint</Application>
  <PresentationFormat>Panorámica</PresentationFormat>
  <Paragraphs>161</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MS Shell Dlg 2</vt:lpstr>
      <vt:lpstr>Wingdings</vt:lpstr>
      <vt:lpstr>Wingdings 3</vt:lpstr>
      <vt:lpstr>Madison</vt:lpstr>
      <vt:lpstr>Pía Núñez   1-Pared Celular 2-Membrana Plasmática 3-Citoplasma </vt:lpstr>
      <vt:lpstr>1- Pared Celular</vt:lpstr>
      <vt:lpstr>Ilustración con señalización de partes: </vt:lpstr>
      <vt:lpstr>2- Membrana Plasmática</vt:lpstr>
      <vt:lpstr>Ilustración con señalización de partes:</vt:lpstr>
      <vt:lpstr>3- Citoplasma</vt:lpstr>
      <vt:lpstr>Ilustración con señalización de partes:</vt:lpstr>
      <vt:lpstr>4- Aparato de Golgi</vt:lpstr>
      <vt:lpstr>Presentación de PowerPoint</vt:lpstr>
      <vt:lpstr>5- Mitocondrias</vt:lpstr>
      <vt:lpstr>Presentación de PowerPoint</vt:lpstr>
      <vt:lpstr>6- Vacuolas</vt:lpstr>
      <vt:lpstr>Presentación de PowerPoint</vt:lpstr>
      <vt:lpstr>7- Lisosomas</vt:lpstr>
      <vt:lpstr>Presentación de PowerPoint</vt:lpstr>
      <vt:lpstr>11- Núcleo</vt:lpstr>
      <vt:lpstr>Ilustración con señalización de partes: </vt:lpstr>
      <vt:lpstr>12- Nucléolo</vt:lpstr>
      <vt:lpstr>Ilustración con señalización de partes: </vt:lpstr>
      <vt:lpstr>13- Cloroplastos</vt:lpstr>
      <vt:lpstr>Ilustración con señalización de partes: </vt:lpstr>
      <vt:lpstr>14- Centrosomas</vt:lpstr>
      <vt:lpstr>Ilustración con señalización de partes: </vt:lpstr>
      <vt:lpstr>15- Citoesqueleto</vt:lpstr>
      <vt:lpstr>Ilustración con señalización de partes:</vt:lpstr>
      <vt:lpstr>16- Cilios</vt:lpstr>
      <vt:lpstr>Ilustración con señalización de partes:</vt:lpstr>
      <vt:lpstr>17- Flagelos</vt:lpstr>
      <vt:lpstr>Ilustración con señalización de partes:</vt:lpstr>
      <vt:lpstr>FIN DE LA PRESENTACION</vt:lpstr>
    </vt:vector>
  </TitlesOfParts>
  <Company>Dixguel03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Nuñez   1-Pared Celular 2-Membrana Plasmatica 3-Citoplasma</dc:title>
  <dc:creator>WINDOWS</dc:creator>
  <cp:lastModifiedBy>Usuario</cp:lastModifiedBy>
  <cp:revision>24</cp:revision>
  <dcterms:created xsi:type="dcterms:W3CDTF">2022-10-21T01:19:38Z</dcterms:created>
  <dcterms:modified xsi:type="dcterms:W3CDTF">2022-10-21T22:05:17Z</dcterms:modified>
</cp:coreProperties>
</file>