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56" r:id="rId3"/>
    <p:sldId id="260" r:id="rId4"/>
    <p:sldId id="257" r:id="rId5"/>
    <p:sldId id="266" r:id="rId6"/>
    <p:sldId id="267" r:id="rId7"/>
    <p:sldId id="259" r:id="rId8"/>
    <p:sldId id="261" r:id="rId9"/>
    <p:sldId id="262" r:id="rId10"/>
    <p:sldId id="263" r:id="rId11"/>
    <p:sldId id="265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67DE-DF2A-4A50-9D60-8677801A114A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95BCA-49B9-4C28-AACB-149ADCBD76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5382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95BCA-49B9-4C28-AACB-149ADCBD761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0091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58F9A4-3AB4-4204-942A-FC6625790A62}" type="datetimeFigureOut">
              <a:rPr lang="es-ES" smtClean="0"/>
              <a:pPr/>
              <a:t>12/11/2019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C5E162-9192-4EB1-832E-028223766D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C07\Secundaria\4º A\3º TRIM\Ciberbullying\imagenes\inico de la presentacion papá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C07\Secundaria\4º A\3º TRIM\Ciberbullying\noticias\2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  <p:pic>
        <p:nvPicPr>
          <p:cNvPr id="8195" name="Picture 3" descr="\\PC07\Secundaria\4º A\3º TRIM\Ciberbullying\noticias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9144000" cy="2286016"/>
          </a:xfrm>
          <a:prstGeom prst="rect">
            <a:avLst/>
          </a:prstGeom>
          <a:noFill/>
        </p:spPr>
      </p:pic>
      <p:pic>
        <p:nvPicPr>
          <p:cNvPr id="8197" name="Picture 5" descr="\\PC07\Secundaria\4º A\3º TRIM\Ciberbullying\noticias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0100"/>
            <a:ext cx="914400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CONSEJOS PARA PREVENIR ESTAS SITUACIONES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No te fíes de los regalos o propuestas sospechosas de desconocidos, ni conciertes citas con desconocidos.</a:t>
            </a:r>
          </a:p>
          <a:p>
            <a:endParaRPr lang="es-ES" sz="2000" dirty="0" smtClean="0"/>
          </a:p>
          <a:p>
            <a:r>
              <a:rPr lang="es-ES" sz="2000" dirty="0" smtClean="0"/>
              <a:t>No le sigas el juego al acosador. Si te sientes presionado o insultado por alguien no devuelvas el golpe o le insultes tú, porque sólo conseguirás alargar el acoso o hacerlo más violento aún.</a:t>
            </a:r>
          </a:p>
          <a:p>
            <a:endParaRPr lang="es-ES" sz="2000" dirty="0" smtClean="0"/>
          </a:p>
          <a:p>
            <a:r>
              <a:rPr lang="es-ES" sz="2000" dirty="0" smtClean="0"/>
              <a:t>Trata con personas que puedan estar preparadas, ya sea por su edad o por su profesión sobre el asunto, para que te dé indicaciones claras sobre los pasos a seguir para frenar el </a:t>
            </a:r>
            <a:r>
              <a:rPr lang="es-ES" sz="2000" dirty="0" err="1" smtClean="0"/>
              <a:t>ciber</a:t>
            </a:r>
            <a:r>
              <a:rPr lang="es-ES" sz="2000" dirty="0" smtClean="0"/>
              <a:t> acoso.</a:t>
            </a:r>
          </a:p>
          <a:p>
            <a:pPr marL="64008" indent="0">
              <a:buNone/>
            </a:pPr>
            <a:endParaRPr lang="es-ES" sz="2000" dirty="0" smtClean="0"/>
          </a:p>
          <a:p>
            <a:r>
              <a:rPr lang="es-ES" sz="2000" dirty="0" smtClean="0"/>
              <a:t>No compartas contenido que pueda </a:t>
            </a:r>
          </a:p>
          <a:p>
            <a:pPr marL="64008" indent="0">
              <a:buNone/>
            </a:pPr>
            <a:r>
              <a:rPr lang="es-ES" sz="2000" dirty="0" smtClean="0"/>
              <a:t>perjudicar a otra persona. Los espectadores </a:t>
            </a:r>
          </a:p>
          <a:p>
            <a:pPr marL="64008" indent="0">
              <a:buNone/>
            </a:pPr>
            <a:r>
              <a:rPr lang="es-ES" sz="2000" dirty="0" smtClean="0"/>
              <a:t>También son partícipes si no actúan. </a:t>
            </a:r>
          </a:p>
          <a:p>
            <a:pPr marL="64008" indent="0">
              <a:buNone/>
            </a:pPr>
            <a:r>
              <a:rPr lang="es-ES" sz="2000" dirty="0" smtClean="0"/>
              <a:t>Ponte en el lugar de la víctima!!!</a:t>
            </a:r>
          </a:p>
          <a:p>
            <a:endParaRPr lang="es-ES" sz="200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9219" name="Picture 3" descr="D:\Users\Secundaria\Downloads\ten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455138"/>
            <a:ext cx="3203848" cy="24028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No aceptes invitaciones por Internet de personas </a:t>
            </a:r>
          </a:p>
          <a:p>
            <a:pPr marL="64008" indent="0">
              <a:buNone/>
            </a:pPr>
            <a:r>
              <a:rPr lang="es-ES" sz="2000" dirty="0" smtClean="0"/>
              <a:t>     desconocidas o bloquea el acceso a aquellas que</a:t>
            </a:r>
          </a:p>
          <a:p>
            <a:pPr marL="64008" indent="0">
              <a:buNone/>
            </a:pPr>
            <a:r>
              <a:rPr lang="es-ES" sz="2000" dirty="0" smtClean="0"/>
              <a:t>     no te interesen.</a:t>
            </a:r>
          </a:p>
          <a:p>
            <a:endParaRPr lang="es-ES" sz="2000" dirty="0" smtClean="0"/>
          </a:p>
          <a:p>
            <a:r>
              <a:rPr lang="es-ES" sz="2000" dirty="0" smtClean="0"/>
              <a:t>Ten cuidado con los mensajes, fotografías, videos o</a:t>
            </a:r>
          </a:p>
          <a:p>
            <a:pPr marL="64008" indent="0">
              <a:buNone/>
            </a:pPr>
            <a:r>
              <a:rPr lang="es-ES" sz="2000" dirty="0" smtClean="0"/>
              <a:t>      información personal (direcciones, teléfono…) que publiques y con                   </a:t>
            </a:r>
          </a:p>
          <a:p>
            <a:pPr marL="64008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quién la compartas, ya que podría ser utilizada por terceros en tu    </a:t>
            </a:r>
          </a:p>
          <a:p>
            <a:pPr marL="64008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contra.</a:t>
            </a:r>
          </a:p>
          <a:p>
            <a:endParaRPr lang="es-ES" sz="2000" dirty="0" smtClean="0"/>
          </a:p>
          <a:p>
            <a:r>
              <a:rPr lang="es-ES" sz="2000" dirty="0" smtClean="0"/>
              <a:t>Si empiezas a recibir mensajes insultantes o que te molesten en su contenido, corta toda comunicación con esa persona, e informa de ello a la autoridad competente.</a:t>
            </a:r>
          </a:p>
          <a:p>
            <a:endParaRPr lang="es-ES" sz="2000" dirty="0" smtClean="0"/>
          </a:p>
          <a:p>
            <a:r>
              <a:rPr lang="es-ES" sz="2000" dirty="0" smtClean="0"/>
              <a:t>Guarda los mensajes inadecuados para poderlos poner a disposición de la autoridad competente para que actúe si así lo considera oportuno.</a:t>
            </a:r>
          </a:p>
          <a:p>
            <a:endParaRPr lang="es-ES" sz="1300" dirty="0" smtClean="0"/>
          </a:p>
          <a:p>
            <a:pPr lvl="0">
              <a:buNone/>
            </a:pPr>
            <a:r>
              <a:rPr lang="es-ES" dirty="0">
                <a:solidFill>
                  <a:schemeClr val="bg1"/>
                </a:solidFill>
              </a:rPr>
              <a:t>En </a:t>
            </a:r>
            <a:r>
              <a:rPr lang="es-ES" dirty="0" smtClean="0">
                <a:solidFill>
                  <a:schemeClr val="bg1"/>
                </a:solidFill>
              </a:rPr>
              <a:t>caso </a:t>
            </a:r>
            <a:r>
              <a:rPr lang="es-ES" dirty="0">
                <a:solidFill>
                  <a:schemeClr val="bg1"/>
                </a:solidFill>
              </a:rPr>
              <a:t>de sufrir </a:t>
            </a:r>
            <a:r>
              <a:rPr lang="es-ES" dirty="0" smtClean="0"/>
              <a:t>			</a:t>
            </a:r>
            <a:r>
              <a:rPr lang="es-ES" b="1" dirty="0">
                <a:solidFill>
                  <a:srgbClr val="FF0000"/>
                </a:solidFill>
              </a:rPr>
              <a:t>0800-222-1717</a:t>
            </a:r>
            <a:r>
              <a:rPr lang="es-ES" dirty="0">
                <a:solidFill>
                  <a:srgbClr val="FF0000"/>
                </a:solidFill>
              </a:rPr>
              <a:t> 	</a:t>
            </a:r>
            <a:endParaRPr lang="es-ES" dirty="0" smtClean="0"/>
          </a:p>
          <a:p>
            <a:pPr lvl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	</a:t>
            </a:r>
            <a:r>
              <a:rPr lang="es-ES" b="1" dirty="0" err="1" smtClean="0">
                <a:solidFill>
                  <a:srgbClr val="FF0000"/>
                </a:solidFill>
              </a:rPr>
              <a:t>Grooming</a:t>
            </a:r>
            <a:r>
              <a:rPr lang="es-ES" dirty="0" smtClean="0">
                <a:solidFill>
                  <a:srgbClr val="FF0000"/>
                </a:solidFill>
              </a:rPr>
              <a:t>         		</a:t>
            </a:r>
            <a:r>
              <a:rPr lang="es-ES" dirty="0" smtClean="0">
                <a:solidFill>
                  <a:schemeClr val="bg1"/>
                </a:solidFill>
              </a:rPr>
              <a:t>(en </a:t>
            </a:r>
            <a:r>
              <a:rPr lang="es-ES" dirty="0">
                <a:solidFill>
                  <a:schemeClr val="bg1"/>
                </a:solidFill>
              </a:rPr>
              <a:t>toda la Argentina)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F:\COLEGIO\Temario_Cursos\4A\Ciberbullying\imagenes\flecha segunda part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72598"/>
            <a:ext cx="1493911" cy="643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PC07\Secundaria\4º A\3º TRIM\Ciberbullying\imagenes\cyberbullying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518" y="59997"/>
            <a:ext cx="2352894" cy="20758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7076" y="1916832"/>
            <a:ext cx="893692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es-AR" b="1" dirty="0" err="1" smtClean="0">
                <a:solidFill>
                  <a:schemeClr val="bg1"/>
                </a:solidFill>
              </a:rPr>
              <a:t>Screen</a:t>
            </a:r>
            <a:r>
              <a:rPr lang="es-AR" b="1" dirty="0" smtClean="0">
                <a:solidFill>
                  <a:schemeClr val="bg1"/>
                </a:solidFill>
              </a:rPr>
              <a:t> Time</a:t>
            </a:r>
            <a:r>
              <a:rPr lang="es-AR" b="1" dirty="0" smtClean="0"/>
              <a:t>: </a:t>
            </a:r>
            <a:r>
              <a:rPr lang="es-AR" dirty="0" smtClean="0"/>
              <a:t>Permite monitorizar el uso que hacen sus hijos desde cualquier  terminal </a:t>
            </a:r>
            <a:r>
              <a:rPr lang="es-AR" dirty="0" err="1" smtClean="0"/>
              <a:t>android</a:t>
            </a:r>
            <a:r>
              <a:rPr lang="es-AR" dirty="0" smtClean="0"/>
              <a:t>.</a:t>
            </a:r>
          </a:p>
          <a:p>
            <a:pPr lvl="0"/>
            <a:endParaRPr lang="es-AR" sz="700" dirty="0" smtClean="0"/>
          </a:p>
          <a:p>
            <a:pPr marL="285750" indent="-285750">
              <a:buBlip>
                <a:blip r:embed="rId2"/>
              </a:buBlip>
            </a:pPr>
            <a:r>
              <a:rPr lang="es-AR" b="1" dirty="0" err="1">
                <a:solidFill>
                  <a:schemeClr val="bg1"/>
                </a:solidFill>
              </a:rPr>
              <a:t>ReplyASAP</a:t>
            </a:r>
            <a:r>
              <a:rPr lang="es-AR" b="1" dirty="0">
                <a:solidFill>
                  <a:schemeClr val="bg1"/>
                </a:solidFill>
              </a:rPr>
              <a:t>: </a:t>
            </a:r>
            <a:r>
              <a:rPr lang="es-AR" dirty="0"/>
              <a:t>Obliga a los niños y adolescentes a responder a los </a:t>
            </a:r>
            <a:r>
              <a:rPr lang="es-AR" dirty="0" smtClean="0"/>
              <a:t>mensajes de los padres, </a:t>
            </a:r>
            <a:r>
              <a:rPr lang="es-AR" dirty="0"/>
              <a:t>si no bloquea el celular</a:t>
            </a:r>
            <a:r>
              <a:rPr lang="es-AR" dirty="0" smtClean="0"/>
              <a:t>.</a:t>
            </a:r>
          </a:p>
          <a:p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 err="1">
                <a:solidFill>
                  <a:schemeClr val="bg1"/>
                </a:solidFill>
              </a:rPr>
              <a:t>Family</a:t>
            </a:r>
            <a:r>
              <a:rPr lang="es-AR" b="1" dirty="0">
                <a:solidFill>
                  <a:schemeClr val="bg1"/>
                </a:solidFill>
              </a:rPr>
              <a:t> link: </a:t>
            </a:r>
            <a:r>
              <a:rPr lang="es-AR" dirty="0"/>
              <a:t>Administra las horas de uso del celular  y saber su ubicación</a:t>
            </a:r>
            <a:r>
              <a:rPr lang="es-AR" dirty="0" smtClean="0"/>
              <a:t>.</a:t>
            </a:r>
          </a:p>
          <a:p>
            <a:pPr lvl="0"/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>
                <a:solidFill>
                  <a:schemeClr val="bg1"/>
                </a:solidFill>
              </a:rPr>
              <a:t>ESET parental control</a:t>
            </a:r>
            <a:r>
              <a:rPr lang="es-AR" b="1" dirty="0"/>
              <a:t>: </a:t>
            </a:r>
            <a:r>
              <a:rPr lang="es-AR" dirty="0"/>
              <a:t>Permite monitorear y regular el uso de dispositivos móviles de sus hijos</a:t>
            </a:r>
            <a:r>
              <a:rPr lang="es-AR" dirty="0" smtClean="0"/>
              <a:t>.</a:t>
            </a:r>
          </a:p>
          <a:p>
            <a:pPr lvl="0"/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 err="1">
                <a:solidFill>
                  <a:schemeClr val="bg1"/>
                </a:solidFill>
              </a:rPr>
              <a:t>Kid’s</a:t>
            </a:r>
            <a:r>
              <a:rPr lang="es-AR" b="1" dirty="0">
                <a:solidFill>
                  <a:schemeClr val="bg1"/>
                </a:solidFill>
              </a:rPr>
              <a:t> Shell: </a:t>
            </a:r>
            <a:r>
              <a:rPr lang="es-AR" dirty="0"/>
              <a:t>permite ejecutar sólo las aplicaciones y juegos permitidos</a:t>
            </a:r>
            <a:r>
              <a:rPr lang="es-AR" dirty="0" smtClean="0"/>
              <a:t>.</a:t>
            </a:r>
          </a:p>
          <a:p>
            <a:pPr lvl="0"/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 err="1">
                <a:solidFill>
                  <a:schemeClr val="bg1"/>
                </a:solidFill>
              </a:rPr>
              <a:t>Qustodio</a:t>
            </a:r>
            <a:r>
              <a:rPr lang="es-AR" b="1" dirty="0"/>
              <a:t>: </a:t>
            </a:r>
            <a:r>
              <a:rPr lang="es-AR" dirty="0"/>
              <a:t>Permite saber la actividad que los niños llevan a cabo y limitar acciones que pueden ser riesgosas</a:t>
            </a:r>
            <a:r>
              <a:rPr lang="es-AR" dirty="0" smtClean="0"/>
              <a:t>.</a:t>
            </a:r>
          </a:p>
          <a:p>
            <a:pPr lvl="0"/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 err="1">
                <a:solidFill>
                  <a:schemeClr val="bg1"/>
                </a:solidFill>
              </a:rPr>
              <a:t>Teen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Safe</a:t>
            </a:r>
            <a:r>
              <a:rPr lang="es-AR" b="1" dirty="0"/>
              <a:t>: </a:t>
            </a:r>
            <a:r>
              <a:rPr lang="es-AR" dirty="0"/>
              <a:t>monitorear las páginas a las que tus hijos tienen acceso y más</a:t>
            </a:r>
            <a:r>
              <a:rPr lang="es-AR" dirty="0" smtClean="0"/>
              <a:t>.</a:t>
            </a:r>
          </a:p>
          <a:p>
            <a:pPr lvl="0"/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 err="1">
                <a:solidFill>
                  <a:schemeClr val="bg1"/>
                </a:solidFill>
              </a:rPr>
              <a:t>Gapp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grooming</a:t>
            </a:r>
            <a:r>
              <a:rPr lang="es-AR" b="1" dirty="0"/>
              <a:t>: </a:t>
            </a:r>
            <a:r>
              <a:rPr lang="es-AR" dirty="0"/>
              <a:t>Permite denunciar la práctica </a:t>
            </a:r>
            <a:r>
              <a:rPr lang="es-AR" dirty="0" smtClean="0"/>
              <a:t>de </a:t>
            </a:r>
            <a:r>
              <a:rPr lang="es-AR" dirty="0" err="1" smtClean="0"/>
              <a:t>grooming</a:t>
            </a:r>
            <a:r>
              <a:rPr lang="es-AR" dirty="0" smtClean="0"/>
              <a:t> y </a:t>
            </a:r>
            <a:r>
              <a:rPr lang="es-AR" dirty="0"/>
              <a:t>agilizar el acceso a la </a:t>
            </a:r>
            <a:r>
              <a:rPr lang="es-AR" dirty="0" smtClean="0"/>
              <a:t>Justicia</a:t>
            </a:r>
          </a:p>
          <a:p>
            <a:pPr lvl="0"/>
            <a:endParaRPr lang="es-ES" sz="800" dirty="0"/>
          </a:p>
          <a:p>
            <a:pPr marL="285750" lvl="0" indent="-285750">
              <a:buBlip>
                <a:blip r:embed="rId2"/>
              </a:buBlip>
            </a:pPr>
            <a:r>
              <a:rPr lang="es-AR" b="1" dirty="0">
                <a:solidFill>
                  <a:schemeClr val="bg1"/>
                </a:solidFill>
              </a:rPr>
              <a:t>Botón </a:t>
            </a:r>
            <a:r>
              <a:rPr lang="es-AR" b="1" dirty="0" smtClean="0">
                <a:solidFill>
                  <a:schemeClr val="bg1"/>
                </a:solidFill>
              </a:rPr>
              <a:t>anti-pánico</a:t>
            </a:r>
            <a:r>
              <a:rPr lang="es-AR" b="1" dirty="0"/>
              <a:t>: </a:t>
            </a:r>
            <a:r>
              <a:rPr lang="es-AR" dirty="0"/>
              <a:t>permiten dar aviso inmediato ante situaciones de riesgo.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771800" y="44624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APLICACIONES </a:t>
            </a:r>
            <a:r>
              <a:rPr lang="es-AR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PARA GESTIONAR EL CELULAR DE </a:t>
            </a:r>
            <a:r>
              <a:rPr lang="es-A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SUS HIJOS:</a:t>
            </a:r>
            <a:endParaRPr lang="es-E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Imagen relacionad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1" y="-27384"/>
            <a:ext cx="2660427" cy="1995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53144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492896"/>
            <a:ext cx="73954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A TODOS!!!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5" y="4509120"/>
            <a:ext cx="47625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PLAUSOS 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4847"/>
            <a:ext cx="2239516" cy="2239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REVERENCIA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0530"/>
            <a:ext cx="3339321" cy="1866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OLEGIO\LOG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29330"/>
            <a:ext cx="906395" cy="92867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7500958" y="6286520"/>
            <a:ext cx="1643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4° “A”</a:t>
            </a:r>
            <a:endParaRPr lang="es-E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63564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928669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 err="1" smtClean="0"/>
              <a:t>Cyberbulling</a:t>
            </a:r>
            <a:endParaRPr lang="es-ES" sz="4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071546"/>
            <a:ext cx="8676456" cy="175260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El acoso cibernético </a:t>
            </a:r>
            <a:r>
              <a:rPr lang="es-ES" sz="2000" b="1" dirty="0" smtClean="0"/>
              <a:t>es una forma de acoso </a:t>
            </a:r>
            <a:r>
              <a:rPr lang="es-ES" sz="2000" b="1" dirty="0" smtClean="0">
                <a:solidFill>
                  <a:schemeClr val="tx1"/>
                </a:solidFill>
              </a:rPr>
              <a:t>por medios electrónicos. Se ha vuelto cada vez más común, especialmente entre los adolescentes</a:t>
            </a:r>
            <a:r>
              <a:rPr lang="es-ES" dirty="0" smtClean="0"/>
              <a:t>. </a:t>
            </a:r>
            <a:r>
              <a:rPr lang="es-ES" sz="2000" b="1" dirty="0">
                <a:solidFill>
                  <a:schemeClr val="tx1"/>
                </a:solidFill>
              </a:rPr>
              <a:t>La víctima </a:t>
            </a:r>
            <a:r>
              <a:rPr lang="es-ES" sz="2000" b="1" dirty="0" smtClean="0">
                <a:solidFill>
                  <a:schemeClr val="tx1"/>
                </a:solidFill>
              </a:rPr>
              <a:t>sufre burlas y hostigamiento a través de las redes sociales.</a:t>
            </a:r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1026" name="Picture 2" descr="\\PC07\Secundaria\4º A\3º TRIM\Ciberbullying\imagenes\cyberbully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717032"/>
            <a:ext cx="3078709" cy="292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PC07\Secundaria\4º A\3º TRIM\Ciberbullying\imagenes\cyberbullying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688814"/>
            <a:ext cx="308209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pPr algn="ctr"/>
            <a:r>
              <a:rPr lang="es-ES" b="1" dirty="0" err="1"/>
              <a:t>Stalking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1432" y="1608367"/>
            <a:ext cx="4943472" cy="2139720"/>
          </a:xfrm>
        </p:spPr>
        <p:txBody>
          <a:bodyPr/>
          <a:lstStyle/>
          <a:p>
            <a:pPr algn="ctr">
              <a:buNone/>
            </a:pP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El </a:t>
            </a:r>
            <a:r>
              <a:rPr lang="es-ES" sz="2000" b="1" dirty="0" err="1">
                <a:ln>
                  <a:solidFill>
                    <a:schemeClr val="bg2"/>
                  </a:solidFill>
                </a:ln>
              </a:rPr>
              <a:t>stalking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 o acecho es el término usado para referirse al trastorno que tiene una persona que lo lleva a espiar a su víctima. </a:t>
            </a:r>
            <a:endParaRPr lang="es-ES" sz="2000" b="1" dirty="0" smtClean="0">
              <a:ln>
                <a:solidFill>
                  <a:schemeClr val="bg2"/>
                </a:solidFill>
              </a:ln>
            </a:endParaRPr>
          </a:p>
          <a:p>
            <a:pPr>
              <a:buNone/>
            </a:pPr>
            <a:endParaRPr lang="es-ES" sz="2000" b="1" dirty="0">
              <a:ln>
                <a:solidFill>
                  <a:schemeClr val="bg2"/>
                </a:solidFill>
              </a:ln>
            </a:endParaRPr>
          </a:p>
          <a:p>
            <a:pPr>
              <a:buNone/>
            </a:pPr>
            <a:endParaRPr lang="es-ES" dirty="0" smtClean="0"/>
          </a:p>
        </p:txBody>
      </p:sp>
      <p:pic>
        <p:nvPicPr>
          <p:cNvPr id="4098" name="Picture 2" descr="\\PC07\Secundaria\4º A\3º TRIM\Ciberbullying\imagenes\stalking}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05064"/>
            <a:ext cx="3492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\\PC07\Secundaria\4º A\3º TRIM\Ciberbullying\imagenes\st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124744"/>
            <a:ext cx="3709646" cy="268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3995936" y="435717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Principalmente el </a:t>
            </a:r>
            <a:r>
              <a:rPr lang="es-ES" sz="2000" b="1" dirty="0" err="1">
                <a:ln>
                  <a:solidFill>
                    <a:schemeClr val="bg2"/>
                  </a:solidFill>
                </a:ln>
              </a:rPr>
              <a:t>cyberstalking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 se da en redes sociales como Facebook, </a:t>
            </a:r>
            <a:r>
              <a:rPr lang="es-ES" sz="2000" b="1" dirty="0" err="1">
                <a:ln>
                  <a:solidFill>
                    <a:schemeClr val="bg2"/>
                  </a:solidFill>
                </a:ln>
              </a:rPr>
              <a:t>Instagram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 o </a:t>
            </a:r>
            <a:r>
              <a:rPr lang="es-ES" sz="2000" b="1" dirty="0" err="1">
                <a:ln>
                  <a:solidFill>
                    <a:schemeClr val="bg2"/>
                  </a:solidFill>
                </a:ln>
              </a:rPr>
              <a:t>Twitter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, donde la mayoría de personas dejan su información disponible para cualquier persona</a:t>
            </a:r>
            <a:r>
              <a:rPr lang="es-ES" b="1" dirty="0">
                <a:ln>
                  <a:solidFill>
                    <a:schemeClr val="bg2"/>
                  </a:solidFill>
                </a:ln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/>
              <a:t>Grooming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331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El </a:t>
            </a:r>
            <a:r>
              <a:rPr lang="es-ES" sz="2000" b="1" dirty="0" err="1">
                <a:ln>
                  <a:solidFill>
                    <a:schemeClr val="bg2"/>
                  </a:solidFill>
                </a:ln>
              </a:rPr>
              <a:t>grooming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 es un término en ingles que se utiliza para hacer referencia a todas las conductas o acciones que realiza un adulto para ganarse la confianza de un menor de edad, con el objetivo de obtener beneficios sexuales.</a:t>
            </a:r>
          </a:p>
        </p:txBody>
      </p:sp>
      <p:pic>
        <p:nvPicPr>
          <p:cNvPr id="3074" name="Picture 2" descr="\\PC07\Secundaria\4º A\3º TRIM\Ciberbullying\imagenes\groo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857752" cy="2431447"/>
          </a:xfrm>
          <a:prstGeom prst="rect">
            <a:avLst/>
          </a:prstGeom>
          <a:noFill/>
        </p:spPr>
      </p:pic>
      <p:pic>
        <p:nvPicPr>
          <p:cNvPr id="6" name="5 Imagen" descr="C:\Users\PC\Desktop\Ciberbullying\grooming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644591"/>
            <a:ext cx="4681766" cy="317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638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s-AR" b="1" dirty="0" err="1" smtClean="0"/>
              <a:t>Sexting</a:t>
            </a:r>
            <a:endParaRPr lang="es-AR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2000" b="1" dirty="0">
                <a:ln>
                  <a:solidFill>
                    <a:schemeClr val="bg2"/>
                  </a:solidFill>
                </a:ln>
              </a:rPr>
              <a:t>Se denomina </a:t>
            </a:r>
            <a:r>
              <a:rPr lang="es-AR" sz="2000" b="1" dirty="0" err="1">
                <a:ln>
                  <a:solidFill>
                    <a:schemeClr val="bg2"/>
                  </a:solidFill>
                </a:ln>
              </a:rPr>
              <a:t>sexting</a:t>
            </a:r>
            <a:r>
              <a:rPr lang="es-AR" sz="2000" b="1" dirty="0">
                <a:ln>
                  <a:solidFill>
                    <a:schemeClr val="bg2"/>
                  </a:solidFill>
                </a:ln>
              </a:rPr>
              <a:t> a la actividad de enviar fotos, videos o mensajes de contenido </a:t>
            </a:r>
            <a:r>
              <a:rPr lang="es-AR" sz="2000" b="1" dirty="0" smtClean="0">
                <a:ln>
                  <a:solidFill>
                    <a:schemeClr val="bg2"/>
                  </a:solidFill>
                </a:ln>
              </a:rPr>
              <a:t>íntimo a través </a:t>
            </a:r>
            <a:r>
              <a:rPr lang="es-AR" sz="2000" b="1" dirty="0">
                <a:ln>
                  <a:solidFill>
                    <a:schemeClr val="bg2"/>
                  </a:solidFill>
                </a:ln>
              </a:rPr>
              <a:t>de mensajes de texto, fotos o videos. </a:t>
            </a:r>
          </a:p>
        </p:txBody>
      </p:sp>
      <p:pic>
        <p:nvPicPr>
          <p:cNvPr id="7" name="Picture 1" descr="\\PC07\Secundaria\4º A\3º TRIM\Ciberbullying\imagenes\sextorcio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654152"/>
            <a:ext cx="4084174" cy="236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99032"/>
          </a:xfrm>
        </p:spPr>
        <p:txBody>
          <a:bodyPr/>
          <a:lstStyle/>
          <a:p>
            <a:pPr algn="ctr"/>
            <a:r>
              <a:rPr lang="es-AR" b="1" dirty="0" err="1" smtClean="0"/>
              <a:t>Sextortion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510" y="143435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Los delincuentes exigen dinero a fines de evitar la divulgación </a:t>
            </a:r>
          </a:p>
          <a:p>
            <a:pPr>
              <a:buNone/>
            </a:pP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de material que puede afectar la intimidad de la víctima, como fotos o videos íntimos.</a:t>
            </a:r>
            <a:endParaRPr lang="es-AR" sz="2000" b="1" dirty="0">
              <a:ln>
                <a:solidFill>
                  <a:schemeClr val="bg2"/>
                </a:solidFill>
              </a:ln>
            </a:endParaRPr>
          </a:p>
          <a:p>
            <a:endParaRPr lang="es-AR" sz="2400" dirty="0" smtClean="0"/>
          </a:p>
          <a:p>
            <a:pPr marL="64008" indent="0">
              <a:buNone/>
            </a:pPr>
            <a:endParaRPr lang="es-AR" sz="2400" dirty="0"/>
          </a:p>
        </p:txBody>
      </p:sp>
      <p:pic>
        <p:nvPicPr>
          <p:cNvPr id="4098" name="Picture 2" descr="\\PC07\Secundaria\4º A\3º TRIM\Ciberbullying\imagenes\flecha segunda par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5015999"/>
            <a:ext cx="2232248" cy="1020476"/>
          </a:xfrm>
          <a:prstGeom prst="rect">
            <a:avLst/>
          </a:prstGeom>
          <a:noFill/>
        </p:spPr>
      </p:pic>
      <p:pic>
        <p:nvPicPr>
          <p:cNvPr id="6" name="Picture 4" descr="\\PC07\Secundaria\4º A\3º TRIM\Ciberbullying\imagenes\sexting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054496"/>
            <a:ext cx="2957517" cy="24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\\PC07\Secundaria\4º A\3º TRIM\Ciberbullying\imagenes\acoso-sexual-en-las-redes-sociales-1-638.jpg"/>
          <p:cNvPicPr>
            <a:picLocks noChangeAspect="1" noChangeArrowheads="1"/>
          </p:cNvPicPr>
          <p:nvPr/>
        </p:nvPicPr>
        <p:blipFill rotWithShape="1">
          <a:blip r:embed="rId4"/>
          <a:srcRect t="18112"/>
          <a:stretch/>
        </p:blipFill>
        <p:spPr bwMode="auto">
          <a:xfrm>
            <a:off x="5868144" y="4328646"/>
            <a:ext cx="2924966" cy="239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0"/>
            <a:ext cx="828680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200" b="1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Doxing</a:t>
            </a:r>
            <a:endParaRPr lang="es-ES" sz="4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s-ES" sz="2000" b="1" dirty="0" smtClean="0">
                <a:ln>
                  <a:solidFill>
                    <a:schemeClr val="bg2"/>
                  </a:solidFill>
                </a:ln>
              </a:rPr>
              <a:t>	</a:t>
            </a:r>
            <a:r>
              <a:rPr lang="es-ES" sz="2000" b="1" dirty="0" err="1" smtClean="0">
                <a:ln>
                  <a:solidFill>
                    <a:schemeClr val="bg2"/>
                  </a:solidFill>
                </a:ln>
              </a:rPr>
              <a:t>Doxing</a:t>
            </a:r>
            <a:r>
              <a:rPr lang="es-ES" sz="2000" b="1" dirty="0" smtClean="0">
                <a:ln>
                  <a:solidFill>
                    <a:schemeClr val="bg2"/>
                  </a:solidFill>
                </a:ln>
              </a:rPr>
              <a:t> es 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la práctica basada en Internet de </a:t>
            </a:r>
            <a:r>
              <a:rPr lang="es-ES" sz="2000" b="1" dirty="0" smtClean="0">
                <a:ln>
                  <a:solidFill>
                    <a:schemeClr val="bg2"/>
                  </a:solidFill>
                </a:ln>
              </a:rPr>
              <a:t>investigar y </a:t>
            </a:r>
            <a:r>
              <a:rPr lang="es-ES" sz="2000" b="1" dirty="0">
                <a:ln>
                  <a:solidFill>
                    <a:schemeClr val="bg2"/>
                  </a:solidFill>
                </a:ln>
              </a:rPr>
              <a:t>transmitir información privada o de identificación sobre un individuo u organización, como averiguar la identidad real de alguien en internet mediante revisar sus redes y todo lo relacionado con esa persona.</a:t>
            </a:r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 smtClean="0"/>
          </a:p>
        </p:txBody>
      </p:sp>
      <p:pic>
        <p:nvPicPr>
          <p:cNvPr id="5122" name="Picture 2" descr="\\PC07\Secundaria\4º A\3º TRIM\Ciberbullying\imagenes\seguridadeninternet3-03ok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091596" cy="2071701"/>
          </a:xfrm>
          <a:prstGeom prst="rect">
            <a:avLst/>
          </a:prstGeom>
          <a:noFill/>
        </p:spPr>
      </p:pic>
      <p:pic>
        <p:nvPicPr>
          <p:cNvPr id="5123" name="Picture 3" descr="\\PC07\Secundaria\4º A\3º TRIM\Ciberbullying\imagenes\doxxing segunda par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2636912"/>
            <a:ext cx="4430296" cy="3213881"/>
          </a:xfrm>
          <a:prstGeom prst="rect">
            <a:avLst/>
          </a:prstGeom>
          <a:noFill/>
        </p:spPr>
      </p:pic>
      <p:pic>
        <p:nvPicPr>
          <p:cNvPr id="5124" name="Picture 4" descr="\\PC07\Secundaria\4º A\3º TRIM\Ciberbullying\imagenes\droxing 4.png"/>
          <p:cNvPicPr>
            <a:picLocks noChangeAspect="1" noChangeArrowheads="1"/>
          </p:cNvPicPr>
          <p:nvPr/>
        </p:nvPicPr>
        <p:blipFill rotWithShape="1">
          <a:blip r:embed="rId4"/>
          <a:srcRect t="16108" b="17381"/>
          <a:stretch/>
        </p:blipFill>
        <p:spPr bwMode="auto">
          <a:xfrm>
            <a:off x="157244" y="4941168"/>
            <a:ext cx="3913433" cy="163436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40568" y="0"/>
            <a:ext cx="9865096" cy="85723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NOTICIAS Y CASOS</a:t>
            </a:r>
            <a:endParaRPr lang="es-ES" b="1" dirty="0"/>
          </a:p>
        </p:txBody>
      </p:sp>
      <p:pic>
        <p:nvPicPr>
          <p:cNvPr id="6146" name="Picture 2" descr="\\PC07\Secundaria\4º A\3º TRIM\Ciberbullying\noticias\1.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2714644"/>
          </a:xfrm>
          <a:prstGeom prst="rect">
            <a:avLst/>
          </a:prstGeom>
          <a:noFill/>
        </p:spPr>
      </p:pic>
      <p:pic>
        <p:nvPicPr>
          <p:cNvPr id="6147" name="Picture 3" descr="\\PC07\Secundaria\4º A\3º TRIM\Ciberbullying\noticias\1.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81425"/>
            <a:ext cx="9144000" cy="3076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C07\Secundaria\4º A\3º TRIM\Ciberbullying\noticias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noFill/>
        </p:spPr>
      </p:pic>
      <p:pic>
        <p:nvPicPr>
          <p:cNvPr id="7171" name="Picture 3" descr="\\PC07\Secundaria\4º A\3º TRIM\Ciberbullying\noticias\2.2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284</TotalTime>
  <Words>537</Words>
  <Application>Microsoft Office PowerPoint</Application>
  <PresentationFormat>Presentación en pantalla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Brío</vt:lpstr>
      <vt:lpstr>Diapositiva 1</vt:lpstr>
      <vt:lpstr>Cyberbulling</vt:lpstr>
      <vt:lpstr>Stalking</vt:lpstr>
      <vt:lpstr>Grooming</vt:lpstr>
      <vt:lpstr>Sexting</vt:lpstr>
      <vt:lpstr>Sextortion</vt:lpstr>
      <vt:lpstr>Diapositiva 7</vt:lpstr>
      <vt:lpstr>NOTICIAS Y CASOS</vt:lpstr>
      <vt:lpstr>Diapositiva 9</vt:lpstr>
      <vt:lpstr>Diapositiva 10</vt:lpstr>
      <vt:lpstr>CONSEJOS PARA PREVENIR ESTAS SITUACIONES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Ciber acoso (Cyberbulling)</dc:title>
  <dc:creator>Secundaria</dc:creator>
  <cp:lastModifiedBy>Cecilia Marcuzzi</cp:lastModifiedBy>
  <cp:revision>29</cp:revision>
  <dcterms:created xsi:type="dcterms:W3CDTF">2019-11-08T18:42:44Z</dcterms:created>
  <dcterms:modified xsi:type="dcterms:W3CDTF">2019-11-12T15:41:10Z</dcterms:modified>
</cp:coreProperties>
</file>