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4" r:id="rId1"/>
  </p:sldMasterIdLst>
  <p:notesMasterIdLst>
    <p:notesMasterId r:id="rId6"/>
  </p:notesMasterIdLst>
  <p:sldIdLst>
    <p:sldId id="256" r:id="rId2"/>
    <p:sldId id="258" r:id="rId3"/>
    <p:sldId id="257" r:id="rId4"/>
    <p:sldId id="259" r:id="rId5"/>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30F8F-3F8A-45B1-8950-354BE7671BC3}" type="datetimeFigureOut">
              <a:rPr lang="es-AR" smtClean="0"/>
              <a:t>28/10/22</a:t>
            </a:fld>
            <a:endParaRPr lang="es-AR"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ACC2B2-3B37-46FA-8095-55DF981BC63D}" type="slidenum">
              <a:rPr lang="es-AR" smtClean="0"/>
              <a:t>‹Nº›</a:t>
            </a:fld>
            <a:endParaRPr lang="es-AR" dirty="0"/>
          </a:p>
        </p:txBody>
      </p:sp>
    </p:spTree>
    <p:extLst>
      <p:ext uri="{BB962C8B-B14F-4D97-AF65-F5344CB8AC3E}">
        <p14:creationId xmlns:p14="http://schemas.microsoft.com/office/powerpoint/2010/main" val="343125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es-AR" dirty="0"/>
              <a:t>Referencias: e- son los electrones</a:t>
            </a:r>
          </a:p>
        </p:txBody>
      </p:sp>
      <p:sp>
        <p:nvSpPr>
          <p:cNvPr id="4" name="Marcador de número de diapositiva 3"/>
          <p:cNvSpPr>
            <a:spLocks noGrp="1"/>
          </p:cNvSpPr>
          <p:nvPr>
            <p:ph type="sldNum" sz="quarter" idx="5"/>
          </p:nvPr>
        </p:nvSpPr>
        <p:spPr/>
        <p:txBody>
          <a:bodyPr/>
          <a:lstStyle/>
          <a:p>
            <a:fld id="{84ACC2B2-3B37-46FA-8095-55DF981BC63D}" type="slidenum">
              <a:rPr lang="es-AR" smtClean="0"/>
              <a:t>3</a:t>
            </a:fld>
            <a:endParaRPr lang="es-AR" dirty="0"/>
          </a:p>
        </p:txBody>
      </p:sp>
    </p:spTree>
    <p:extLst>
      <p:ext uri="{BB962C8B-B14F-4D97-AF65-F5344CB8AC3E}">
        <p14:creationId xmlns:p14="http://schemas.microsoft.com/office/powerpoint/2010/main" val="879811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es-AR" dirty="0"/>
              <a:t>Referencias: e- son los electrones</a:t>
            </a:r>
          </a:p>
        </p:txBody>
      </p:sp>
      <p:sp>
        <p:nvSpPr>
          <p:cNvPr id="4" name="Marcador de número de diapositiva 3"/>
          <p:cNvSpPr>
            <a:spLocks noGrp="1"/>
          </p:cNvSpPr>
          <p:nvPr>
            <p:ph type="sldNum" sz="quarter" idx="5"/>
          </p:nvPr>
        </p:nvSpPr>
        <p:spPr/>
        <p:txBody>
          <a:bodyPr/>
          <a:lstStyle/>
          <a:p>
            <a:fld id="{84ACC2B2-3B37-46FA-8095-55DF981BC63D}" type="slidenum">
              <a:rPr lang="es-AR" smtClean="0"/>
              <a:t>4</a:t>
            </a:fld>
            <a:endParaRPr lang="es-AR" dirty="0"/>
          </a:p>
        </p:txBody>
      </p:sp>
    </p:spTree>
    <p:extLst>
      <p:ext uri="{BB962C8B-B14F-4D97-AF65-F5344CB8AC3E}">
        <p14:creationId xmlns:p14="http://schemas.microsoft.com/office/powerpoint/2010/main" val="903640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3" y="1013986"/>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3" y="4848466"/>
            <a:ext cx="7714388" cy="1085849"/>
          </a:xfrm>
        </p:spPr>
        <p:txBody>
          <a:bodyPr>
            <a:normAutofit/>
          </a:bodyPr>
          <a:lstStyle>
            <a:lvl1pPr marL="0" indent="0" algn="l">
              <a:buNone/>
              <a:defRPr sz="18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EFE71E98-A417-4ECC-ACEB-C0490C20DB04}" type="slidenum">
              <a:rPr lang="en-US" smtClean="0"/>
              <a:t>‹Nº›</a:t>
            </a:fld>
            <a:endParaRPr lang="en-US" dirty="0"/>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1"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382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5" y="2229959"/>
            <a:ext cx="9238435"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49201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701"/>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3" y="1467701"/>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261453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5" y="1045447"/>
            <a:ext cx="9238435"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5" y="2286000"/>
            <a:ext cx="9238435"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486181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9"/>
            <a:ext cx="7722256" cy="1476293"/>
          </a:xfrm>
        </p:spPr>
        <p:txBody>
          <a:bodyPr anchor="b">
            <a:normAutofit/>
          </a:bodyPr>
          <a:lstStyle>
            <a:lvl1pPr marL="0" indent="0">
              <a:buNone/>
              <a:defRPr sz="18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1699376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5" y="1013411"/>
            <a:ext cx="9238435"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7" y="2135567"/>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7"/>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4160008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5" y="1079150"/>
            <a:ext cx="9238435"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9"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7"/>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EFE71E98-A417-4ECC-ACEB-C0490C20DB04}" type="slidenum">
              <a:rPr lang="en-US" smtClean="0"/>
              <a:t>‹Nº›</a:t>
            </a:fld>
            <a:endParaRPr lang="en-US" dirty="0"/>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8"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8"/>
            <a:ext cx="808263"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1"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2209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222595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3192993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1"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2"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4"/>
            <a:ext cx="3233096" cy="1933605"/>
          </a:xfrm>
        </p:spPr>
        <p:txBody>
          <a:bodyPr/>
          <a:lstStyle>
            <a:lvl1pPr marL="0" indent="0" algn="r">
              <a:buNone/>
              <a:defRPr sz="1600">
                <a:solidFill>
                  <a:schemeClr val="tx1"/>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2729979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7"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p:cNvSpPr>
          <p:nvPr>
            <p:ph type="pic" idx="1"/>
          </p:nvPr>
        </p:nvSpPr>
        <p:spPr>
          <a:xfrm>
            <a:off x="5334002" y="762000"/>
            <a:ext cx="5333999" cy="5334000"/>
          </a:xfrm>
        </p:spPr>
        <p:txBody>
          <a:bodyPr/>
          <a:lstStyle>
            <a:lvl1pPr marL="0" indent="0">
              <a:buNone/>
              <a:defRPr sz="3200">
                <a:solidFill>
                  <a:schemeClr val="tx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5" y="3649684"/>
            <a:ext cx="3243292" cy="1684317"/>
          </a:xfrm>
        </p:spPr>
        <p:txBody>
          <a:bodyPr/>
          <a:lstStyle>
            <a:lvl1pPr marL="0" indent="0" algn="r">
              <a:buNone/>
              <a:defRPr sz="1600">
                <a:solidFill>
                  <a:schemeClr val="tx1"/>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3C2B07E4-CDF9-4C88-A2F3-04620E58224D}" type="datetimeFigureOut">
              <a:rPr lang="en-US" smtClean="0"/>
              <a:t>10/28/22</a:t>
            </a:fld>
            <a:endParaRPr lang="en-US" dirty="0"/>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EFE71E98-A417-4ECC-ACEB-C0490C20DB04}" type="slidenum">
              <a:rPr lang="en-US" smtClean="0"/>
              <a:t>‹Nº›</a:t>
            </a:fld>
            <a:endParaRPr lang="en-US" dirty="0"/>
          </a:p>
        </p:txBody>
      </p:sp>
    </p:spTree>
    <p:extLst>
      <p:ext uri="{BB962C8B-B14F-4D97-AF65-F5344CB8AC3E}">
        <p14:creationId xmlns:p14="http://schemas.microsoft.com/office/powerpoint/2010/main" val="590328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5" y="1041623"/>
            <a:ext cx="9238435"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5" y="2286001"/>
            <a:ext cx="9238435"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9" y="4891319"/>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3C2B07E4-CDF9-4C88-A2F3-04620E58224D}" type="datetimeFigureOut">
              <a:rPr lang="en-US" smtClean="0"/>
              <a:pPr/>
              <a:t>10/28/22</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3" y="1609894"/>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EFE71E98-A417-4ECC-ACEB-C0490C20DB04}" type="slidenum">
              <a:rPr lang="en-US" smtClean="0"/>
              <a:pPr/>
              <a:t>‹Nº›</a:t>
            </a:fld>
            <a:endParaRPr lang="en-US" dirty="0"/>
          </a:p>
        </p:txBody>
      </p:sp>
    </p:spTree>
    <p:extLst>
      <p:ext uri="{BB962C8B-B14F-4D97-AF65-F5344CB8AC3E}">
        <p14:creationId xmlns:p14="http://schemas.microsoft.com/office/powerpoint/2010/main" val="1143367600"/>
      </p:ext>
    </p:extLst>
  </p:cSld>
  <p:clrMap bg1="dk1" tx1="lt1" bg2="dk2" tx2="lt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47" r:id="rId6"/>
    <p:sldLayoutId id="2147483843" r:id="rId7"/>
    <p:sldLayoutId id="2147483844" r:id="rId8"/>
    <p:sldLayoutId id="2147483845" r:id="rId9"/>
    <p:sldLayoutId id="2147483846" r:id="rId10"/>
    <p:sldLayoutId id="2147483848" r:id="rId11"/>
  </p:sldLayoutIdLst>
  <p:txStyles>
    <p:titleStyle>
      <a:lvl1pPr algn="l" defTabSz="914377"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13" indent="-274313" algn="l" defTabSz="914377"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13" indent="0" algn="l" defTabSz="914377"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189" indent="-182875" algn="l" defTabSz="914377"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32" indent="0" algn="l" defTabSz="914377"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64" indent="-182875" algn="l" defTabSz="914377"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Rectángulo 62">
            <a:extLst>
              <a:ext uri="{FF2B5EF4-FFF2-40B4-BE49-F238E27FC236}">
                <a16:creationId xmlns:a16="http://schemas.microsoft.com/office/drawing/2014/main" id="{F6DD1177-26C4-42FE-9917-E329CBDA4211}"/>
              </a:ext>
            </a:extLst>
          </p:cNvPr>
          <p:cNvSpPr/>
          <p:nvPr/>
        </p:nvSpPr>
        <p:spPr>
          <a:xfrm>
            <a:off x="-1" y="-13707"/>
            <a:ext cx="12145111" cy="31915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useBgFill="1">
        <p:nvSpPr>
          <p:cNvPr id="65" name="Rectangle 64">
            <a:extLst>
              <a:ext uri="{FF2B5EF4-FFF2-40B4-BE49-F238E27FC236}">
                <a16:creationId xmlns:a16="http://schemas.microsoft.com/office/drawing/2014/main" id="{0760E4C7-47B8-4356-ABCA-CC9C79E2D2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67" name="Rectangle 66">
            <a:extLst>
              <a:ext uri="{FF2B5EF4-FFF2-40B4-BE49-F238E27FC236}">
                <a16:creationId xmlns:a16="http://schemas.microsoft.com/office/drawing/2014/main" id="{3898FA35-B55D-44B7-9A7D-57C57A4A6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1524000"/>
            <a:ext cx="9144000" cy="381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9" name="Straight Connector 68">
            <a:extLst>
              <a:ext uri="{FF2B5EF4-FFF2-40B4-BE49-F238E27FC236}">
                <a16:creationId xmlns:a16="http://schemas.microsoft.com/office/drawing/2014/main" id="{414C5C93-B9E9-4392-ADCF-ABF21209DD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10423" y="396058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79" name="Imagen 78" descr="Imagen que contiene corbata, azul, foto, cerca&#10;&#10;Descripción generada automáticamente">
            <a:extLst>
              <a:ext uri="{FF2B5EF4-FFF2-40B4-BE49-F238E27FC236}">
                <a16:creationId xmlns:a16="http://schemas.microsoft.com/office/drawing/2014/main" id="{AEE7E63D-C1CE-4D88-9017-4A7E0A60A6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8202" y="-10866"/>
            <a:ext cx="3903052" cy="2619637"/>
          </a:xfrm>
          <a:prstGeom prst="rect">
            <a:avLst/>
          </a:prstGeom>
        </p:spPr>
      </p:pic>
      <p:pic>
        <p:nvPicPr>
          <p:cNvPr id="81" name="Imagen 80" descr="Imagen que contiene corbata, azul, foto, cerca&#10;&#10;Descripción generada automáticamente">
            <a:extLst>
              <a:ext uri="{FF2B5EF4-FFF2-40B4-BE49-F238E27FC236}">
                <a16:creationId xmlns:a16="http://schemas.microsoft.com/office/drawing/2014/main" id="{4494256D-4664-45B4-AFE9-63A0F845CE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4" y="-10865"/>
            <a:ext cx="3903052" cy="2619637"/>
          </a:xfrm>
          <a:prstGeom prst="rect">
            <a:avLst/>
          </a:prstGeom>
        </p:spPr>
      </p:pic>
      <p:pic>
        <p:nvPicPr>
          <p:cNvPr id="82" name="Imagen 81" descr="Imagen que contiene corbata, azul, foto, cerca&#10;&#10;Descripción generada automáticamente">
            <a:extLst>
              <a:ext uri="{FF2B5EF4-FFF2-40B4-BE49-F238E27FC236}">
                <a16:creationId xmlns:a16="http://schemas.microsoft.com/office/drawing/2014/main" id="{D9CDD89E-C05C-4397-AD08-A430B441E8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2122" y="-17235"/>
            <a:ext cx="3903052" cy="2619637"/>
          </a:xfrm>
          <a:prstGeom prst="rect">
            <a:avLst/>
          </a:prstGeom>
        </p:spPr>
      </p:pic>
      <p:pic>
        <p:nvPicPr>
          <p:cNvPr id="83" name="Imagen 82" descr="Imagen que contiene corbata, azul, foto, cerca&#10;&#10;Descripción generada automáticamente">
            <a:extLst>
              <a:ext uri="{FF2B5EF4-FFF2-40B4-BE49-F238E27FC236}">
                <a16:creationId xmlns:a16="http://schemas.microsoft.com/office/drawing/2014/main" id="{6FF12A75-4967-43A1-A1D3-83D8B63D8159}"/>
              </a:ext>
            </a:extLst>
          </p:cNvPr>
          <p:cNvPicPr>
            <a:picLocks noChangeAspect="1"/>
          </p:cNvPicPr>
          <p:nvPr/>
        </p:nvPicPr>
        <p:blipFill rotWithShape="1">
          <a:blip r:embed="rId2">
            <a:extLst>
              <a:ext uri="{28A0092B-C50C-407E-A947-70E740481C1C}">
                <a14:useLocalDpi xmlns:a14="http://schemas.microsoft.com/office/drawing/2010/main" val="0"/>
              </a:ext>
            </a:extLst>
          </a:blip>
          <a:srcRect r="9440"/>
          <a:stretch/>
        </p:blipFill>
        <p:spPr>
          <a:xfrm>
            <a:off x="8657390" y="6530"/>
            <a:ext cx="3534610" cy="2619637"/>
          </a:xfrm>
          <a:prstGeom prst="rect">
            <a:avLst/>
          </a:prstGeom>
        </p:spPr>
      </p:pic>
      <p:sp>
        <p:nvSpPr>
          <p:cNvPr id="64" name="Rectángulo 63">
            <a:extLst>
              <a:ext uri="{FF2B5EF4-FFF2-40B4-BE49-F238E27FC236}">
                <a16:creationId xmlns:a16="http://schemas.microsoft.com/office/drawing/2014/main" id="{BBDEAB22-0CA0-4DF8-8A12-14BA27DC0802}"/>
              </a:ext>
            </a:extLst>
          </p:cNvPr>
          <p:cNvSpPr/>
          <p:nvPr/>
        </p:nvSpPr>
        <p:spPr>
          <a:xfrm>
            <a:off x="5368834" y="3814354"/>
            <a:ext cx="1489166" cy="396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pic>
        <p:nvPicPr>
          <p:cNvPr id="84" name="Imagen 83" descr="Imagen que contiene corbata, azul, foto, cerca&#10;&#10;Descripción generada automáticamente">
            <a:extLst>
              <a:ext uri="{FF2B5EF4-FFF2-40B4-BE49-F238E27FC236}">
                <a16:creationId xmlns:a16="http://schemas.microsoft.com/office/drawing/2014/main" id="{87E191FE-380A-4A65-B885-179653040A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28" y="2370314"/>
            <a:ext cx="3903052" cy="2619637"/>
          </a:xfrm>
          <a:prstGeom prst="rect">
            <a:avLst/>
          </a:prstGeom>
        </p:spPr>
      </p:pic>
      <p:pic>
        <p:nvPicPr>
          <p:cNvPr id="85" name="Imagen 84" descr="Imagen que contiene corbata, azul, foto, cerca&#10;&#10;Descripción generada automáticamente">
            <a:extLst>
              <a:ext uri="{FF2B5EF4-FFF2-40B4-BE49-F238E27FC236}">
                <a16:creationId xmlns:a16="http://schemas.microsoft.com/office/drawing/2014/main" id="{8905BCB9-6B24-4A78-85D3-B66D5A57D0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9787" y="2373272"/>
            <a:ext cx="3903052" cy="2619637"/>
          </a:xfrm>
          <a:prstGeom prst="rect">
            <a:avLst/>
          </a:prstGeom>
        </p:spPr>
      </p:pic>
      <p:pic>
        <p:nvPicPr>
          <p:cNvPr id="86" name="Imagen 85" descr="Imagen que contiene corbata, azul, foto, cerca&#10;&#10;Descripción generada automáticamente">
            <a:extLst>
              <a:ext uri="{FF2B5EF4-FFF2-40B4-BE49-F238E27FC236}">
                <a16:creationId xmlns:a16="http://schemas.microsoft.com/office/drawing/2014/main" id="{026362DB-209E-4E72-8A05-D52B08AE42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5565" y="2370313"/>
            <a:ext cx="3903052" cy="2619637"/>
          </a:xfrm>
          <a:prstGeom prst="rect">
            <a:avLst/>
          </a:prstGeom>
        </p:spPr>
      </p:pic>
      <p:pic>
        <p:nvPicPr>
          <p:cNvPr id="87" name="Imagen 86" descr="Imagen que contiene corbata, azul, foto, cerca&#10;&#10;Descripción generada automáticamente">
            <a:extLst>
              <a:ext uri="{FF2B5EF4-FFF2-40B4-BE49-F238E27FC236}">
                <a16:creationId xmlns:a16="http://schemas.microsoft.com/office/drawing/2014/main" id="{61F254CB-54C3-41CF-B9A0-2FDE3F5B25FA}"/>
              </a:ext>
            </a:extLst>
          </p:cNvPr>
          <p:cNvPicPr>
            <a:picLocks noChangeAspect="1"/>
          </p:cNvPicPr>
          <p:nvPr/>
        </p:nvPicPr>
        <p:blipFill rotWithShape="1">
          <a:blip r:embed="rId2">
            <a:extLst>
              <a:ext uri="{28A0092B-C50C-407E-A947-70E740481C1C}">
                <a14:useLocalDpi xmlns:a14="http://schemas.microsoft.com/office/drawing/2010/main" val="0"/>
              </a:ext>
            </a:extLst>
          </a:blip>
          <a:srcRect r="46575"/>
          <a:stretch/>
        </p:blipFill>
        <p:spPr>
          <a:xfrm>
            <a:off x="10124455" y="2352917"/>
            <a:ext cx="2085210" cy="2619637"/>
          </a:xfrm>
          <a:prstGeom prst="rect">
            <a:avLst/>
          </a:prstGeom>
        </p:spPr>
      </p:pic>
      <p:pic>
        <p:nvPicPr>
          <p:cNvPr id="88" name="Imagen 87" descr="Imagen que contiene corbata, azul, foto, cerca&#10;&#10;Descripción generada automáticamente">
            <a:extLst>
              <a:ext uri="{FF2B5EF4-FFF2-40B4-BE49-F238E27FC236}">
                <a16:creationId xmlns:a16="http://schemas.microsoft.com/office/drawing/2014/main" id="{DB70E437-9463-43C5-B9C7-FFAD81B076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93" y="4143696"/>
            <a:ext cx="3903052" cy="2619637"/>
          </a:xfrm>
          <a:prstGeom prst="rect">
            <a:avLst/>
          </a:prstGeom>
        </p:spPr>
      </p:pic>
      <p:pic>
        <p:nvPicPr>
          <p:cNvPr id="89" name="Imagen 88" descr="Imagen que contiene corbata, azul, foto, cerca&#10;&#10;Descripción generada automáticamente">
            <a:extLst>
              <a:ext uri="{FF2B5EF4-FFF2-40B4-BE49-F238E27FC236}">
                <a16:creationId xmlns:a16="http://schemas.microsoft.com/office/drawing/2014/main" id="{C57CF17F-D0F6-4FF7-B18E-61FA3160B6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2122" y="4143695"/>
            <a:ext cx="3903052" cy="2619637"/>
          </a:xfrm>
          <a:prstGeom prst="rect">
            <a:avLst/>
          </a:prstGeom>
        </p:spPr>
      </p:pic>
      <p:pic>
        <p:nvPicPr>
          <p:cNvPr id="90" name="Imagen 89" descr="Imagen que contiene corbata, azul, foto, cerca&#10;&#10;Descripción generada automáticamente">
            <a:extLst>
              <a:ext uri="{FF2B5EF4-FFF2-40B4-BE49-F238E27FC236}">
                <a16:creationId xmlns:a16="http://schemas.microsoft.com/office/drawing/2014/main" id="{28ED4D59-D531-4D8D-9BC1-D8B51348BF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5565" y="4132212"/>
            <a:ext cx="3903052" cy="2619637"/>
          </a:xfrm>
          <a:prstGeom prst="rect">
            <a:avLst/>
          </a:prstGeom>
        </p:spPr>
      </p:pic>
      <p:pic>
        <p:nvPicPr>
          <p:cNvPr id="91" name="Imagen 90" descr="Imagen que contiene corbata, azul, foto, cerca&#10;&#10;Descripción generada automáticamente">
            <a:extLst>
              <a:ext uri="{FF2B5EF4-FFF2-40B4-BE49-F238E27FC236}">
                <a16:creationId xmlns:a16="http://schemas.microsoft.com/office/drawing/2014/main" id="{88D5B094-DF6E-4EAC-889E-02565BCA65B1}"/>
              </a:ext>
            </a:extLst>
          </p:cNvPr>
          <p:cNvPicPr>
            <a:picLocks noChangeAspect="1"/>
          </p:cNvPicPr>
          <p:nvPr/>
        </p:nvPicPr>
        <p:blipFill rotWithShape="1">
          <a:blip r:embed="rId2">
            <a:extLst>
              <a:ext uri="{28A0092B-C50C-407E-A947-70E740481C1C}">
                <a14:useLocalDpi xmlns:a14="http://schemas.microsoft.com/office/drawing/2010/main" val="0"/>
              </a:ext>
            </a:extLst>
          </a:blip>
          <a:srcRect l="1" r="46524"/>
          <a:stretch/>
        </p:blipFill>
        <p:spPr>
          <a:xfrm>
            <a:off x="10104825" y="4120729"/>
            <a:ext cx="2087175" cy="2619637"/>
          </a:xfrm>
          <a:prstGeom prst="rect">
            <a:avLst/>
          </a:prstGeom>
        </p:spPr>
      </p:pic>
      <p:sp>
        <p:nvSpPr>
          <p:cNvPr id="66" name="Rectángulo 65">
            <a:extLst>
              <a:ext uri="{FF2B5EF4-FFF2-40B4-BE49-F238E27FC236}">
                <a16:creationId xmlns:a16="http://schemas.microsoft.com/office/drawing/2014/main" id="{8CE00A8D-32B2-41CE-8C40-42394599812A}"/>
              </a:ext>
            </a:extLst>
          </p:cNvPr>
          <p:cNvSpPr/>
          <p:nvPr/>
        </p:nvSpPr>
        <p:spPr>
          <a:xfrm>
            <a:off x="2821577" y="964707"/>
            <a:ext cx="6839624" cy="1921760"/>
          </a:xfrm>
          <a:custGeom>
            <a:avLst/>
            <a:gdLst>
              <a:gd name="connsiteX0" fmla="*/ 0 w 6839624"/>
              <a:gd name="connsiteY0" fmla="*/ 0 h 1921760"/>
              <a:gd name="connsiteX1" fmla="*/ 6839624 w 6839624"/>
              <a:gd name="connsiteY1" fmla="*/ 0 h 1921760"/>
              <a:gd name="connsiteX2" fmla="*/ 6839624 w 6839624"/>
              <a:gd name="connsiteY2" fmla="*/ 1921760 h 1921760"/>
              <a:gd name="connsiteX3" fmla="*/ 0 w 6839624"/>
              <a:gd name="connsiteY3" fmla="*/ 1921760 h 1921760"/>
              <a:gd name="connsiteX4" fmla="*/ 0 w 6839624"/>
              <a:gd name="connsiteY4" fmla="*/ 0 h 19217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9624" h="1921760" fill="none" extrusionOk="0">
                <a:moveTo>
                  <a:pt x="0" y="0"/>
                </a:moveTo>
                <a:cubicBezTo>
                  <a:pt x="2418060" y="-33775"/>
                  <a:pt x="6060041" y="138873"/>
                  <a:pt x="6839624" y="0"/>
                </a:cubicBezTo>
                <a:cubicBezTo>
                  <a:pt x="6765853" y="497174"/>
                  <a:pt x="6683741" y="1309267"/>
                  <a:pt x="6839624" y="1921760"/>
                </a:cubicBezTo>
                <a:cubicBezTo>
                  <a:pt x="4196190" y="1784430"/>
                  <a:pt x="1063976" y="1783904"/>
                  <a:pt x="0" y="1921760"/>
                </a:cubicBezTo>
                <a:cubicBezTo>
                  <a:pt x="152408" y="1531030"/>
                  <a:pt x="73868" y="377926"/>
                  <a:pt x="0" y="0"/>
                </a:cubicBezTo>
                <a:close/>
              </a:path>
              <a:path w="6839624" h="1921760" stroke="0" extrusionOk="0">
                <a:moveTo>
                  <a:pt x="0" y="0"/>
                </a:moveTo>
                <a:cubicBezTo>
                  <a:pt x="3161370" y="-101487"/>
                  <a:pt x="5029378" y="-162162"/>
                  <a:pt x="6839624" y="0"/>
                </a:cubicBezTo>
                <a:cubicBezTo>
                  <a:pt x="6900337" y="309641"/>
                  <a:pt x="6778552" y="1053768"/>
                  <a:pt x="6839624" y="1921760"/>
                </a:cubicBezTo>
                <a:cubicBezTo>
                  <a:pt x="4804405" y="1971825"/>
                  <a:pt x="1413799" y="1763311"/>
                  <a:pt x="0" y="1921760"/>
                </a:cubicBezTo>
                <a:cubicBezTo>
                  <a:pt x="-24452" y="1714264"/>
                  <a:pt x="-67663" y="659582"/>
                  <a:pt x="0" y="0"/>
                </a:cubicBezTo>
                <a:close/>
              </a:path>
            </a:pathLst>
          </a:custGeom>
          <a:solidFill>
            <a:schemeClr val="bg1"/>
          </a:solidFill>
          <a:ln>
            <a:solidFill>
              <a:srgbClr val="0070C0"/>
            </a:solidFill>
            <a:extLst>
              <a:ext uri="{C807C97D-BFC1-408E-A445-0C87EB9F89A2}">
                <ask:lineSketchStyleProps xmlns:ask="http://schemas.microsoft.com/office/drawing/2018/sketchyshapes" sd="981765707">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CuadroTexto 6">
            <a:extLst>
              <a:ext uri="{FF2B5EF4-FFF2-40B4-BE49-F238E27FC236}">
                <a16:creationId xmlns:a16="http://schemas.microsoft.com/office/drawing/2014/main" id="{3DC0F944-BCA1-41D4-BFE8-E3DD48F9B819}"/>
              </a:ext>
            </a:extLst>
          </p:cNvPr>
          <p:cNvSpPr txBox="1"/>
          <p:nvPr/>
        </p:nvSpPr>
        <p:spPr>
          <a:xfrm>
            <a:off x="3406301" y="1263867"/>
            <a:ext cx="8233076" cy="1323439"/>
          </a:xfrm>
          <a:prstGeom prst="rect">
            <a:avLst/>
          </a:prstGeom>
          <a:noFill/>
        </p:spPr>
        <p:txBody>
          <a:bodyPr wrap="square" rtlCol="0">
            <a:spAutoFit/>
          </a:bodyPr>
          <a:lstStyle/>
          <a:p>
            <a:r>
              <a:rPr lang="es-AR" sz="8000" b="1" dirty="0">
                <a:latin typeface="Agency FB" panose="020B0503020202020204" pitchFamily="34" charset="0"/>
              </a:rPr>
              <a:t>UNIÓN MÉTALICA</a:t>
            </a:r>
          </a:p>
        </p:txBody>
      </p:sp>
      <p:sp>
        <p:nvSpPr>
          <p:cNvPr id="68" name="CuadroTexto 67">
            <a:extLst>
              <a:ext uri="{FF2B5EF4-FFF2-40B4-BE49-F238E27FC236}">
                <a16:creationId xmlns:a16="http://schemas.microsoft.com/office/drawing/2014/main" id="{D60217F7-1B27-4BE0-9501-6FF9F932C58A}"/>
              </a:ext>
            </a:extLst>
          </p:cNvPr>
          <p:cNvSpPr txBox="1"/>
          <p:nvPr/>
        </p:nvSpPr>
        <p:spPr>
          <a:xfrm>
            <a:off x="705394" y="4210631"/>
            <a:ext cx="4285875" cy="1200329"/>
          </a:xfrm>
          <a:custGeom>
            <a:avLst/>
            <a:gdLst>
              <a:gd name="connsiteX0" fmla="*/ 0 w 4285875"/>
              <a:gd name="connsiteY0" fmla="*/ 0 h 1200329"/>
              <a:gd name="connsiteX1" fmla="*/ 4285875 w 4285875"/>
              <a:gd name="connsiteY1" fmla="*/ 0 h 1200329"/>
              <a:gd name="connsiteX2" fmla="*/ 4285875 w 4285875"/>
              <a:gd name="connsiteY2" fmla="*/ 1200329 h 1200329"/>
              <a:gd name="connsiteX3" fmla="*/ 0 w 4285875"/>
              <a:gd name="connsiteY3" fmla="*/ 1200329 h 1200329"/>
              <a:gd name="connsiteX4" fmla="*/ 0 w 4285875"/>
              <a:gd name="connsiteY4" fmla="*/ 0 h 1200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5875" h="1200329" fill="none" extrusionOk="0">
                <a:moveTo>
                  <a:pt x="0" y="0"/>
                </a:moveTo>
                <a:cubicBezTo>
                  <a:pt x="2058245" y="-109175"/>
                  <a:pt x="2509707" y="-48220"/>
                  <a:pt x="4285875" y="0"/>
                </a:cubicBezTo>
                <a:cubicBezTo>
                  <a:pt x="4206920" y="451917"/>
                  <a:pt x="4178463" y="988487"/>
                  <a:pt x="4285875" y="1200329"/>
                </a:cubicBezTo>
                <a:cubicBezTo>
                  <a:pt x="3403130" y="1167507"/>
                  <a:pt x="1980645" y="1175769"/>
                  <a:pt x="0" y="1200329"/>
                </a:cubicBezTo>
                <a:cubicBezTo>
                  <a:pt x="-88177" y="851406"/>
                  <a:pt x="91890" y="225843"/>
                  <a:pt x="0" y="0"/>
                </a:cubicBezTo>
                <a:close/>
              </a:path>
              <a:path w="4285875" h="1200329" stroke="0" extrusionOk="0">
                <a:moveTo>
                  <a:pt x="0" y="0"/>
                </a:moveTo>
                <a:cubicBezTo>
                  <a:pt x="2102165" y="56275"/>
                  <a:pt x="2377890" y="-36696"/>
                  <a:pt x="4285875" y="0"/>
                </a:cubicBezTo>
                <a:cubicBezTo>
                  <a:pt x="4228114" y="212364"/>
                  <a:pt x="4386860" y="941833"/>
                  <a:pt x="4285875" y="1200329"/>
                </a:cubicBezTo>
                <a:cubicBezTo>
                  <a:pt x="2262679" y="1140875"/>
                  <a:pt x="516569" y="1224424"/>
                  <a:pt x="0" y="1200329"/>
                </a:cubicBezTo>
                <a:cubicBezTo>
                  <a:pt x="13004" y="850967"/>
                  <a:pt x="-93631" y="371803"/>
                  <a:pt x="0" y="0"/>
                </a:cubicBezTo>
                <a:close/>
              </a:path>
            </a:pathLst>
          </a:custGeom>
          <a:solidFill>
            <a:schemeClr val="bg1"/>
          </a:solidFill>
          <a:ln>
            <a:solidFill>
              <a:srgbClr val="002060"/>
            </a:solidFill>
            <a:extLst>
              <a:ext uri="{C807C97D-BFC1-408E-A445-0C87EB9F89A2}">
                <ask:lineSketchStyleProps xmlns:ask="http://schemas.microsoft.com/office/drawing/2018/sketchyshapes" sd="1617256088">
                  <a:prstGeom prst="rect">
                    <a:avLst/>
                  </a:prstGeom>
                  <ask:type>
                    <ask:lineSketchCurved/>
                  </ask:type>
                </ask:lineSketchStyleProps>
              </a:ext>
            </a:extLst>
          </a:ln>
        </p:spPr>
        <p:txBody>
          <a:bodyPr wrap="square" rtlCol="0">
            <a:spAutoFit/>
          </a:bodyPr>
          <a:lstStyle/>
          <a:p>
            <a:pPr algn="ctr"/>
            <a:r>
              <a:rPr lang="es-AR" b="1" i="1" u="sng" dirty="0"/>
              <a:t>Alumna</a:t>
            </a:r>
            <a:r>
              <a:rPr lang="es-AR" b="1" dirty="0"/>
              <a:t>: </a:t>
            </a:r>
            <a:r>
              <a:rPr lang="es-AR" i="1" dirty="0"/>
              <a:t>Lucila Perez</a:t>
            </a:r>
          </a:p>
          <a:p>
            <a:pPr algn="ctr"/>
            <a:r>
              <a:rPr lang="es-AR" b="1" i="1" u="sng" dirty="0"/>
              <a:t>Profesora</a:t>
            </a:r>
            <a:r>
              <a:rPr lang="es-AR" b="1" dirty="0"/>
              <a:t>: </a:t>
            </a:r>
            <a:r>
              <a:rPr lang="es-AR" i="1" dirty="0"/>
              <a:t>Gabriela Sierra</a:t>
            </a:r>
          </a:p>
          <a:p>
            <a:pPr algn="ctr"/>
            <a:r>
              <a:rPr lang="es-AR" b="1" i="1" u="sng" dirty="0"/>
              <a:t>Materia</a:t>
            </a:r>
            <a:r>
              <a:rPr lang="es-AR" b="1" dirty="0"/>
              <a:t>: </a:t>
            </a:r>
            <a:r>
              <a:rPr lang="es-AR" i="1" dirty="0" err="1"/>
              <a:t>Quimica</a:t>
            </a:r>
            <a:endParaRPr lang="es-AR" i="1" dirty="0"/>
          </a:p>
          <a:p>
            <a:endParaRPr lang="es-AR" dirty="0"/>
          </a:p>
        </p:txBody>
      </p:sp>
    </p:spTree>
    <p:extLst>
      <p:ext uri="{BB962C8B-B14F-4D97-AF65-F5344CB8AC3E}">
        <p14:creationId xmlns:p14="http://schemas.microsoft.com/office/powerpoint/2010/main" val="68978718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461C4709-AAC4-4681-985E-4DC00C0899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006249"/>
            <a:ext cx="4860099" cy="3851753"/>
          </a:xfrm>
          <a:prstGeom prst="rect">
            <a:avLst/>
          </a:prstGeom>
        </p:spPr>
      </p:pic>
      <p:pic>
        <p:nvPicPr>
          <p:cNvPr id="8" name="Imagen 7" descr="Patrón de fondo&#10;&#10;Descripción generada automáticamente">
            <a:extLst>
              <a:ext uri="{FF2B5EF4-FFF2-40B4-BE49-F238E27FC236}">
                <a16:creationId xmlns:a16="http://schemas.microsoft.com/office/drawing/2014/main" id="{3C473583-1A93-422E-9571-3AFC588C0B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704"/>
            <a:ext cx="4860099" cy="3851753"/>
          </a:xfrm>
          <a:prstGeom prst="rect">
            <a:avLst/>
          </a:prstGeom>
        </p:spPr>
      </p:pic>
      <p:pic>
        <p:nvPicPr>
          <p:cNvPr id="9" name="Imagen 8" descr="Patrón de fondo&#10;&#10;Descripción generada automáticamente">
            <a:extLst>
              <a:ext uri="{FF2B5EF4-FFF2-40B4-BE49-F238E27FC236}">
                <a16:creationId xmlns:a16="http://schemas.microsoft.com/office/drawing/2014/main" id="{D416F3F6-A419-4F65-A4C3-C4F19B400A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2357" y="1"/>
            <a:ext cx="4860099" cy="3851753"/>
          </a:xfrm>
          <a:prstGeom prst="rect">
            <a:avLst/>
          </a:prstGeom>
        </p:spPr>
      </p:pic>
      <p:pic>
        <p:nvPicPr>
          <p:cNvPr id="10" name="Imagen 9" descr="Patrón de fondo&#10;&#10;Descripción generada automáticamente">
            <a:extLst>
              <a:ext uri="{FF2B5EF4-FFF2-40B4-BE49-F238E27FC236}">
                <a16:creationId xmlns:a16="http://schemas.microsoft.com/office/drawing/2014/main" id="{F87D2DA8-59CA-456D-9ECF-B817A6C448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3073" y="3572198"/>
            <a:ext cx="4860099" cy="3285804"/>
          </a:xfrm>
          <a:prstGeom prst="rect">
            <a:avLst/>
          </a:prstGeom>
        </p:spPr>
      </p:pic>
      <p:pic>
        <p:nvPicPr>
          <p:cNvPr id="11" name="Imagen 10" descr="Patrón de fondo&#10;&#10;Descripción generada automáticamente">
            <a:extLst>
              <a:ext uri="{FF2B5EF4-FFF2-40B4-BE49-F238E27FC236}">
                <a16:creationId xmlns:a16="http://schemas.microsoft.com/office/drawing/2014/main" id="{9BCFEAE5-241E-46A8-B7A1-948AA02E9A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0378" y="-2"/>
            <a:ext cx="4761623" cy="3851753"/>
          </a:xfrm>
          <a:prstGeom prst="rect">
            <a:avLst/>
          </a:prstGeom>
        </p:spPr>
      </p:pic>
      <p:pic>
        <p:nvPicPr>
          <p:cNvPr id="12" name="Imagen 11" descr="Patrón de fondo&#10;&#10;Descripción generada automáticamente">
            <a:extLst>
              <a:ext uri="{FF2B5EF4-FFF2-40B4-BE49-F238E27FC236}">
                <a16:creationId xmlns:a16="http://schemas.microsoft.com/office/drawing/2014/main" id="{2A70DB48-40BA-47B8-BE49-2B54E8B82A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1904" y="3006248"/>
            <a:ext cx="4860099" cy="3851753"/>
          </a:xfrm>
          <a:prstGeom prst="rect">
            <a:avLst/>
          </a:prstGeom>
        </p:spPr>
      </p:pic>
      <p:sp>
        <p:nvSpPr>
          <p:cNvPr id="2" name="Título 1">
            <a:extLst>
              <a:ext uri="{FF2B5EF4-FFF2-40B4-BE49-F238E27FC236}">
                <a16:creationId xmlns:a16="http://schemas.microsoft.com/office/drawing/2014/main" id="{8AFC288B-0096-43D7-94BB-D2FE30340290}"/>
              </a:ext>
            </a:extLst>
          </p:cNvPr>
          <p:cNvSpPr>
            <a:spLocks noGrp="1"/>
          </p:cNvSpPr>
          <p:nvPr>
            <p:ph type="title"/>
          </p:nvPr>
        </p:nvSpPr>
        <p:spPr>
          <a:xfrm>
            <a:off x="3908178" y="938602"/>
            <a:ext cx="5548975" cy="857559"/>
          </a:xfrm>
        </p:spPr>
        <p:txBody>
          <a:bodyPr/>
          <a:lstStyle/>
          <a:p>
            <a:r>
              <a:rPr lang="es-AR" sz="4000" b="0" u="sng" spc="0" dirty="0">
                <a:solidFill>
                  <a:schemeClr val="bg1"/>
                </a:solidFill>
                <a:latin typeface="Andalus" panose="02020603050405020304" pitchFamily="18" charset="-78"/>
                <a:cs typeface="Andalus" panose="02020603050405020304" pitchFamily="18" charset="-78"/>
              </a:rPr>
              <a:t>Unión metálica</a:t>
            </a:r>
          </a:p>
        </p:txBody>
      </p:sp>
      <p:sp>
        <p:nvSpPr>
          <p:cNvPr id="4" name="CuadroTexto 3">
            <a:extLst>
              <a:ext uri="{FF2B5EF4-FFF2-40B4-BE49-F238E27FC236}">
                <a16:creationId xmlns:a16="http://schemas.microsoft.com/office/drawing/2014/main" id="{6624A90B-662E-4176-B74C-790EC83B211C}"/>
              </a:ext>
            </a:extLst>
          </p:cNvPr>
          <p:cNvSpPr txBox="1"/>
          <p:nvPr/>
        </p:nvSpPr>
        <p:spPr>
          <a:xfrm>
            <a:off x="2150659" y="4337937"/>
            <a:ext cx="7611294" cy="1754326"/>
          </a:xfrm>
          <a:prstGeom prst="rect">
            <a:avLst/>
          </a:prstGeom>
          <a:solidFill>
            <a:schemeClr val="tx1"/>
          </a:solidFill>
        </p:spPr>
        <p:txBody>
          <a:bodyPr wrap="square" rtlCol="0">
            <a:spAutoFit/>
          </a:bodyPr>
          <a:lstStyle/>
          <a:p>
            <a:pPr marL="0" indent="0">
              <a:buNone/>
            </a:pPr>
            <a:r>
              <a:rPr lang="es-AR" sz="1800" i="1" dirty="0">
                <a:solidFill>
                  <a:schemeClr val="bg1"/>
                </a:solidFill>
              </a:rPr>
              <a:t>Los metales tienen 5 características: 1- Son brillantes      </a:t>
            </a:r>
          </a:p>
          <a:p>
            <a:pPr marL="0" indent="0" algn="ctr">
              <a:lnSpc>
                <a:spcPct val="100000"/>
              </a:lnSpc>
              <a:buNone/>
            </a:pPr>
            <a:r>
              <a:rPr lang="es-AR" sz="1800" i="1" dirty="0">
                <a:solidFill>
                  <a:schemeClr val="bg1"/>
                </a:solidFill>
              </a:rPr>
              <a:t>       2- Son maleables</a:t>
            </a:r>
          </a:p>
          <a:p>
            <a:pPr marL="0" indent="0" algn="ctr">
              <a:lnSpc>
                <a:spcPct val="100000"/>
              </a:lnSpc>
              <a:buNone/>
            </a:pPr>
            <a:r>
              <a:rPr lang="es-AR" sz="1800" i="1" dirty="0">
                <a:solidFill>
                  <a:schemeClr val="bg1"/>
                </a:solidFill>
              </a:rPr>
              <a:t>   3- Son dúctiles</a:t>
            </a:r>
          </a:p>
          <a:p>
            <a:pPr marL="0" indent="0" algn="ctr">
              <a:lnSpc>
                <a:spcPct val="100000"/>
              </a:lnSpc>
              <a:buNone/>
            </a:pPr>
            <a:r>
              <a:rPr lang="es-AR" sz="1800" i="1" dirty="0">
                <a:solidFill>
                  <a:schemeClr val="bg1"/>
                </a:solidFill>
              </a:rPr>
              <a:t>                                        4- Son buenos conductores de calor</a:t>
            </a:r>
          </a:p>
          <a:p>
            <a:pPr marL="0" indent="0" algn="ctr">
              <a:lnSpc>
                <a:spcPct val="100000"/>
              </a:lnSpc>
              <a:buNone/>
            </a:pPr>
            <a:r>
              <a:rPr lang="es-AR" sz="1800" i="1" dirty="0">
                <a:solidFill>
                  <a:schemeClr val="bg1"/>
                </a:solidFill>
              </a:rPr>
              <a:t>                                                    5- Son buenos conductores de electricidad</a:t>
            </a:r>
          </a:p>
          <a:p>
            <a:endParaRPr lang="es-AR" i="1" dirty="0"/>
          </a:p>
        </p:txBody>
      </p:sp>
      <p:sp>
        <p:nvSpPr>
          <p:cNvPr id="13" name="CuadroTexto 12">
            <a:extLst>
              <a:ext uri="{FF2B5EF4-FFF2-40B4-BE49-F238E27FC236}">
                <a16:creationId xmlns:a16="http://schemas.microsoft.com/office/drawing/2014/main" id="{7556D6F6-5DB5-42A5-9175-78F6A4FC3045}"/>
              </a:ext>
            </a:extLst>
          </p:cNvPr>
          <p:cNvSpPr txBox="1"/>
          <p:nvPr/>
        </p:nvSpPr>
        <p:spPr>
          <a:xfrm>
            <a:off x="1058091" y="2362110"/>
            <a:ext cx="10319658" cy="1200329"/>
          </a:xfrm>
          <a:prstGeom prst="rect">
            <a:avLst/>
          </a:prstGeom>
          <a:solidFill>
            <a:schemeClr val="tx1"/>
          </a:solidFill>
        </p:spPr>
        <p:txBody>
          <a:bodyPr wrap="square" rtlCol="0">
            <a:spAutoFit/>
          </a:bodyPr>
          <a:lstStyle/>
          <a:p>
            <a:pPr algn="ctr">
              <a:lnSpc>
                <a:spcPct val="150000"/>
              </a:lnSpc>
            </a:pPr>
            <a:r>
              <a:rPr lang="es-AR" sz="1800" i="1" dirty="0">
                <a:solidFill>
                  <a:schemeClr val="bg1"/>
                </a:solidFill>
              </a:rPr>
              <a:t>Es la forma de unión que se produce entre los tomo de los metales. Y esta naturaleza es la que mantiene juntos a los metales</a:t>
            </a:r>
          </a:p>
          <a:p>
            <a:endParaRPr lang="es-AR" i="1" dirty="0"/>
          </a:p>
        </p:txBody>
      </p:sp>
    </p:spTree>
    <p:extLst>
      <p:ext uri="{BB962C8B-B14F-4D97-AF65-F5344CB8AC3E}">
        <p14:creationId xmlns:p14="http://schemas.microsoft.com/office/powerpoint/2010/main" val="233950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461C4709-AAC4-4681-985E-4DC00C089996}"/>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7482" y="3060074"/>
            <a:ext cx="4860099" cy="3851753"/>
          </a:xfrm>
          <a:prstGeom prst="rect">
            <a:avLst/>
          </a:prstGeom>
        </p:spPr>
      </p:pic>
      <p:pic>
        <p:nvPicPr>
          <p:cNvPr id="8" name="Imagen 7" descr="Patrón de fondo&#10;&#10;Descripción generada automáticamente">
            <a:extLst>
              <a:ext uri="{FF2B5EF4-FFF2-40B4-BE49-F238E27FC236}">
                <a16:creationId xmlns:a16="http://schemas.microsoft.com/office/drawing/2014/main" id="{3C473583-1A93-422E-9571-3AFC588C0B10}"/>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0" y="-33544"/>
            <a:ext cx="4860099" cy="3851753"/>
          </a:xfrm>
          <a:prstGeom prst="rect">
            <a:avLst/>
          </a:prstGeom>
        </p:spPr>
      </p:pic>
      <p:pic>
        <p:nvPicPr>
          <p:cNvPr id="9" name="Imagen 8" descr="Patrón de fondo&#10;&#10;Descripción generada automáticamente">
            <a:extLst>
              <a:ext uri="{FF2B5EF4-FFF2-40B4-BE49-F238E27FC236}">
                <a16:creationId xmlns:a16="http://schemas.microsoft.com/office/drawing/2014/main" id="{D416F3F6-A419-4F65-A4C3-C4F19B400A4A}"/>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4503075" y="1"/>
            <a:ext cx="4860099" cy="3851753"/>
          </a:xfrm>
          <a:prstGeom prst="rect">
            <a:avLst/>
          </a:prstGeom>
        </p:spPr>
      </p:pic>
      <p:pic>
        <p:nvPicPr>
          <p:cNvPr id="10" name="Imagen 9" descr="Patrón de fondo&#10;&#10;Descripción generada automáticamente">
            <a:extLst>
              <a:ext uri="{FF2B5EF4-FFF2-40B4-BE49-F238E27FC236}">
                <a16:creationId xmlns:a16="http://schemas.microsoft.com/office/drawing/2014/main" id="{F87D2DA8-59CA-456D-9ECF-B817A6C44884}"/>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4601549" y="3626551"/>
            <a:ext cx="4860099" cy="3285804"/>
          </a:xfrm>
          <a:prstGeom prst="rect">
            <a:avLst/>
          </a:prstGeom>
        </p:spPr>
      </p:pic>
      <p:pic>
        <p:nvPicPr>
          <p:cNvPr id="11" name="Imagen 10" descr="Patrón de fondo&#10;&#10;Descripción generada automáticamente">
            <a:extLst>
              <a:ext uri="{FF2B5EF4-FFF2-40B4-BE49-F238E27FC236}">
                <a16:creationId xmlns:a16="http://schemas.microsoft.com/office/drawing/2014/main" id="{9BCFEAE5-241E-46A8-B7A1-948AA02E9AE6}"/>
              </a:ext>
            </a:extLst>
          </p:cNvPr>
          <p:cNvPicPr>
            <a:picLocks noChangeAspect="1"/>
          </p:cNvPicPr>
          <p:nvPr/>
        </p:nvPicPr>
        <p:blipFill>
          <a:blip r:embed="rId3">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7430378" y="1"/>
            <a:ext cx="4761623" cy="3851753"/>
          </a:xfrm>
          <a:prstGeom prst="rect">
            <a:avLst/>
          </a:prstGeom>
        </p:spPr>
      </p:pic>
      <p:pic>
        <p:nvPicPr>
          <p:cNvPr id="12" name="Imagen 11" descr="Patrón de fondo&#10;&#10;Descripción generada automáticamente">
            <a:extLst>
              <a:ext uri="{FF2B5EF4-FFF2-40B4-BE49-F238E27FC236}">
                <a16:creationId xmlns:a16="http://schemas.microsoft.com/office/drawing/2014/main" id="{2A70DB48-40BA-47B8-BE49-2B54E8B82A77}"/>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7381136" y="3060073"/>
            <a:ext cx="4860099" cy="3851753"/>
          </a:xfrm>
          <a:prstGeom prst="rect">
            <a:avLst/>
          </a:prstGeom>
        </p:spPr>
      </p:pic>
      <p:sp>
        <p:nvSpPr>
          <p:cNvPr id="16" name="Título 15">
            <a:extLst>
              <a:ext uri="{FF2B5EF4-FFF2-40B4-BE49-F238E27FC236}">
                <a16:creationId xmlns:a16="http://schemas.microsoft.com/office/drawing/2014/main" id="{9E17A487-31D1-4960-B875-1795E7DD8194}"/>
              </a:ext>
            </a:extLst>
          </p:cNvPr>
          <p:cNvSpPr>
            <a:spLocks noGrp="1"/>
          </p:cNvSpPr>
          <p:nvPr>
            <p:ph type="title"/>
          </p:nvPr>
        </p:nvSpPr>
        <p:spPr>
          <a:xfrm>
            <a:off x="2354255" y="41754"/>
            <a:ext cx="7527915" cy="857559"/>
          </a:xfrm>
        </p:spPr>
        <p:txBody>
          <a:bodyPr/>
          <a:lstStyle/>
          <a:p>
            <a:r>
              <a:rPr lang="es-AR" sz="4000" b="0" u="sng" spc="0" dirty="0">
                <a:solidFill>
                  <a:schemeClr val="bg1"/>
                </a:solidFill>
                <a:latin typeface="Andalus" panose="02020603050405020304" pitchFamily="18" charset="-78"/>
                <a:cs typeface="Andalus" panose="02020603050405020304" pitchFamily="18" charset="-78"/>
              </a:rPr>
              <a:t>Propiedades de los metales</a:t>
            </a:r>
          </a:p>
        </p:txBody>
      </p:sp>
      <p:sp>
        <p:nvSpPr>
          <p:cNvPr id="14" name="Marcador de contenido 13">
            <a:extLst>
              <a:ext uri="{FF2B5EF4-FFF2-40B4-BE49-F238E27FC236}">
                <a16:creationId xmlns:a16="http://schemas.microsoft.com/office/drawing/2014/main" id="{57E19F63-2B9D-4401-B288-227F3EC29D39}"/>
              </a:ext>
            </a:extLst>
          </p:cNvPr>
          <p:cNvSpPr>
            <a:spLocks noGrp="1"/>
          </p:cNvSpPr>
          <p:nvPr>
            <p:ph idx="1"/>
          </p:nvPr>
        </p:nvSpPr>
        <p:spPr>
          <a:xfrm>
            <a:off x="199793" y="1267639"/>
            <a:ext cx="8606564" cy="1051014"/>
          </a:xfrm>
          <a:solidFill>
            <a:schemeClr val="tx1"/>
          </a:solidFill>
        </p:spPr>
        <p:txBody>
          <a:bodyPr>
            <a:normAutofit fontScale="92500" lnSpcReduction="10000"/>
          </a:bodyPr>
          <a:lstStyle/>
          <a:p>
            <a:pPr>
              <a:buFont typeface="Wingdings" panose="05000000000000000000" pitchFamily="2" charset="2"/>
              <a:buChar char="ü"/>
            </a:pPr>
            <a:r>
              <a:rPr lang="es-AR" b="1" i="1" u="sng" dirty="0">
                <a:solidFill>
                  <a:schemeClr val="bg1">
                    <a:lumMod val="95000"/>
                    <a:lumOff val="5000"/>
                  </a:schemeClr>
                </a:solidFill>
              </a:rPr>
              <a:t>Brillantes:</a:t>
            </a:r>
            <a:r>
              <a:rPr lang="es-AR" i="1" u="sng" dirty="0">
                <a:solidFill>
                  <a:schemeClr val="bg1">
                    <a:lumMod val="95000"/>
                    <a:lumOff val="5000"/>
                  </a:schemeClr>
                </a:solidFill>
              </a:rPr>
              <a:t> </a:t>
            </a:r>
            <a:r>
              <a:rPr lang="es-AR" i="1" dirty="0">
                <a:solidFill>
                  <a:schemeClr val="bg1">
                    <a:lumMod val="95000"/>
                    <a:lumOff val="5000"/>
                  </a:schemeClr>
                </a:solidFill>
              </a:rPr>
              <a:t>Tienen esta propiedad debido al mar de e- de gran movilidad. Los fotones de la luz son absorbidos por los e- libres. El color del metal es determinado por la longitud de la onda de la luz, la cual es vuelta a emitir</a:t>
            </a:r>
          </a:p>
        </p:txBody>
      </p:sp>
      <p:sp>
        <p:nvSpPr>
          <p:cNvPr id="18" name="Marcador de contenido 13">
            <a:extLst>
              <a:ext uri="{FF2B5EF4-FFF2-40B4-BE49-F238E27FC236}">
                <a16:creationId xmlns:a16="http://schemas.microsoft.com/office/drawing/2014/main" id="{4CA06F0A-1438-48B3-A95C-41029A9392C2}"/>
              </a:ext>
            </a:extLst>
          </p:cNvPr>
          <p:cNvSpPr txBox="1">
            <a:spLocks/>
          </p:cNvSpPr>
          <p:nvPr/>
        </p:nvSpPr>
        <p:spPr>
          <a:xfrm>
            <a:off x="3670123" y="2748994"/>
            <a:ext cx="8521875" cy="824792"/>
          </a:xfrm>
          <a:prstGeom prst="rect">
            <a:avLst/>
          </a:prstGeom>
          <a:solidFill>
            <a:schemeClr val="tx1"/>
          </a:solidFill>
        </p:spPr>
        <p:txBody>
          <a:bodyPr vert="horz" lIns="91440" tIns="45720" rIns="91440" bIns="45720" rtlCol="0">
            <a:normAutofit/>
          </a:bodyPr>
          <a:lst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AR" b="1" i="1" u="sng" dirty="0">
                <a:solidFill>
                  <a:schemeClr val="bg1">
                    <a:lumMod val="95000"/>
                    <a:lumOff val="5000"/>
                  </a:schemeClr>
                </a:solidFill>
              </a:rPr>
              <a:t>Buenos conductores del calor:</a:t>
            </a:r>
            <a:r>
              <a:rPr lang="es-AR" i="1" u="sng" dirty="0">
                <a:solidFill>
                  <a:schemeClr val="bg1">
                    <a:lumMod val="95000"/>
                    <a:lumOff val="5000"/>
                  </a:schemeClr>
                </a:solidFill>
              </a:rPr>
              <a:t> </a:t>
            </a:r>
            <a:r>
              <a:rPr lang="es-AR" i="1" dirty="0">
                <a:solidFill>
                  <a:schemeClr val="bg1">
                    <a:lumMod val="95000"/>
                    <a:lumOff val="5000"/>
                  </a:schemeClr>
                </a:solidFill>
              </a:rPr>
              <a:t>Al incrementar la energía cinética incrementa la temperatura, esto es, porque  al calentar un metal los e- libres comienzan a vibrar</a:t>
            </a:r>
          </a:p>
        </p:txBody>
      </p:sp>
      <p:sp>
        <p:nvSpPr>
          <p:cNvPr id="19" name="Marcador de contenido 13">
            <a:extLst>
              <a:ext uri="{FF2B5EF4-FFF2-40B4-BE49-F238E27FC236}">
                <a16:creationId xmlns:a16="http://schemas.microsoft.com/office/drawing/2014/main" id="{121E566F-6372-441F-B5FA-4475537AE02A}"/>
              </a:ext>
            </a:extLst>
          </p:cNvPr>
          <p:cNvSpPr txBox="1">
            <a:spLocks/>
          </p:cNvSpPr>
          <p:nvPr/>
        </p:nvSpPr>
        <p:spPr>
          <a:xfrm>
            <a:off x="199793" y="4072636"/>
            <a:ext cx="8606564" cy="883131"/>
          </a:xfrm>
          <a:prstGeom prst="rect">
            <a:avLst/>
          </a:prstGeom>
          <a:solidFill>
            <a:schemeClr val="tx1"/>
          </a:solidFill>
        </p:spPr>
        <p:txBody>
          <a:bodyPr vert="horz" lIns="91440" tIns="45720" rIns="91440" bIns="45720" rtlCol="0">
            <a:normAutofit/>
          </a:bodyPr>
          <a:lst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AR" b="1" i="1" u="sng" dirty="0">
                <a:solidFill>
                  <a:schemeClr val="bg1">
                    <a:lumMod val="95000"/>
                    <a:lumOff val="5000"/>
                  </a:schemeClr>
                </a:solidFill>
              </a:rPr>
              <a:t>Maleables: </a:t>
            </a:r>
            <a:r>
              <a:rPr lang="es-AR" i="1" dirty="0">
                <a:solidFill>
                  <a:schemeClr val="bg1">
                    <a:lumMod val="95000"/>
                    <a:lumOff val="5000"/>
                  </a:schemeClr>
                </a:solidFill>
              </a:rPr>
              <a:t>Esto es porque el mar móvil de e- protege a los cationes de ellos mismos, evitando una violenta repulsión y permitiendo que el metal cambie su forma</a:t>
            </a:r>
          </a:p>
        </p:txBody>
      </p:sp>
      <p:sp>
        <p:nvSpPr>
          <p:cNvPr id="20" name="Marcador de contenido 13">
            <a:extLst>
              <a:ext uri="{FF2B5EF4-FFF2-40B4-BE49-F238E27FC236}">
                <a16:creationId xmlns:a16="http://schemas.microsoft.com/office/drawing/2014/main" id="{8F0B26C9-2D80-424F-BC1F-91DEA43CEC23}"/>
              </a:ext>
            </a:extLst>
          </p:cNvPr>
          <p:cNvSpPr txBox="1">
            <a:spLocks/>
          </p:cNvSpPr>
          <p:nvPr/>
        </p:nvSpPr>
        <p:spPr>
          <a:xfrm>
            <a:off x="3670125" y="5270851"/>
            <a:ext cx="8521875" cy="1112083"/>
          </a:xfrm>
          <a:prstGeom prst="rect">
            <a:avLst/>
          </a:prstGeom>
          <a:solidFill>
            <a:schemeClr val="tx1"/>
          </a:solidFill>
        </p:spPr>
        <p:txBody>
          <a:bodyPr vert="horz" lIns="91440" tIns="45720" rIns="91440" bIns="45720" rtlCol="0">
            <a:normAutofit lnSpcReduction="10000"/>
          </a:bodyPr>
          <a:lst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ü"/>
            </a:pPr>
            <a:r>
              <a:rPr lang="es-AR" b="1" i="1" u="sng" dirty="0">
                <a:solidFill>
                  <a:schemeClr val="bg1">
                    <a:lumMod val="95000"/>
                    <a:lumOff val="5000"/>
                  </a:schemeClr>
                </a:solidFill>
              </a:rPr>
              <a:t>Dúctiles: </a:t>
            </a:r>
            <a:r>
              <a:rPr lang="es-AR" i="1" dirty="0">
                <a:solidFill>
                  <a:schemeClr val="bg1">
                    <a:lumMod val="95000"/>
                    <a:lumOff val="5000"/>
                  </a:schemeClr>
                </a:solidFill>
              </a:rPr>
              <a:t>Los compuestos iónicos no son dúctiles por el mismo motivo por el cual no son maleables. Los cationes pueden alinearse protegiéndose entre ellos, mientras el mar de e- fluye alrededor de ellos</a:t>
            </a:r>
          </a:p>
          <a:p>
            <a:pPr>
              <a:buFont typeface="Wingdings" panose="05000000000000000000" pitchFamily="2" charset="2"/>
              <a:buChar char="ü"/>
            </a:pPr>
            <a:endParaRPr lang="es-AR" i="1" dirty="0">
              <a:solidFill>
                <a:schemeClr val="bg1">
                  <a:lumMod val="95000"/>
                  <a:lumOff val="5000"/>
                </a:schemeClr>
              </a:solidFill>
            </a:endParaRPr>
          </a:p>
        </p:txBody>
      </p:sp>
    </p:spTree>
    <p:extLst>
      <p:ext uri="{BB962C8B-B14F-4D97-AF65-F5344CB8AC3E}">
        <p14:creationId xmlns:p14="http://schemas.microsoft.com/office/powerpoint/2010/main" val="232656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461C4709-AAC4-4681-985E-4DC00C089996}"/>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7482" y="3060074"/>
            <a:ext cx="4860099" cy="3851753"/>
          </a:xfrm>
          <a:prstGeom prst="rect">
            <a:avLst/>
          </a:prstGeom>
        </p:spPr>
      </p:pic>
      <p:pic>
        <p:nvPicPr>
          <p:cNvPr id="8" name="Imagen 7" descr="Patrón de fondo&#10;&#10;Descripción generada automáticamente">
            <a:extLst>
              <a:ext uri="{FF2B5EF4-FFF2-40B4-BE49-F238E27FC236}">
                <a16:creationId xmlns:a16="http://schemas.microsoft.com/office/drawing/2014/main" id="{3C473583-1A93-422E-9571-3AFC588C0B10}"/>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0" y="0"/>
            <a:ext cx="4860099" cy="3851753"/>
          </a:xfrm>
          <a:prstGeom prst="rect">
            <a:avLst/>
          </a:prstGeom>
        </p:spPr>
      </p:pic>
      <p:pic>
        <p:nvPicPr>
          <p:cNvPr id="9" name="Imagen 8" descr="Patrón de fondo&#10;&#10;Descripción generada automáticamente">
            <a:extLst>
              <a:ext uri="{FF2B5EF4-FFF2-40B4-BE49-F238E27FC236}">
                <a16:creationId xmlns:a16="http://schemas.microsoft.com/office/drawing/2014/main" id="{D416F3F6-A419-4F65-A4C3-C4F19B400A4A}"/>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4503075" y="1"/>
            <a:ext cx="4860099" cy="3851753"/>
          </a:xfrm>
          <a:prstGeom prst="rect">
            <a:avLst/>
          </a:prstGeom>
        </p:spPr>
      </p:pic>
      <p:pic>
        <p:nvPicPr>
          <p:cNvPr id="10" name="Imagen 9" descr="Patrón de fondo&#10;&#10;Descripción generada automáticamente">
            <a:extLst>
              <a:ext uri="{FF2B5EF4-FFF2-40B4-BE49-F238E27FC236}">
                <a16:creationId xmlns:a16="http://schemas.microsoft.com/office/drawing/2014/main" id="{F87D2DA8-59CA-456D-9ECF-B817A6C44884}"/>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4674105" y="3626023"/>
            <a:ext cx="4860099" cy="3285804"/>
          </a:xfrm>
          <a:prstGeom prst="rect">
            <a:avLst/>
          </a:prstGeom>
        </p:spPr>
      </p:pic>
      <p:pic>
        <p:nvPicPr>
          <p:cNvPr id="11" name="Imagen 10" descr="Patrón de fondo&#10;&#10;Descripción generada automáticamente">
            <a:extLst>
              <a:ext uri="{FF2B5EF4-FFF2-40B4-BE49-F238E27FC236}">
                <a16:creationId xmlns:a16="http://schemas.microsoft.com/office/drawing/2014/main" id="{9BCFEAE5-241E-46A8-B7A1-948AA02E9AE6}"/>
              </a:ext>
            </a:extLst>
          </p:cNvPr>
          <p:cNvPicPr>
            <a:picLocks noChangeAspect="1"/>
          </p:cNvPicPr>
          <p:nvPr/>
        </p:nvPicPr>
        <p:blipFill>
          <a:blip r:embed="rId3">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7430378" y="1"/>
            <a:ext cx="4761623" cy="3851753"/>
          </a:xfrm>
          <a:prstGeom prst="rect">
            <a:avLst/>
          </a:prstGeom>
        </p:spPr>
      </p:pic>
      <p:pic>
        <p:nvPicPr>
          <p:cNvPr id="12" name="Imagen 11" descr="Patrón de fondo&#10;&#10;Descripción generada automáticamente">
            <a:extLst>
              <a:ext uri="{FF2B5EF4-FFF2-40B4-BE49-F238E27FC236}">
                <a16:creationId xmlns:a16="http://schemas.microsoft.com/office/drawing/2014/main" id="{2A70DB48-40BA-47B8-BE49-2B54E8B82A77}"/>
              </a:ext>
            </a:extLst>
          </p:cNvPr>
          <p:cNvPicPr>
            <a:picLocks noChangeAspect="1"/>
          </p:cNvPicPr>
          <p:nvPr/>
        </p:nvPicPr>
        <p:blipFill>
          <a:blip r:embed="rId3">
            <a:alphaModFix/>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tretch>
            <a:fillRect/>
          </a:stretch>
        </p:blipFill>
        <p:spPr>
          <a:xfrm>
            <a:off x="7430379" y="3060073"/>
            <a:ext cx="4761622" cy="3851753"/>
          </a:xfrm>
          <a:prstGeom prst="rect">
            <a:avLst/>
          </a:prstGeom>
        </p:spPr>
      </p:pic>
      <p:sp>
        <p:nvSpPr>
          <p:cNvPr id="16" name="Título 15">
            <a:extLst>
              <a:ext uri="{FF2B5EF4-FFF2-40B4-BE49-F238E27FC236}">
                <a16:creationId xmlns:a16="http://schemas.microsoft.com/office/drawing/2014/main" id="{9E17A487-31D1-4960-B875-1795E7DD8194}"/>
              </a:ext>
            </a:extLst>
          </p:cNvPr>
          <p:cNvSpPr>
            <a:spLocks noGrp="1"/>
          </p:cNvSpPr>
          <p:nvPr>
            <p:ph type="title"/>
          </p:nvPr>
        </p:nvSpPr>
        <p:spPr>
          <a:xfrm>
            <a:off x="78104" y="-12249"/>
            <a:ext cx="2750215" cy="857559"/>
          </a:xfrm>
        </p:spPr>
        <p:txBody>
          <a:bodyPr/>
          <a:lstStyle/>
          <a:p>
            <a:r>
              <a:rPr lang="es-AR" sz="4400" b="0" u="sng" spc="0" dirty="0">
                <a:solidFill>
                  <a:schemeClr val="bg1"/>
                </a:solidFill>
                <a:latin typeface="Andalus" panose="02020603050405020304" pitchFamily="18" charset="-78"/>
                <a:cs typeface="Andalus" panose="02020603050405020304" pitchFamily="18" charset="-78"/>
              </a:rPr>
              <a:t>Paladio:</a:t>
            </a:r>
          </a:p>
        </p:txBody>
      </p:sp>
      <p:sp>
        <p:nvSpPr>
          <p:cNvPr id="14" name="Marcador de contenido 13">
            <a:extLst>
              <a:ext uri="{FF2B5EF4-FFF2-40B4-BE49-F238E27FC236}">
                <a16:creationId xmlns:a16="http://schemas.microsoft.com/office/drawing/2014/main" id="{57E19F63-2B9D-4401-B288-227F3EC29D39}"/>
              </a:ext>
            </a:extLst>
          </p:cNvPr>
          <p:cNvSpPr>
            <a:spLocks noGrp="1"/>
          </p:cNvSpPr>
          <p:nvPr>
            <p:ph idx="1"/>
          </p:nvPr>
        </p:nvSpPr>
        <p:spPr>
          <a:xfrm>
            <a:off x="2818621" y="128114"/>
            <a:ext cx="7938617" cy="670077"/>
          </a:xfrm>
        </p:spPr>
        <p:txBody>
          <a:bodyPr>
            <a:normAutofit/>
          </a:bodyPr>
          <a:lstStyle/>
          <a:p>
            <a:pPr marL="0" indent="0">
              <a:buNone/>
            </a:pPr>
            <a:r>
              <a:rPr lang="es-AR" sz="2800" i="1" dirty="0">
                <a:solidFill>
                  <a:schemeClr val="bg1">
                    <a:lumMod val="95000"/>
                    <a:lumOff val="5000"/>
                  </a:schemeClr>
                </a:solidFill>
              </a:rPr>
              <a:t>El paladio es un metal de transición, del grupo Platino</a:t>
            </a:r>
          </a:p>
          <a:p>
            <a:pPr>
              <a:buFont typeface="Wingdings" panose="05000000000000000000" pitchFamily="2" charset="2"/>
              <a:buChar char="q"/>
            </a:pPr>
            <a:endParaRPr lang="es-AR" sz="2800" i="1" dirty="0">
              <a:solidFill>
                <a:schemeClr val="bg1">
                  <a:lumMod val="95000"/>
                  <a:lumOff val="5000"/>
                </a:schemeClr>
              </a:solidFill>
            </a:endParaRPr>
          </a:p>
        </p:txBody>
      </p:sp>
      <p:sp>
        <p:nvSpPr>
          <p:cNvPr id="2" name="CuadroTexto 1">
            <a:extLst>
              <a:ext uri="{FF2B5EF4-FFF2-40B4-BE49-F238E27FC236}">
                <a16:creationId xmlns:a16="http://schemas.microsoft.com/office/drawing/2014/main" id="{BE5A35E1-13C0-45A2-88D0-BEFC13571064}"/>
              </a:ext>
            </a:extLst>
          </p:cNvPr>
          <p:cNvSpPr txBox="1"/>
          <p:nvPr/>
        </p:nvSpPr>
        <p:spPr>
          <a:xfrm>
            <a:off x="154000" y="883706"/>
            <a:ext cx="5809719" cy="646331"/>
          </a:xfrm>
          <a:prstGeom prst="rect">
            <a:avLst/>
          </a:prstGeom>
          <a:solidFill>
            <a:schemeClr val="tx1"/>
          </a:solidFill>
        </p:spPr>
        <p:txBody>
          <a:bodyPr wrap="square" rtlCol="0">
            <a:spAutoFit/>
          </a:bodyPr>
          <a:lstStyle/>
          <a:p>
            <a:pPr marL="285750" indent="-285750">
              <a:buFont typeface="Wingdings" panose="05000000000000000000" pitchFamily="2" charset="2"/>
              <a:buChar char="q"/>
            </a:pPr>
            <a:r>
              <a:rPr lang="es-AR" i="1" dirty="0">
                <a:solidFill>
                  <a:schemeClr val="bg1"/>
                </a:solidFill>
              </a:rPr>
              <a:t>Suele encontrarse en estado solido en la naturaleza bajo temperaturas y presiones normales</a:t>
            </a:r>
          </a:p>
        </p:txBody>
      </p:sp>
      <p:sp>
        <p:nvSpPr>
          <p:cNvPr id="17" name="CuadroTexto 16">
            <a:extLst>
              <a:ext uri="{FF2B5EF4-FFF2-40B4-BE49-F238E27FC236}">
                <a16:creationId xmlns:a16="http://schemas.microsoft.com/office/drawing/2014/main" id="{616A7943-3171-4248-AF1F-9F84CB6DFC43}"/>
              </a:ext>
            </a:extLst>
          </p:cNvPr>
          <p:cNvSpPr txBox="1"/>
          <p:nvPr/>
        </p:nvSpPr>
        <p:spPr>
          <a:xfrm>
            <a:off x="216743" y="1732395"/>
            <a:ext cx="5725894" cy="369332"/>
          </a:xfrm>
          <a:prstGeom prst="rect">
            <a:avLst/>
          </a:prstGeom>
          <a:solidFill>
            <a:schemeClr val="tx1"/>
          </a:solidFill>
        </p:spPr>
        <p:txBody>
          <a:bodyPr wrap="square" rtlCol="0">
            <a:spAutoFit/>
          </a:bodyPr>
          <a:lstStyle/>
          <a:p>
            <a:pPr marL="285750" indent="-285750">
              <a:buFont typeface="Wingdings" panose="05000000000000000000" pitchFamily="2" charset="2"/>
              <a:buChar char="q"/>
            </a:pPr>
            <a:r>
              <a:rPr lang="es-AR" i="1" dirty="0">
                <a:solidFill>
                  <a:schemeClr val="bg1"/>
                </a:solidFill>
              </a:rPr>
              <a:t>Es un elemento radiactivo</a:t>
            </a:r>
          </a:p>
        </p:txBody>
      </p:sp>
      <p:sp>
        <p:nvSpPr>
          <p:cNvPr id="21" name="CuadroTexto 20">
            <a:extLst>
              <a:ext uri="{FF2B5EF4-FFF2-40B4-BE49-F238E27FC236}">
                <a16:creationId xmlns:a16="http://schemas.microsoft.com/office/drawing/2014/main" id="{0255DF18-0111-426F-AA92-85C15DAE9210}"/>
              </a:ext>
            </a:extLst>
          </p:cNvPr>
          <p:cNvSpPr txBox="1"/>
          <p:nvPr/>
        </p:nvSpPr>
        <p:spPr>
          <a:xfrm>
            <a:off x="6459890" y="910609"/>
            <a:ext cx="5725894" cy="646331"/>
          </a:xfrm>
          <a:prstGeom prst="rect">
            <a:avLst/>
          </a:prstGeom>
          <a:solidFill>
            <a:schemeClr val="tx1"/>
          </a:solidFill>
        </p:spPr>
        <p:txBody>
          <a:bodyPr wrap="square" rtlCol="0">
            <a:spAutoFit/>
          </a:bodyPr>
          <a:lstStyle/>
          <a:p>
            <a:pPr marL="285750" indent="-285750">
              <a:buFont typeface="Wingdings" panose="05000000000000000000" pitchFamily="2" charset="2"/>
              <a:buChar char="q"/>
            </a:pPr>
            <a:r>
              <a:rPr lang="es-AR" i="1" dirty="0">
                <a:solidFill>
                  <a:schemeClr val="bg1"/>
                </a:solidFill>
              </a:rPr>
              <a:t>Es un metal que no se oxida al estar en contacto con el aire, pero si bajo estados de oxidación +2 y +4</a:t>
            </a:r>
          </a:p>
        </p:txBody>
      </p:sp>
      <p:sp>
        <p:nvSpPr>
          <p:cNvPr id="22" name="CuadroTexto 21">
            <a:extLst>
              <a:ext uri="{FF2B5EF4-FFF2-40B4-BE49-F238E27FC236}">
                <a16:creationId xmlns:a16="http://schemas.microsoft.com/office/drawing/2014/main" id="{01E96FE1-5290-43D8-98A9-4067DE63E408}"/>
              </a:ext>
            </a:extLst>
          </p:cNvPr>
          <p:cNvSpPr txBox="1"/>
          <p:nvPr/>
        </p:nvSpPr>
        <p:spPr>
          <a:xfrm>
            <a:off x="6459890" y="1732395"/>
            <a:ext cx="5690167" cy="646331"/>
          </a:xfrm>
          <a:prstGeom prst="rect">
            <a:avLst/>
          </a:prstGeom>
          <a:solidFill>
            <a:schemeClr val="tx1"/>
          </a:solidFill>
        </p:spPr>
        <p:txBody>
          <a:bodyPr wrap="square" rtlCol="0">
            <a:spAutoFit/>
          </a:bodyPr>
          <a:lstStyle/>
          <a:p>
            <a:pPr marL="285750" indent="-285750">
              <a:buFont typeface="Wingdings" panose="05000000000000000000" pitchFamily="2" charset="2"/>
              <a:buChar char="q"/>
            </a:pPr>
            <a:r>
              <a:rPr lang="es-AR" i="1" dirty="0">
                <a:solidFill>
                  <a:schemeClr val="bg1"/>
                </a:solidFill>
              </a:rPr>
              <a:t>Gran captador de hidrogeno a nivel molecular bajo presiones y temperaturas ambientes normales</a:t>
            </a:r>
          </a:p>
        </p:txBody>
      </p:sp>
      <p:sp>
        <p:nvSpPr>
          <p:cNvPr id="23" name="CuadroTexto 22">
            <a:extLst>
              <a:ext uri="{FF2B5EF4-FFF2-40B4-BE49-F238E27FC236}">
                <a16:creationId xmlns:a16="http://schemas.microsoft.com/office/drawing/2014/main" id="{DD649C2C-B53C-4B40-934E-C380D274A2DE}"/>
              </a:ext>
            </a:extLst>
          </p:cNvPr>
          <p:cNvSpPr txBox="1"/>
          <p:nvPr/>
        </p:nvSpPr>
        <p:spPr>
          <a:xfrm>
            <a:off x="3263435" y="1747473"/>
            <a:ext cx="2985930" cy="369332"/>
          </a:xfrm>
          <a:prstGeom prst="rect">
            <a:avLst/>
          </a:prstGeom>
          <a:solidFill>
            <a:schemeClr val="tx1"/>
          </a:solidFill>
        </p:spPr>
        <p:txBody>
          <a:bodyPr wrap="square" rtlCol="0">
            <a:spAutoFit/>
          </a:bodyPr>
          <a:lstStyle/>
          <a:p>
            <a:pPr marL="285750" indent="-285750">
              <a:buFont typeface="Wingdings" panose="05000000000000000000" pitchFamily="2" charset="2"/>
              <a:buChar char="q"/>
            </a:pPr>
            <a:r>
              <a:rPr lang="es-AR" i="1" dirty="0">
                <a:solidFill>
                  <a:schemeClr val="bg1"/>
                </a:solidFill>
              </a:rPr>
              <a:t>Metal maleable y </a:t>
            </a:r>
            <a:r>
              <a:rPr lang="es-AR" i="1" dirty="0" err="1">
                <a:solidFill>
                  <a:schemeClr val="bg1"/>
                </a:solidFill>
              </a:rPr>
              <a:t>ductil</a:t>
            </a:r>
            <a:endParaRPr lang="es-AR" i="1" dirty="0">
              <a:solidFill>
                <a:schemeClr val="bg1"/>
              </a:solidFill>
            </a:endParaRPr>
          </a:p>
        </p:txBody>
      </p:sp>
      <p:sp>
        <p:nvSpPr>
          <p:cNvPr id="24" name="CuadroTexto 23">
            <a:extLst>
              <a:ext uri="{FF2B5EF4-FFF2-40B4-BE49-F238E27FC236}">
                <a16:creationId xmlns:a16="http://schemas.microsoft.com/office/drawing/2014/main" id="{B696A67D-4DF8-47E4-A59B-3829ED5CDE4E}"/>
              </a:ext>
            </a:extLst>
          </p:cNvPr>
          <p:cNvSpPr txBox="1"/>
          <p:nvPr/>
        </p:nvSpPr>
        <p:spPr>
          <a:xfrm>
            <a:off x="643068" y="2623681"/>
            <a:ext cx="10905864" cy="4031873"/>
          </a:xfrm>
          <a:prstGeom prst="rect">
            <a:avLst/>
          </a:prstGeom>
          <a:solidFill>
            <a:schemeClr val="tx1"/>
          </a:solidFill>
        </p:spPr>
        <p:txBody>
          <a:bodyPr wrap="square" rtlCol="0">
            <a:spAutoFit/>
          </a:bodyPr>
          <a:lstStyle/>
          <a:p>
            <a:r>
              <a:rPr lang="es-AR" sz="1600" i="1" dirty="0">
                <a:solidFill>
                  <a:schemeClr val="bg1"/>
                </a:solidFill>
              </a:rPr>
              <a:t>Sus usos y aplicaciones: </a:t>
            </a:r>
          </a:p>
          <a:p>
            <a:r>
              <a:rPr lang="es-AR" sz="1600" b="1" u="sng" dirty="0" err="1">
                <a:solidFill>
                  <a:schemeClr val="bg1"/>
                </a:solidFill>
                <a:latin typeface="+mj-lt"/>
              </a:rPr>
              <a:t>Catalasis</a:t>
            </a:r>
            <a:r>
              <a:rPr lang="es-AR" sz="1600" dirty="0">
                <a:solidFill>
                  <a:schemeClr val="bg1"/>
                </a:solidFill>
                <a:latin typeface="+mj-lt"/>
              </a:rPr>
              <a:t>: Cuando el paladio está finamente dividido, forma un catalizador que acelera reacciones de hidrogenación y deshidrogenación. Es un excelente </a:t>
            </a:r>
            <a:r>
              <a:rPr lang="es-AR" sz="1600" dirty="0" err="1">
                <a:solidFill>
                  <a:schemeClr val="bg1"/>
                </a:solidFill>
                <a:latin typeface="+mj-lt"/>
              </a:rPr>
              <a:t>electrocatalizador</a:t>
            </a:r>
            <a:r>
              <a:rPr lang="es-AR" sz="1600" dirty="0">
                <a:solidFill>
                  <a:schemeClr val="bg1"/>
                </a:solidFill>
                <a:latin typeface="+mj-lt"/>
              </a:rPr>
              <a:t> para la oxidación de alcoholes primarios en medios alcalinos. Y es un metal versátil para la catálisis homogénea</a:t>
            </a:r>
          </a:p>
          <a:p>
            <a:endParaRPr lang="es-AR" sz="1600" dirty="0">
              <a:solidFill>
                <a:schemeClr val="bg1"/>
              </a:solidFill>
              <a:latin typeface="+mj-lt"/>
            </a:endParaRPr>
          </a:p>
          <a:p>
            <a:r>
              <a:rPr lang="es-AR" sz="1600" b="1" u="sng" dirty="0" err="1">
                <a:solidFill>
                  <a:schemeClr val="bg1"/>
                </a:solidFill>
                <a:latin typeface="+mj-lt"/>
              </a:rPr>
              <a:t>Electronica</a:t>
            </a:r>
            <a:r>
              <a:rPr lang="es-AR" sz="1600" dirty="0">
                <a:solidFill>
                  <a:schemeClr val="bg1"/>
                </a:solidFill>
                <a:latin typeface="+mj-lt"/>
              </a:rPr>
              <a:t>: La segunda aplicación paladio en la electrónica es en el condensador eléctrico de cerámica de múltiples capas. Se utilizan como electrodos en condensadores de múltiples capas de cerámica. Se utiliza en el revestimiento de componentes electrónicos y en los materiales de soldadura. </a:t>
            </a:r>
          </a:p>
          <a:p>
            <a:endParaRPr lang="es-AR" sz="1600" dirty="0">
              <a:solidFill>
                <a:schemeClr val="bg1"/>
              </a:solidFill>
              <a:latin typeface="+mj-lt"/>
            </a:endParaRPr>
          </a:p>
          <a:p>
            <a:r>
              <a:rPr lang="es-AR" sz="1600" b="1" u="sng" dirty="0" err="1">
                <a:solidFill>
                  <a:schemeClr val="bg1"/>
                </a:solidFill>
                <a:latin typeface="+mj-lt"/>
              </a:rPr>
              <a:t>Tecnologia</a:t>
            </a:r>
            <a:r>
              <a:rPr lang="es-AR" sz="1600" dirty="0">
                <a:solidFill>
                  <a:schemeClr val="bg1"/>
                </a:solidFill>
                <a:latin typeface="+mj-lt"/>
              </a:rPr>
              <a:t>: Se difunde </a:t>
            </a:r>
            <a:r>
              <a:rPr lang="es-AR" sz="1600" dirty="0" err="1">
                <a:solidFill>
                  <a:schemeClr val="bg1"/>
                </a:solidFill>
                <a:latin typeface="+mj-lt"/>
              </a:rPr>
              <a:t>facilmente</a:t>
            </a:r>
            <a:r>
              <a:rPr lang="es-AR" sz="1600" dirty="0">
                <a:solidFill>
                  <a:schemeClr val="bg1"/>
                </a:solidFill>
                <a:latin typeface="+mj-lt"/>
              </a:rPr>
              <a:t> climatizado a </a:t>
            </a:r>
            <a:r>
              <a:rPr lang="es-AR" sz="1600" dirty="0" err="1">
                <a:solidFill>
                  <a:schemeClr val="bg1"/>
                </a:solidFill>
                <a:latin typeface="+mj-lt"/>
              </a:rPr>
              <a:t>travez</a:t>
            </a:r>
            <a:r>
              <a:rPr lang="es-AR" sz="1600" dirty="0">
                <a:solidFill>
                  <a:schemeClr val="bg1"/>
                </a:solidFill>
                <a:latin typeface="+mj-lt"/>
              </a:rPr>
              <a:t> del paladio el hidrogeno</a:t>
            </a:r>
          </a:p>
          <a:p>
            <a:endParaRPr lang="es-AR" sz="1600" dirty="0">
              <a:solidFill>
                <a:schemeClr val="bg1"/>
              </a:solidFill>
              <a:latin typeface="+mj-lt"/>
            </a:endParaRPr>
          </a:p>
          <a:p>
            <a:r>
              <a:rPr lang="es-AR" sz="1600" b="1" u="sng" dirty="0" err="1">
                <a:solidFill>
                  <a:schemeClr val="bg1"/>
                </a:solidFill>
                <a:latin typeface="+mj-lt"/>
              </a:rPr>
              <a:t>Fotografia</a:t>
            </a:r>
            <a:r>
              <a:rPr lang="es-AR" sz="1600" dirty="0">
                <a:solidFill>
                  <a:schemeClr val="bg1"/>
                </a:solidFill>
                <a:latin typeface="+mj-lt"/>
              </a:rPr>
              <a:t>: Se utiliza con el platino para imprimir fotos a blanco y negro, este proporciona una alternativa a la plata </a:t>
            </a:r>
          </a:p>
          <a:p>
            <a:endParaRPr lang="es-AR" sz="1600" dirty="0">
              <a:solidFill>
                <a:schemeClr val="bg1"/>
              </a:solidFill>
              <a:latin typeface="+mj-lt"/>
            </a:endParaRPr>
          </a:p>
          <a:p>
            <a:r>
              <a:rPr lang="es-AR" sz="1600" b="1" u="sng" dirty="0">
                <a:solidFill>
                  <a:schemeClr val="bg1"/>
                </a:solidFill>
                <a:latin typeface="+mj-lt"/>
              </a:rPr>
              <a:t>Arte</a:t>
            </a:r>
            <a:r>
              <a:rPr lang="es-AR" sz="1600" dirty="0">
                <a:solidFill>
                  <a:schemeClr val="bg1"/>
                </a:solidFill>
                <a:latin typeface="+mj-lt"/>
              </a:rPr>
              <a:t>: En la </a:t>
            </a:r>
            <a:r>
              <a:rPr lang="es-AR" sz="1600" dirty="0" err="1">
                <a:solidFill>
                  <a:schemeClr val="bg1"/>
                </a:solidFill>
                <a:latin typeface="+mj-lt"/>
              </a:rPr>
              <a:t>iluminacion</a:t>
            </a:r>
            <a:r>
              <a:rPr lang="es-AR" sz="1600" dirty="0">
                <a:solidFill>
                  <a:schemeClr val="bg1"/>
                </a:solidFill>
                <a:latin typeface="+mj-lt"/>
              </a:rPr>
              <a:t> de manuscritos. Este es un sustituto adecuado por su resistencia a las manchas</a:t>
            </a:r>
          </a:p>
          <a:p>
            <a:endParaRPr lang="es-AR" sz="1600" dirty="0">
              <a:solidFill>
                <a:schemeClr val="bg1"/>
              </a:solidFill>
              <a:latin typeface="+mj-lt"/>
            </a:endParaRPr>
          </a:p>
          <a:p>
            <a:r>
              <a:rPr lang="es-AR" sz="1600" b="1" u="sng" dirty="0" err="1">
                <a:solidFill>
                  <a:schemeClr val="bg1"/>
                </a:solidFill>
                <a:latin typeface="+mj-lt"/>
              </a:rPr>
              <a:t>Joyeria</a:t>
            </a:r>
            <a:r>
              <a:rPr lang="es-AR" sz="1600" dirty="0">
                <a:solidFill>
                  <a:schemeClr val="bg1"/>
                </a:solidFill>
                <a:latin typeface="+mj-lt"/>
              </a:rPr>
              <a:t>: Alternativa del platino u oro blanco por su propiedad de blancura natural</a:t>
            </a:r>
          </a:p>
        </p:txBody>
      </p:sp>
    </p:spTree>
    <p:extLst>
      <p:ext uri="{BB962C8B-B14F-4D97-AF65-F5344CB8AC3E}">
        <p14:creationId xmlns:p14="http://schemas.microsoft.com/office/powerpoint/2010/main" val="392845343"/>
      </p:ext>
    </p:extLst>
  </p:cSld>
  <p:clrMapOvr>
    <a:masterClrMapping/>
  </p:clrMapOvr>
</p:sld>
</file>

<file path=ppt/theme/theme1.xml><?xml version="1.0" encoding="utf-8"?>
<a:theme xmlns:a="http://schemas.openxmlformats.org/drawingml/2006/main" name="PortalVTI">
  <a:themeElements>
    <a:clrScheme name="AnalogousFromLightSeedLeftStep">
      <a:dk1>
        <a:srgbClr val="000000"/>
      </a:dk1>
      <a:lt1>
        <a:srgbClr val="FFFFFF"/>
      </a:lt1>
      <a:dk2>
        <a:srgbClr val="24393F"/>
      </a:dk2>
      <a:lt2>
        <a:srgbClr val="E8E8E2"/>
      </a:lt2>
      <a:accent1>
        <a:srgbClr val="8885D7"/>
      </a:accent1>
      <a:accent2>
        <a:srgbClr val="6A90CE"/>
      </a:accent2>
      <a:accent3>
        <a:srgbClr val="5AAEC3"/>
      </a:accent3>
      <a:accent4>
        <a:srgbClr val="5DB4A2"/>
      </a:accent4>
      <a:accent5>
        <a:srgbClr val="68B484"/>
      </a:accent5>
      <a:accent6>
        <a:srgbClr val="62B65E"/>
      </a:accent6>
      <a:hlink>
        <a:srgbClr val="848651"/>
      </a:hlink>
      <a:folHlink>
        <a:srgbClr val="7F7F7F"/>
      </a:folHlink>
    </a:clrScheme>
    <a:fontScheme name="Earth">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0E0D5035-C7F2-4607-91F4-D5D5F886A15A}" vid="{EAFF3D8B-AC13-4E90-80A9-182200FBC86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467</Words>
  <Application>Microsoft Office PowerPoint</Application>
  <PresentationFormat>Panorámica</PresentationFormat>
  <Paragraphs>39</Paragraphs>
  <Slides>4</Slides>
  <Notes>2</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PortalVTI</vt:lpstr>
      <vt:lpstr>Presentación de PowerPoint</vt:lpstr>
      <vt:lpstr>Unión metálica</vt:lpstr>
      <vt:lpstr>Propiedades de los metales</vt:lpstr>
      <vt:lpstr>Paladio: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Milu Perez</dc:creator>
  <cp:lastModifiedBy>Milu Perez</cp:lastModifiedBy>
  <cp:revision>2</cp:revision>
  <dcterms:created xsi:type="dcterms:W3CDTF">2022-10-27T22:49:26Z</dcterms:created>
  <dcterms:modified xsi:type="dcterms:W3CDTF">2022-10-28T10:44:20Z</dcterms:modified>
</cp:coreProperties>
</file>