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125CEDF-D1EE-4C60-8FEB-7887A2EDB2B1}" type="datetimeFigureOut">
              <a:rPr lang="es-AR" smtClean="0"/>
              <a:t>19/10/2022</a:t>
            </a:fld>
            <a:endParaRPr lang="es-AR"/>
          </a:p>
        </p:txBody>
      </p:sp>
      <p:sp>
        <p:nvSpPr>
          <p:cNvPr id="5" name="Footer Placeholder 4"/>
          <p:cNvSpPr>
            <a:spLocks noGrp="1"/>
          </p:cNvSpPr>
          <p:nvPr>
            <p:ph type="ftr" sz="quarter" idx="11"/>
          </p:nvPr>
        </p:nvSpPr>
        <p:spPr>
          <a:xfrm>
            <a:off x="1371600" y="4323845"/>
            <a:ext cx="6400800" cy="365125"/>
          </a:xfrm>
        </p:spPr>
        <p:txBody>
          <a:bodyPr/>
          <a:lstStyle/>
          <a:p>
            <a:endParaRPr lang="es-AR"/>
          </a:p>
        </p:txBody>
      </p:sp>
      <p:sp>
        <p:nvSpPr>
          <p:cNvPr id="6" name="Slide Number Placeholder 5"/>
          <p:cNvSpPr>
            <a:spLocks noGrp="1"/>
          </p:cNvSpPr>
          <p:nvPr>
            <p:ph type="sldNum" sz="quarter" idx="12"/>
          </p:nvPr>
        </p:nvSpPr>
        <p:spPr>
          <a:xfrm>
            <a:off x="8077200" y="1430866"/>
            <a:ext cx="2743200"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02304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25CEDF-D1EE-4C60-8FEB-7887A2EDB2B1}" type="datetimeFigureOut">
              <a:rPr lang="es-AR" smtClean="0"/>
              <a:t>19/10/2022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64979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25CEDF-D1EE-4C60-8FEB-7887A2EDB2B1}" type="datetimeFigureOut">
              <a:rPr lang="es-AR" smtClean="0"/>
              <a:t>19/10/2022</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52353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25CEDF-D1EE-4C60-8FEB-7887A2EDB2B1}" type="datetimeFigureOut">
              <a:rPr lang="es-AR" smtClean="0"/>
              <a:t>19/10/2022</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30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125CEDF-D1EE-4C60-8FEB-7887A2EDB2B1}" type="datetimeFigureOut">
              <a:rPr lang="es-AR" smtClean="0"/>
              <a:t>19/10/2022</a:t>
            </a:fld>
            <a:endParaRPr lang="es-AR"/>
          </a:p>
        </p:txBody>
      </p:sp>
      <p:sp>
        <p:nvSpPr>
          <p:cNvPr id="6" name="Footer Placeholder 5"/>
          <p:cNvSpPr>
            <a:spLocks noGrp="1"/>
          </p:cNvSpPr>
          <p:nvPr>
            <p:ph type="ftr" sz="quarter" idx="11"/>
          </p:nvPr>
        </p:nvSpPr>
        <p:spPr>
          <a:xfrm>
            <a:off x="685800" y="378883"/>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191213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125CEDF-D1EE-4C60-8FEB-7887A2EDB2B1}" type="datetimeFigureOut">
              <a:rPr lang="es-AR" smtClean="0"/>
              <a:t>19/10/2022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556553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125CEDF-D1EE-4C60-8FEB-7887A2EDB2B1}" type="datetimeFigureOut">
              <a:rPr lang="es-AR" smtClean="0"/>
              <a:t>19/10/2022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428520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25CEDF-D1EE-4C60-8FEB-7887A2EDB2B1}" type="datetimeFigureOut">
              <a:rPr lang="es-AR" smtClean="0"/>
              <a:t>19/10/2022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577639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125CEDF-D1EE-4C60-8FEB-7887A2EDB2B1}" type="datetimeFigureOut">
              <a:rPr lang="es-AR" smtClean="0"/>
              <a:t>19/10/2022</a:t>
            </a:fld>
            <a:endParaRPr lang="es-AR"/>
          </a:p>
        </p:txBody>
      </p:sp>
      <p:sp>
        <p:nvSpPr>
          <p:cNvPr id="5" name="Footer Placeholder 4"/>
          <p:cNvSpPr>
            <a:spLocks noGrp="1"/>
          </p:cNvSpPr>
          <p:nvPr>
            <p:ph type="ftr" sz="quarter" idx="11"/>
          </p:nvPr>
        </p:nvSpPr>
        <p:spPr>
          <a:xfrm>
            <a:off x="685800" y="381000"/>
            <a:ext cx="6991492" cy="36512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41313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25CEDF-D1EE-4C60-8FEB-7887A2EDB2B1}" type="datetimeFigureOut">
              <a:rPr lang="es-AR" smtClean="0"/>
              <a:t>19/10/2022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9246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125CEDF-D1EE-4C60-8FEB-7887A2EDB2B1}" type="datetimeFigureOut">
              <a:rPr lang="es-AR" smtClean="0"/>
              <a:t>19/10/2022</a:t>
            </a:fld>
            <a:endParaRPr lang="es-AR"/>
          </a:p>
        </p:txBody>
      </p:sp>
      <p:sp>
        <p:nvSpPr>
          <p:cNvPr id="5" name="Footer Placeholder 4"/>
          <p:cNvSpPr>
            <a:spLocks noGrp="1"/>
          </p:cNvSpPr>
          <p:nvPr>
            <p:ph type="ftr" sz="quarter" idx="11"/>
          </p:nvPr>
        </p:nvSpPr>
        <p:spPr>
          <a:xfrm>
            <a:off x="685800" y="381001"/>
            <a:ext cx="6991492" cy="36406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100368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125CEDF-D1EE-4C60-8FEB-7887A2EDB2B1}" type="datetimeFigureOut">
              <a:rPr lang="es-AR" smtClean="0"/>
              <a:t>19/10/2022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110593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125CEDF-D1EE-4C60-8FEB-7887A2EDB2B1}" type="datetimeFigureOut">
              <a:rPr lang="es-AR" smtClean="0"/>
              <a:t>19/10/2022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42330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125CEDF-D1EE-4C60-8FEB-7887A2EDB2B1}" type="datetimeFigureOut">
              <a:rPr lang="es-AR" smtClean="0"/>
              <a:t>19/10/2022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73262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5CEDF-D1EE-4C60-8FEB-7887A2EDB2B1}" type="datetimeFigureOut">
              <a:rPr lang="es-AR" smtClean="0"/>
              <a:t>19/10/2022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04560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25CEDF-D1EE-4C60-8FEB-7887A2EDB2B1}" type="datetimeFigureOut">
              <a:rPr lang="es-AR" smtClean="0"/>
              <a:t>19/10/2022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79574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25CEDF-D1EE-4C60-8FEB-7887A2EDB2B1}" type="datetimeFigureOut">
              <a:rPr lang="es-AR" smtClean="0"/>
              <a:t>19/10/2022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18264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25CEDF-D1EE-4C60-8FEB-7887A2EDB2B1}" type="datetimeFigureOut">
              <a:rPr lang="es-AR" smtClean="0"/>
              <a:t>19/10/2022</a:t>
            </a:fld>
            <a:endParaRPr lang="es-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208CAA-E4D4-4FA0-A000-4B9468BF2FAB}" type="slidenum">
              <a:rPr lang="es-AR" smtClean="0"/>
              <a:t>‹Nº›</a:t>
            </a:fld>
            <a:endParaRPr lang="es-AR"/>
          </a:p>
        </p:txBody>
      </p:sp>
    </p:spTree>
    <p:extLst>
      <p:ext uri="{BB962C8B-B14F-4D97-AF65-F5344CB8AC3E}">
        <p14:creationId xmlns:p14="http://schemas.microsoft.com/office/powerpoint/2010/main" val="519166789"/>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7200" u="sng" dirty="0" smtClean="0">
                <a:solidFill>
                  <a:srgbClr val="7030A0"/>
                </a:solidFill>
                <a:effectLst>
                  <a:outerShdw blurRad="38100" dist="38100" dir="2700000" algn="tl">
                    <a:srgbClr val="000000">
                      <a:alpha val="43137"/>
                    </a:srgbClr>
                  </a:outerShdw>
                </a:effectLst>
                <a:latin typeface="Baskerville Old Face" panose="02020602080505020303" pitchFamily="18" charset="0"/>
              </a:rPr>
              <a:t>El reciclaje del Caucho</a:t>
            </a:r>
            <a:endParaRPr lang="es-AR" sz="7200" u="sng" dirty="0">
              <a:solidFill>
                <a:srgbClr val="7030A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Subtítulo 2"/>
          <p:cNvSpPr>
            <a:spLocks noGrp="1"/>
          </p:cNvSpPr>
          <p:nvPr>
            <p:ph sz="half" idx="1"/>
          </p:nvPr>
        </p:nvSpPr>
        <p:spPr/>
        <p:txBody>
          <a:bodyPr/>
          <a:lstStyle/>
          <a:p>
            <a:r>
              <a:rPr lang="es-AR" b="1" dirty="0" smtClean="0">
                <a:solidFill>
                  <a:srgbClr val="00B050"/>
                </a:solidFill>
              </a:rPr>
              <a:t>De:</a:t>
            </a:r>
            <a:r>
              <a:rPr lang="es-AR" b="1" dirty="0" smtClean="0"/>
              <a:t> Agustina Gonzales, José Ávila, Guadalupe Fernández, Santiago Rodríguez, Nicolás Villalba, Martin Mut, Luz Pedroza y Fantino Clavel</a:t>
            </a:r>
            <a:r>
              <a:rPr lang="es-AR" dirty="0" smtClean="0"/>
              <a:t>.</a:t>
            </a:r>
            <a:endParaRPr lang="es-AR" dirty="0"/>
          </a:p>
        </p:txBody>
      </p:sp>
      <p:pic>
        <p:nvPicPr>
          <p:cNvPr id="6" name="Marcador de contenido 5"/>
          <p:cNvPicPr>
            <a:picLocks noGrp="1" noChangeAspect="1"/>
          </p:cNvPicPr>
          <p:nvPr>
            <p:ph sz="half" idx="2"/>
          </p:nvPr>
        </p:nvPicPr>
        <p:blipFill>
          <a:blip r:embed="rId2"/>
          <a:stretch>
            <a:fillRect/>
          </a:stretch>
        </p:blipFill>
        <p:spPr>
          <a:xfrm>
            <a:off x="6172200" y="2705894"/>
            <a:ext cx="5334000" cy="3000375"/>
          </a:xfrm>
          <a:prstGeom prst="rect">
            <a:avLst/>
          </a:prstGeom>
        </p:spPr>
      </p:pic>
    </p:spTree>
    <p:extLst>
      <p:ext uri="{BB962C8B-B14F-4D97-AF65-F5344CB8AC3E}">
        <p14:creationId xmlns:p14="http://schemas.microsoft.com/office/powerpoint/2010/main" val="41855256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u="sng" dirty="0" smtClean="0">
                <a:solidFill>
                  <a:schemeClr val="accent2">
                    <a:lumMod val="75000"/>
                  </a:schemeClr>
                </a:solidFill>
                <a:latin typeface="+mn-lt"/>
              </a:rPr>
              <a:t>Pasto Sintético </a:t>
            </a:r>
            <a:endParaRPr lang="es-AR" u="sng" dirty="0">
              <a:solidFill>
                <a:schemeClr val="accent2">
                  <a:lumMod val="75000"/>
                </a:schemeClr>
              </a:solidFill>
              <a:latin typeface="+mn-lt"/>
            </a:endParaRPr>
          </a:p>
        </p:txBody>
      </p:sp>
      <p:sp>
        <p:nvSpPr>
          <p:cNvPr id="3" name="Marcador de contenido 2"/>
          <p:cNvSpPr>
            <a:spLocks noGrp="1"/>
          </p:cNvSpPr>
          <p:nvPr>
            <p:ph sz="half" idx="1"/>
          </p:nvPr>
        </p:nvSpPr>
        <p:spPr>
          <a:xfrm>
            <a:off x="595648" y="1215765"/>
            <a:ext cx="5334000" cy="4024125"/>
          </a:xfrm>
        </p:spPr>
        <p:txBody>
          <a:bodyPr>
            <a:noAutofit/>
          </a:bodyPr>
          <a:lstStyle/>
          <a:p>
            <a:r>
              <a:rPr lang="es-AR" sz="2000" b="1" dirty="0" smtClean="0"/>
              <a:t>El pasto sintético es una superficie de fibras sintéticas que parece césped natural. Se usa con mayor frecuencia en estadios para deportes que originalmente se jugaban o se juegan sobre césped. Sin embargo, ahora se está utilizando en céspedes residenciales y también en aplicaciones comerciales.</a:t>
            </a:r>
          </a:p>
          <a:p>
            <a:r>
              <a:rPr lang="es-AR" sz="2000" b="1" dirty="0" smtClean="0"/>
              <a:t>Duran hasta 15 o 20 años.</a:t>
            </a:r>
          </a:p>
          <a:p>
            <a:r>
              <a:rPr lang="es-AR" sz="2000" b="1" dirty="0" smtClean="0"/>
              <a:t>favorece el ahorro de agua, mantenimiento sencillo, es respetuoso con el medio ambiente y su fantástico acabado que reproduce fielmente el aspecto del césped natural.</a:t>
            </a:r>
            <a:endParaRPr lang="es-AR" sz="2000" b="1" dirty="0"/>
          </a:p>
        </p:txBody>
      </p:sp>
      <p:pic>
        <p:nvPicPr>
          <p:cNvPr id="7" name="Marcador de contenido 6"/>
          <p:cNvPicPr>
            <a:picLocks noGrp="1" noChangeAspect="1"/>
          </p:cNvPicPr>
          <p:nvPr>
            <p:ph sz="half" idx="2"/>
          </p:nvPr>
        </p:nvPicPr>
        <p:blipFill>
          <a:blip r:embed="rId2"/>
          <a:stretch>
            <a:fillRect/>
          </a:stretch>
        </p:blipFill>
        <p:spPr>
          <a:xfrm>
            <a:off x="7001478" y="2102638"/>
            <a:ext cx="4646469" cy="3092014"/>
          </a:xfrm>
          <a:prstGeom prst="rect">
            <a:avLst/>
          </a:prstGeom>
        </p:spPr>
      </p:pic>
    </p:spTree>
    <p:extLst>
      <p:ext uri="{BB962C8B-B14F-4D97-AF65-F5344CB8AC3E}">
        <p14:creationId xmlns:p14="http://schemas.microsoft.com/office/powerpoint/2010/main" val="330929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99" y="965915"/>
            <a:ext cx="5058177" cy="2158285"/>
          </a:xfrm>
        </p:spPr>
        <p:txBody>
          <a:bodyPr>
            <a:normAutofit/>
          </a:bodyPr>
          <a:lstStyle/>
          <a:p>
            <a:r>
              <a:rPr lang="es-AR" sz="4000" u="sng" dirty="0" smtClean="0">
                <a:solidFill>
                  <a:schemeClr val="accent2">
                    <a:lumMod val="60000"/>
                    <a:lumOff val="40000"/>
                  </a:schemeClr>
                </a:solidFill>
              </a:rPr>
              <a:t>Problemas del desecho</a:t>
            </a:r>
            <a:endParaRPr lang="es-AR" sz="4000" u="sng" dirty="0">
              <a:solidFill>
                <a:schemeClr val="accent2">
                  <a:lumMod val="60000"/>
                  <a:lumOff val="40000"/>
                </a:schemeClr>
              </a:solidFill>
            </a:endParaRPr>
          </a:p>
        </p:txBody>
      </p:sp>
      <p:pic>
        <p:nvPicPr>
          <p:cNvPr id="6" name="Marcador de contenido 5"/>
          <p:cNvPicPr>
            <a:picLocks noGrp="1" noChangeAspect="1"/>
          </p:cNvPicPr>
          <p:nvPr>
            <p:ph idx="1"/>
          </p:nvPr>
        </p:nvPicPr>
        <p:blipFill>
          <a:blip r:embed="rId2"/>
          <a:stretch>
            <a:fillRect/>
          </a:stretch>
        </p:blipFill>
        <p:spPr>
          <a:xfrm>
            <a:off x="6941344" y="2610644"/>
            <a:ext cx="4650501" cy="3094697"/>
          </a:xfrm>
          <a:prstGeom prst="rect">
            <a:avLst/>
          </a:prstGeom>
        </p:spPr>
      </p:pic>
      <p:sp>
        <p:nvSpPr>
          <p:cNvPr id="3" name="Marcador de contenido 2"/>
          <p:cNvSpPr>
            <a:spLocks noGrp="1"/>
          </p:cNvSpPr>
          <p:nvPr>
            <p:ph type="body" sz="half" idx="2"/>
          </p:nvPr>
        </p:nvSpPr>
        <p:spPr>
          <a:xfrm>
            <a:off x="685799" y="3124200"/>
            <a:ext cx="6114245" cy="3250842"/>
          </a:xfrm>
        </p:spPr>
        <p:txBody>
          <a:bodyPr>
            <a:normAutofit/>
          </a:bodyPr>
          <a:lstStyle/>
          <a:p>
            <a:r>
              <a:rPr lang="es-AR" sz="2000" b="1" dirty="0"/>
              <a:t>Los neumáticos desechados son un gran problema para el medio ambiente, ya que ocupan grandes volúmenes en los rellenos sanitarios, su caucho puede tardar hasta 600 años en degradarse en tierra y son fuente de contaminación por incendio o emisión de gases. P</a:t>
            </a:r>
            <a:r>
              <a:rPr lang="es-AR" sz="2000" b="1" dirty="0" smtClean="0"/>
              <a:t>ermiten </a:t>
            </a:r>
            <a:r>
              <a:rPr lang="es-AR" sz="2000" b="1" dirty="0"/>
              <a:t>el desarrollo de roedores y mosquitos transmisores de enfermedades como el dengue y </a:t>
            </a:r>
            <a:r>
              <a:rPr lang="es-AR" sz="2000" b="1" dirty="0" err="1"/>
              <a:t>z</a:t>
            </a:r>
            <a:r>
              <a:rPr lang="es-AR" sz="2000" b="1" dirty="0" err="1" smtClean="0"/>
              <a:t>ica</a:t>
            </a:r>
            <a:r>
              <a:rPr lang="es-AR" sz="2000" b="1" dirty="0"/>
              <a:t>.</a:t>
            </a:r>
          </a:p>
        </p:txBody>
      </p:sp>
    </p:spTree>
    <p:extLst>
      <p:ext uri="{BB962C8B-B14F-4D97-AF65-F5344CB8AC3E}">
        <p14:creationId xmlns:p14="http://schemas.microsoft.com/office/powerpoint/2010/main" val="3297673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400" u="sng" dirty="0" smtClean="0">
                <a:solidFill>
                  <a:schemeClr val="accent2">
                    <a:lumMod val="50000"/>
                  </a:schemeClr>
                </a:solidFill>
              </a:rPr>
              <a:t>Procedimiento</a:t>
            </a:r>
            <a:endParaRPr lang="es-AR" sz="4400" u="sng" dirty="0">
              <a:solidFill>
                <a:schemeClr val="accent2">
                  <a:lumMod val="50000"/>
                </a:schemeClr>
              </a:solidFill>
            </a:endParaRPr>
          </a:p>
        </p:txBody>
      </p:sp>
      <p:sp>
        <p:nvSpPr>
          <p:cNvPr id="3" name="Marcador de contenido 2"/>
          <p:cNvSpPr>
            <a:spLocks noGrp="1"/>
          </p:cNvSpPr>
          <p:nvPr>
            <p:ph idx="1"/>
          </p:nvPr>
        </p:nvSpPr>
        <p:spPr/>
        <p:txBody>
          <a:bodyPr/>
          <a:lstStyle/>
          <a:p>
            <a:r>
              <a:rPr lang="es-AR" b="1" dirty="0" smtClean="0"/>
              <a:t>En el inicio los neumáticos son triturados mecánicamente y derivados al sector de granulación. El caucho obtenido de la trituración primaria se granula en diferentes etapas reduciendo su tamaño y separando en cada una de ellas el acero y el textil que componen el neumático.</a:t>
            </a:r>
          </a:p>
          <a:p>
            <a:pPr marL="0" indent="0">
              <a:buNone/>
            </a:pPr>
            <a:endParaRPr lang="es-AR" b="1" dirty="0" smtClean="0"/>
          </a:p>
        </p:txBody>
      </p:sp>
      <p:pic>
        <p:nvPicPr>
          <p:cNvPr id="7" name="Imagen 6"/>
          <p:cNvPicPr>
            <a:picLocks noChangeAspect="1"/>
          </p:cNvPicPr>
          <p:nvPr/>
        </p:nvPicPr>
        <p:blipFill>
          <a:blip r:embed="rId2"/>
          <a:stretch>
            <a:fillRect/>
          </a:stretch>
        </p:blipFill>
        <p:spPr>
          <a:xfrm>
            <a:off x="3162903" y="3541354"/>
            <a:ext cx="5672005" cy="3137705"/>
          </a:xfrm>
          <a:prstGeom prst="rect">
            <a:avLst/>
          </a:prstGeom>
        </p:spPr>
      </p:pic>
    </p:spTree>
    <p:extLst>
      <p:ext uri="{BB962C8B-B14F-4D97-AF65-F5344CB8AC3E}">
        <p14:creationId xmlns:p14="http://schemas.microsoft.com/office/powerpoint/2010/main" val="72488401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u="sng" dirty="0" smtClean="0">
                <a:solidFill>
                  <a:schemeClr val="accent3">
                    <a:lumMod val="60000"/>
                    <a:lumOff val="40000"/>
                  </a:schemeClr>
                </a:solidFill>
              </a:rPr>
              <a:t>El caucho en las canchas</a:t>
            </a:r>
            <a:endParaRPr lang="es-AR" u="sng" dirty="0">
              <a:solidFill>
                <a:schemeClr val="accent3">
                  <a:lumMod val="60000"/>
                  <a:lumOff val="40000"/>
                </a:schemeClr>
              </a:solidFill>
            </a:endParaRPr>
          </a:p>
        </p:txBody>
      </p:sp>
      <p:sp>
        <p:nvSpPr>
          <p:cNvPr id="3" name="Marcador de contenido 2"/>
          <p:cNvSpPr>
            <a:spLocks noGrp="1"/>
          </p:cNvSpPr>
          <p:nvPr>
            <p:ph sz="half" idx="1"/>
          </p:nvPr>
        </p:nvSpPr>
        <p:spPr/>
        <p:txBody>
          <a:bodyPr>
            <a:normAutofit fontScale="92500" lnSpcReduction="10000"/>
          </a:bodyPr>
          <a:lstStyle/>
          <a:p>
            <a:r>
              <a:rPr lang="es-AR" b="1" dirty="0"/>
              <a:t>Un césped artificial de buena calidad que pueda ser destinado a campos de fútbol sin comprometer la seguridad de los jugadores debe contar con un relleno de gránulo de caucho de </a:t>
            </a:r>
            <a:r>
              <a:rPr lang="es-AR" b="1" dirty="0" smtClean="0"/>
              <a:t>granulometrías especificas.</a:t>
            </a:r>
          </a:p>
          <a:p>
            <a:r>
              <a:rPr lang="es-AR" b="1" dirty="0" smtClean="0"/>
              <a:t>El </a:t>
            </a:r>
            <a:r>
              <a:rPr lang="es-AR" b="1" dirty="0"/>
              <a:t>gránulo de caucho destinado para canchas no oficiales podría ser de 2,36 </a:t>
            </a:r>
            <a:r>
              <a:rPr lang="es-AR" b="1" dirty="0" err="1" smtClean="0"/>
              <a:t>mm.</a:t>
            </a:r>
            <a:endParaRPr lang="es-AR" b="1" dirty="0" smtClean="0"/>
          </a:p>
          <a:p>
            <a:r>
              <a:rPr lang="es-AR" b="1" dirty="0"/>
              <a:t>Pero un gránulo de caucho destinado al relleno de un césped de una cancha de la FIFA ira desde 0,5 a 2 mm, esto con un margen de tolerancia de hasta 10% como mucho</a:t>
            </a:r>
            <a:r>
              <a:rPr lang="es-AR" b="1" dirty="0" smtClean="0"/>
              <a:t>.</a:t>
            </a:r>
          </a:p>
          <a:p>
            <a:pPr marL="0" indent="0">
              <a:buNone/>
            </a:pPr>
            <a:endParaRPr lang="es-AR" b="1" dirty="0"/>
          </a:p>
        </p:txBody>
      </p:sp>
      <p:pic>
        <p:nvPicPr>
          <p:cNvPr id="5" name="Marcador de contenido 4"/>
          <p:cNvPicPr>
            <a:picLocks noGrp="1" noChangeAspect="1"/>
          </p:cNvPicPr>
          <p:nvPr>
            <p:ph sz="half" idx="2"/>
          </p:nvPr>
        </p:nvPicPr>
        <p:blipFill>
          <a:blip r:embed="rId2"/>
          <a:stretch>
            <a:fillRect/>
          </a:stretch>
        </p:blipFill>
        <p:spPr>
          <a:xfrm>
            <a:off x="6262687" y="2262981"/>
            <a:ext cx="5153025" cy="3886200"/>
          </a:xfrm>
          <a:prstGeom prst="rect">
            <a:avLst/>
          </a:prstGeom>
        </p:spPr>
      </p:pic>
    </p:spTree>
    <p:extLst>
      <p:ext uri="{BB962C8B-B14F-4D97-AF65-F5344CB8AC3E}">
        <p14:creationId xmlns:p14="http://schemas.microsoft.com/office/powerpoint/2010/main" val="1006206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chemeClr val="accent1">
                    <a:lumMod val="60000"/>
                    <a:lumOff val="40000"/>
                  </a:schemeClr>
                </a:solidFill>
              </a:rPr>
              <a:t>¿</a:t>
            </a:r>
            <a:r>
              <a:rPr lang="es-AR" dirty="0" smtClean="0">
                <a:solidFill>
                  <a:schemeClr val="accent1">
                    <a:lumMod val="60000"/>
                    <a:lumOff val="40000"/>
                  </a:schemeClr>
                </a:solidFill>
              </a:rPr>
              <a:t>Que efectos tiene en la cancha?</a:t>
            </a:r>
            <a:endParaRPr lang="es-AR" dirty="0">
              <a:solidFill>
                <a:schemeClr val="accent1">
                  <a:lumMod val="60000"/>
                  <a:lumOff val="40000"/>
                </a:schemeClr>
              </a:solidFill>
            </a:endParaRPr>
          </a:p>
        </p:txBody>
      </p:sp>
      <p:sp>
        <p:nvSpPr>
          <p:cNvPr id="3" name="Marcador de contenido 2"/>
          <p:cNvSpPr>
            <a:spLocks noGrp="1"/>
          </p:cNvSpPr>
          <p:nvPr>
            <p:ph idx="1"/>
          </p:nvPr>
        </p:nvSpPr>
        <p:spPr/>
        <p:txBody>
          <a:bodyPr/>
          <a:lstStyle/>
          <a:p>
            <a:r>
              <a:rPr lang="es-AR" b="1" dirty="0"/>
              <a:t>Este relleno de caucho ofrece una reducción de impactos considerable, lo que hace mucho más suave cada pisada gracias a sus composición de elastómeros que hacen que el gránulo se compriman al ser pisados, logrando un efecto suave y agradable que reduce notablemente las lesiones del jugador y que permite una jugada más </a:t>
            </a:r>
            <a:r>
              <a:rPr lang="es-AR" b="1" dirty="0" smtClean="0"/>
              <a:t>eficaz.</a:t>
            </a:r>
          </a:p>
          <a:p>
            <a:r>
              <a:rPr lang="es-AR" b="1" dirty="0"/>
              <a:t>Esto se realiza colocando debajo del césped artificial al gránulo de caucho, como una especie de capa de absorción de choque que se mantendrá debajo del propio césped, generando a su vez </a:t>
            </a:r>
            <a:r>
              <a:rPr lang="es-AR" b="1" dirty="0" smtClean="0"/>
              <a:t>ahorro </a:t>
            </a:r>
            <a:r>
              <a:rPr lang="es-AR" b="1" dirty="0"/>
              <a:t>en los costes de mantenimiento, reducción del consumo de </a:t>
            </a:r>
            <a:r>
              <a:rPr lang="es-AR" b="1" dirty="0" smtClean="0"/>
              <a:t>agua, </a:t>
            </a:r>
            <a:r>
              <a:rPr lang="es-AR" b="1" dirty="0"/>
              <a:t>resistencia ante cualquier </a:t>
            </a:r>
            <a:r>
              <a:rPr lang="es-AR" b="1" dirty="0" smtClean="0"/>
              <a:t>clima e </a:t>
            </a:r>
            <a:r>
              <a:rPr lang="es-AR" b="1" dirty="0"/>
              <a:t>incluso los fríos o calores extremos.</a:t>
            </a:r>
          </a:p>
        </p:txBody>
      </p:sp>
    </p:spTree>
    <p:extLst>
      <p:ext uri="{BB962C8B-B14F-4D97-AF65-F5344CB8AC3E}">
        <p14:creationId xmlns:p14="http://schemas.microsoft.com/office/powerpoint/2010/main" val="1467267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1802" y="493916"/>
            <a:ext cx="8610600" cy="1293028"/>
          </a:xfrm>
        </p:spPr>
        <p:txBody>
          <a:bodyPr>
            <a:normAutofit/>
          </a:bodyPr>
          <a:lstStyle/>
          <a:p>
            <a:r>
              <a:rPr lang="es-AR" sz="4400" u="sng" dirty="0" smtClean="0">
                <a:solidFill>
                  <a:schemeClr val="accent6">
                    <a:lumMod val="60000"/>
                    <a:lumOff val="40000"/>
                  </a:schemeClr>
                </a:solidFill>
              </a:rPr>
              <a:t>Mapa de empatía </a:t>
            </a:r>
            <a:endParaRPr lang="es-AR" sz="4400" u="sng" dirty="0">
              <a:solidFill>
                <a:schemeClr val="accent6">
                  <a:lumMod val="60000"/>
                  <a:lumOff val="40000"/>
                </a:schemeClr>
              </a:solidFill>
            </a:endParaRPr>
          </a:p>
        </p:txBody>
      </p:sp>
      <p:pic>
        <p:nvPicPr>
          <p:cNvPr id="4" name="Marcador de contenido 3"/>
          <p:cNvPicPr>
            <a:picLocks noGrp="1" noChangeAspect="1"/>
          </p:cNvPicPr>
          <p:nvPr>
            <p:ph idx="1"/>
          </p:nvPr>
        </p:nvPicPr>
        <p:blipFill>
          <a:blip r:embed="rId2"/>
          <a:stretch>
            <a:fillRect/>
          </a:stretch>
        </p:blipFill>
        <p:spPr>
          <a:xfrm>
            <a:off x="3044890" y="1640133"/>
            <a:ext cx="6446839" cy="4419478"/>
          </a:xfrm>
          <a:prstGeom prst="rect">
            <a:avLst/>
          </a:prstGeom>
        </p:spPr>
      </p:pic>
    </p:spTree>
    <p:extLst>
      <p:ext uri="{BB962C8B-B14F-4D97-AF65-F5344CB8AC3E}">
        <p14:creationId xmlns:p14="http://schemas.microsoft.com/office/powerpoint/2010/main" val="32827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6191" y="630441"/>
            <a:ext cx="8610600" cy="1293028"/>
          </a:xfrm>
        </p:spPr>
        <p:txBody>
          <a:bodyPr/>
          <a:lstStyle/>
          <a:p>
            <a:r>
              <a:rPr lang="es-AR" u="sng" dirty="0" smtClean="0">
                <a:solidFill>
                  <a:srgbClr val="FFC000"/>
                </a:solidFill>
              </a:rPr>
              <a:t>Modelo de negocios</a:t>
            </a:r>
            <a:endParaRPr lang="es-AR" u="sng" dirty="0">
              <a:solidFill>
                <a:srgbClr val="FFC000"/>
              </a:solidFill>
            </a:endParaRPr>
          </a:p>
        </p:txBody>
      </p:sp>
      <p:pic>
        <p:nvPicPr>
          <p:cNvPr id="6" name="Marcador de contenido 5"/>
          <p:cNvPicPr>
            <a:picLocks noGrp="1" noChangeAspect="1"/>
          </p:cNvPicPr>
          <p:nvPr>
            <p:ph idx="1"/>
          </p:nvPr>
        </p:nvPicPr>
        <p:blipFill>
          <a:blip r:embed="rId2"/>
          <a:stretch>
            <a:fillRect/>
          </a:stretch>
        </p:blipFill>
        <p:spPr>
          <a:xfrm>
            <a:off x="1532586" y="1794680"/>
            <a:ext cx="9079606" cy="4766921"/>
          </a:xfrm>
          <a:prstGeom prst="rect">
            <a:avLst/>
          </a:prstGeom>
        </p:spPr>
      </p:pic>
    </p:spTree>
    <p:extLst>
      <p:ext uri="{BB962C8B-B14F-4D97-AF65-F5344CB8AC3E}">
        <p14:creationId xmlns:p14="http://schemas.microsoft.com/office/powerpoint/2010/main" val="864751657"/>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136</TotalTime>
  <Words>449</Words>
  <Application>Microsoft Office PowerPoint</Application>
  <PresentationFormat>Panorámica</PresentationFormat>
  <Paragraphs>19</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Baskerville Old Face</vt:lpstr>
      <vt:lpstr>Century Gothic</vt:lpstr>
      <vt:lpstr>Estela de condensación</vt:lpstr>
      <vt:lpstr>El reciclaje del Caucho</vt:lpstr>
      <vt:lpstr>Pasto Sintético </vt:lpstr>
      <vt:lpstr>Problemas del desecho</vt:lpstr>
      <vt:lpstr>Procedimiento</vt:lpstr>
      <vt:lpstr>El caucho en las canchas</vt:lpstr>
      <vt:lpstr>¿Que efectos tiene en la cancha?</vt:lpstr>
      <vt:lpstr>Mapa de empatía </vt:lpstr>
      <vt:lpstr>Modelo de negocios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reciclaje del Caucho</dc:title>
  <dc:creator>Usuario de Windows</dc:creator>
  <cp:lastModifiedBy>Usuario de Windows</cp:lastModifiedBy>
  <cp:revision>12</cp:revision>
  <dcterms:created xsi:type="dcterms:W3CDTF">2022-10-19T13:03:11Z</dcterms:created>
  <dcterms:modified xsi:type="dcterms:W3CDTF">2022-10-19T15:30:12Z</dcterms:modified>
</cp:coreProperties>
</file>