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8"/>
  </p:notesMasterIdLst>
  <p:handoutMasterIdLst>
    <p:handoutMasterId r:id="rId19"/>
  </p:handoutMasterIdLst>
  <p:sldIdLst>
    <p:sldId id="401" r:id="rId5"/>
    <p:sldId id="403" r:id="rId6"/>
    <p:sldId id="396" r:id="rId7"/>
    <p:sldId id="411" r:id="rId8"/>
    <p:sldId id="412" r:id="rId9"/>
    <p:sldId id="414" r:id="rId10"/>
    <p:sldId id="415" r:id="rId11"/>
    <p:sldId id="419" r:id="rId12"/>
    <p:sldId id="397" r:id="rId13"/>
    <p:sldId id="416" r:id="rId14"/>
    <p:sldId id="417" r:id="rId15"/>
    <p:sldId id="418" r:id="rId16"/>
    <p:sldId id="409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microsoft.com/office/2018/10/relationships/authors" Target="author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handoutMaster" Target="handoutMasters/handout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0D8A5-F722-4440-91FF-02DE03376F64}" type="datetime1">
              <a:rPr lang="es-ES" smtClean="0"/>
              <a:t>15/11/2022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FA9C9-71EC-4826-8D90-F6272B5CA7C6}" type="datetime1">
              <a:rPr lang="es-ES" smtClean="0"/>
              <a:pPr/>
              <a:t>15/11/2022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448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092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64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63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13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46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97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6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10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6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9" descr="Etiqueta = Color de énfasis&#10;Tipo = Claro&#10;Objetivo = Relleno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contenid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s-ES" noProof="0"/>
              <a:t>Escribir el título aquí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 descr="Etiqueta = Color de énfasis&#10;Tipo = Claro&#10;Objetivo = Relleno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2" name="Marcador de tex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3" name="Marcador de tex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5" name="Marcador de tex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7" name="Marcador de tex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9" name="Marcador de tex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0" name="Marcador de tex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Relationship Id="rId4" Type="http://schemas.microsoft.com/office/2007/relationships/hdphoto" Target="../media/hdphoto6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7.jpg" /><Relationship Id="rId5" Type="http://schemas.openxmlformats.org/officeDocument/2006/relationships/image" Target="../media/image16.png" /><Relationship Id="rId4" Type="http://schemas.openxmlformats.org/officeDocument/2006/relationships/image" Target="../media/image15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g" /><Relationship Id="rId5" Type="http://schemas.openxmlformats.org/officeDocument/2006/relationships/image" Target="../media/image4.jpeg" /><Relationship Id="rId4" Type="http://schemas.openxmlformats.org/officeDocument/2006/relationships/image" Target="../media/image3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Relationship Id="rId6" Type="http://schemas.microsoft.com/office/2007/relationships/hdphoto" Target="../media/hdphoto2.wdp" /><Relationship Id="rId5" Type="http://schemas.openxmlformats.org/officeDocument/2006/relationships/image" Target="../media/image7.png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Relationship Id="rId6" Type="http://schemas.microsoft.com/office/2007/relationships/hdphoto" Target="../media/hdphoto4.wdp" /><Relationship Id="rId5" Type="http://schemas.openxmlformats.org/officeDocument/2006/relationships/image" Target="../media/image11.png" /><Relationship Id="rId4" Type="http://schemas.microsoft.com/office/2007/relationships/hdphoto" Target="../media/hdphoto3.wdp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Relationship Id="rId4" Type="http://schemas.microsoft.com/office/2007/relationships/hdphoto" Target="../media/hdphoto5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CF8F7A-4B2B-4AD7-BD30-F70EEFCB1C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7797" y="1047750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Procesamiento del mineral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10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C67C3C-C6D4-484E-926C-B362BFD6DD58}"/>
              </a:ext>
            </a:extLst>
          </p:cNvPr>
          <p:cNvSpPr txBox="1"/>
          <p:nvPr/>
        </p:nvSpPr>
        <p:spPr>
          <a:xfrm>
            <a:off x="838200" y="1690688"/>
            <a:ext cx="333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Proceso Bayer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287215-3EA0-439F-ACF7-0F54A17BA3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9150" y="2405159"/>
            <a:ext cx="4813699" cy="37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Procesamiento del mineral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11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952917-BA6E-45E5-A9C8-42E0A9159AFC}"/>
              </a:ext>
            </a:extLst>
          </p:cNvPr>
          <p:cNvSpPr txBox="1"/>
          <p:nvPr/>
        </p:nvSpPr>
        <p:spPr>
          <a:xfrm>
            <a:off x="838200" y="1690688"/>
            <a:ext cx="333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Conminución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D8DFF8-5C07-4988-95B2-E677CE810A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6502" y="2841603"/>
            <a:ext cx="1703640" cy="18422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3001AE-7DAA-4E00-A2BC-04CA189A5F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600" y="2897891"/>
            <a:ext cx="1842231" cy="184223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9FF2BBC-9AAD-4A07-BFCA-443F69C978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77877" y="2053452"/>
            <a:ext cx="2122259" cy="22085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EC746CD-3B4F-4AD3-9271-182A2950F5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26" t="7616" r="9667" b="6231"/>
          <a:stretch/>
        </p:blipFill>
        <p:spPr>
          <a:xfrm>
            <a:off x="8187479" y="4838004"/>
            <a:ext cx="2457970" cy="182365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B378862-3A9A-4163-A64B-192F04413DAB}"/>
              </a:ext>
            </a:extLst>
          </p:cNvPr>
          <p:cNvSpPr txBox="1"/>
          <p:nvPr/>
        </p:nvSpPr>
        <p:spPr>
          <a:xfrm>
            <a:off x="1724172" y="2373867"/>
            <a:ext cx="23144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Trituración primaria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B69C56-6CDD-40B8-ADA3-E529F37D4C03}"/>
              </a:ext>
            </a:extLst>
          </p:cNvPr>
          <p:cNvSpPr txBox="1"/>
          <p:nvPr/>
        </p:nvSpPr>
        <p:spPr>
          <a:xfrm>
            <a:off x="7728732" y="1740291"/>
            <a:ext cx="28261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Trituración secundaria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A52EC37-A882-422E-844B-444917EF40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5646" y="2181287"/>
            <a:ext cx="1842231" cy="184223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251FDF8-3A0F-4277-98E2-DA026F9EC3E9}"/>
              </a:ext>
            </a:extLst>
          </p:cNvPr>
          <p:cNvSpPr txBox="1"/>
          <p:nvPr/>
        </p:nvSpPr>
        <p:spPr>
          <a:xfrm>
            <a:off x="6096000" y="4499167"/>
            <a:ext cx="245797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Trituración terciaria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D46C7D8-4008-43B3-8580-1CD955717D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2295" y="4740122"/>
            <a:ext cx="2122259" cy="2208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2EE4E83-DFA1-4867-B263-B2B6143B4F78}"/>
              </a:ext>
            </a:extLst>
          </p:cNvPr>
          <p:cNvSpPr txBox="1"/>
          <p:nvPr/>
        </p:nvSpPr>
        <p:spPr>
          <a:xfrm>
            <a:off x="4178105" y="2386622"/>
            <a:ext cx="106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8” a 6”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F51764-A4E6-4FE5-87CE-6183B7DB62DC}"/>
              </a:ext>
            </a:extLst>
          </p:cNvPr>
          <p:cNvSpPr txBox="1"/>
          <p:nvPr/>
        </p:nvSpPr>
        <p:spPr>
          <a:xfrm>
            <a:off x="10762649" y="1803794"/>
            <a:ext cx="106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3” a 2”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2767C0A-B7CF-4765-8F86-5E586A330B8C}"/>
              </a:ext>
            </a:extLst>
          </p:cNvPr>
          <p:cNvSpPr txBox="1"/>
          <p:nvPr/>
        </p:nvSpPr>
        <p:spPr>
          <a:xfrm>
            <a:off x="8793368" y="4578136"/>
            <a:ext cx="1658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1/2” a 3/8”</a:t>
            </a:r>
          </a:p>
        </p:txBody>
      </p:sp>
    </p:spTree>
    <p:extLst>
      <p:ext uri="{BB962C8B-B14F-4D97-AF65-F5344CB8AC3E}">
        <p14:creationId xmlns:p14="http://schemas.microsoft.com/office/powerpoint/2010/main" val="364394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Recursos Hídricos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12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6FAD16-4D06-4A17-859B-0CFA5A595262}"/>
              </a:ext>
            </a:extLst>
          </p:cNvPr>
          <p:cNvSpPr txBox="1"/>
          <p:nvPr/>
        </p:nvSpPr>
        <p:spPr>
          <a:xfrm>
            <a:off x="838201" y="1807527"/>
            <a:ext cx="4155830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El proyecto se abastece de la cuenca  hidrológica </a:t>
            </a:r>
            <a:r>
              <a:rPr lang="es-A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Los Patos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, a partir de un arroyo afluente que no presenta usos significativos para la comunidad vecina, ubicado a 1 km del proyecto.  A este se le hicieron estudios de calidad para determinar por un número de análisis cuantitativos en el laboratorio, el pH, sólidos totales (TS), la conductividad y la contaminación microbiana. </a:t>
            </a:r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293B4-5924-465A-A9CE-4D46FFC3A3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1690688"/>
            <a:ext cx="5963056" cy="424819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EBAFCDB4-05D9-4ADD-9A6C-59D609A87AED}"/>
              </a:ext>
            </a:extLst>
          </p:cNvPr>
          <p:cNvSpPr/>
          <p:nvPr/>
        </p:nvSpPr>
        <p:spPr>
          <a:xfrm>
            <a:off x="6917787" y="4192172"/>
            <a:ext cx="1832318" cy="1458053"/>
          </a:xfrm>
          <a:prstGeom prst="ellipse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40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5BE5C775-44BC-4CC6-8A2A-6B19C8F7B2E9}"/>
              </a:ext>
            </a:extLst>
          </p:cNvPr>
          <p:cNvCxnSpPr/>
          <p:nvPr/>
        </p:nvCxnSpPr>
        <p:spPr>
          <a:xfrm>
            <a:off x="6045541" y="4384625"/>
            <a:ext cx="876935" cy="635000"/>
          </a:xfrm>
          <a:prstGeom prst="bentConnector3">
            <a:avLst>
              <a:gd name="adj1" fmla="val 659"/>
            </a:avLst>
          </a:prstGeom>
          <a:noFill/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15E296-47F9-4AB1-B7DC-608A4824B09B}"/>
              </a:ext>
            </a:extLst>
          </p:cNvPr>
          <p:cNvSpPr txBox="1"/>
          <p:nvPr/>
        </p:nvSpPr>
        <p:spPr>
          <a:xfrm>
            <a:off x="5274214" y="4123015"/>
            <a:ext cx="1643573" cy="2616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1100" dirty="0"/>
              <a:t>Subcuenca principal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B77DB67-D1AD-4FD9-8E36-FB14C98ACFF0}"/>
              </a:ext>
            </a:extLst>
          </p:cNvPr>
          <p:cNvSpPr/>
          <p:nvPr/>
        </p:nvSpPr>
        <p:spPr>
          <a:xfrm>
            <a:off x="8371010" y="3658255"/>
            <a:ext cx="379095" cy="313055"/>
          </a:xfrm>
          <a:prstGeom prst="ellipse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40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F809E1B-92FE-423C-A33C-4709FAB21704}"/>
              </a:ext>
            </a:extLst>
          </p:cNvPr>
          <p:cNvCxnSpPr/>
          <p:nvPr/>
        </p:nvCxnSpPr>
        <p:spPr>
          <a:xfrm flipH="1">
            <a:off x="8750105" y="3351154"/>
            <a:ext cx="810895" cy="391795"/>
          </a:xfrm>
          <a:prstGeom prst="straightConnector1">
            <a:avLst/>
          </a:prstGeom>
          <a:noFill/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F77A89-E576-4CB9-B907-CB7078192BA7}"/>
              </a:ext>
            </a:extLst>
          </p:cNvPr>
          <p:cNvSpPr txBox="1"/>
          <p:nvPr/>
        </p:nvSpPr>
        <p:spPr>
          <a:xfrm>
            <a:off x="8977710" y="3089544"/>
            <a:ext cx="1832318" cy="2616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1100" dirty="0"/>
              <a:t>Arroyo afluente a utilizar</a:t>
            </a:r>
          </a:p>
        </p:txBody>
      </p:sp>
    </p:spTree>
    <p:extLst>
      <p:ext uri="{BB962C8B-B14F-4D97-AF65-F5344CB8AC3E}">
        <p14:creationId xmlns:p14="http://schemas.microsoft.com/office/powerpoint/2010/main" val="117943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¡Gracias!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CBFE8B-F264-4E26-A848-82C315277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De parte del equipo de trabajo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3E82B7-C2F8-4A93-8071-DC67C010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B4ABEF1-462F-4965-B285-2B09A8ED0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DCCAD9DE-CF5F-4ED9-B465-AC84D6EE36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6716" r="6716"/>
          <a:stretch>
            <a:fillRect/>
          </a:stretch>
        </p:blipFill>
        <p:spPr/>
      </p:pic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6287CE8-6832-42C5-BCCE-D0DADC162B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093699"/>
            <a:ext cx="7113866" cy="2764302"/>
          </a:xfrm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888175" cy="2103436"/>
          </a:xfrm>
        </p:spPr>
        <p:txBody>
          <a:bodyPr rtlCol="0"/>
          <a:lstStyle/>
          <a:p>
            <a:pPr rtl="0"/>
            <a:r>
              <a:rPr lang="es-ES" dirty="0"/>
              <a:t>Proyecto </a:t>
            </a:r>
            <a:br>
              <a:rPr lang="es-ES" dirty="0"/>
            </a:b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Princess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88174" cy="3529014"/>
          </a:xfrm>
        </p:spPr>
        <p:txBody>
          <a:bodyPr rtlCol="0"/>
          <a:lstStyle/>
          <a:p>
            <a:pPr rtl="0"/>
            <a:r>
              <a:rPr lang="es-ES" dirty="0" err="1"/>
              <a:t>The</a:t>
            </a:r>
            <a:r>
              <a:rPr lang="es-ES" dirty="0"/>
              <a:t> King </a:t>
            </a:r>
            <a:r>
              <a:rPr lang="es-ES" dirty="0" err="1"/>
              <a:t>Mining</a:t>
            </a:r>
            <a:r>
              <a:rPr lang="es-ES" dirty="0"/>
              <a:t> S.R.L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Integrantes: Juliana Ormeño</a:t>
            </a:r>
          </a:p>
          <a:p>
            <a:pPr rtl="0"/>
            <a:r>
              <a:rPr lang="es-ES" dirty="0"/>
              <a:t>	         Maite Ferreyra</a:t>
            </a:r>
          </a:p>
          <a:p>
            <a:pPr rtl="0"/>
            <a:r>
              <a:rPr lang="es-ES" dirty="0"/>
              <a:t>                      Nicolás Pereyra</a:t>
            </a:r>
          </a:p>
          <a:p>
            <a:pPr rtl="0"/>
            <a:r>
              <a:rPr lang="es-ES" dirty="0"/>
              <a:t>                      Abril Cerdera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Prof. a cargo: Flavia </a:t>
            </a:r>
            <a:r>
              <a:rPr lang="es-ES" dirty="0" err="1"/>
              <a:t>Saffe</a:t>
            </a:r>
            <a:endParaRPr lang="es-ES" dirty="0"/>
          </a:p>
          <a:p>
            <a:pPr rtl="0"/>
            <a:endParaRPr lang="es-ES" dirty="0"/>
          </a:p>
        </p:txBody>
      </p:sp>
      <p:sp>
        <p:nvSpPr>
          <p:cNvPr id="26" name="Marcador de pie de página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dirty="0"/>
              <a:t>Proyecto “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Princess</a:t>
            </a:r>
            <a:r>
              <a:rPr lang="es-ES" dirty="0"/>
              <a:t>”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F5068862-1068-4E29-96A0-4844E266A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7069" r="7069"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CB270B47-06F2-4713-BE51-936E20A945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1085" r="11085"/>
          <a:stretch>
            <a:fillRect/>
          </a:stretch>
        </p:blipFill>
        <p:spPr/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FEEE0EB0-38B5-4B34-A078-455772604E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1858" r="21858"/>
          <a:stretch>
            <a:fillRect/>
          </a:stretch>
        </p:blipFill>
        <p:spPr/>
      </p:pic>
      <p:pic>
        <p:nvPicPr>
          <p:cNvPr id="32" name="Marcador de posición de imagen 31">
            <a:extLst>
              <a:ext uri="{FF2B5EF4-FFF2-40B4-BE49-F238E27FC236}">
                <a16:creationId xmlns:a16="http://schemas.microsoft.com/office/drawing/2014/main" id="{AACA5B5B-9471-462C-8242-5F6EC0AA7B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20703" r="20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Etapas de un proyecto minero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B114199-1086-4E00-8967-5971C7C0893C}"/>
              </a:ext>
            </a:extLst>
          </p:cNvPr>
          <p:cNvSpPr/>
          <p:nvPr/>
        </p:nvSpPr>
        <p:spPr>
          <a:xfrm>
            <a:off x="2053883" y="2369442"/>
            <a:ext cx="1984717" cy="192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1.ESTUDIOS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(6 meses)</a:t>
            </a:r>
          </a:p>
        </p:txBody>
      </p:sp>
      <p:sp>
        <p:nvSpPr>
          <p:cNvPr id="10" name="Círculo: vacío 9">
            <a:extLst>
              <a:ext uri="{FF2B5EF4-FFF2-40B4-BE49-F238E27FC236}">
                <a16:creationId xmlns:a16="http://schemas.microsoft.com/office/drawing/2014/main" id="{9AA0FA24-7C3F-4CE1-AB68-E528BA98F126}"/>
              </a:ext>
            </a:extLst>
          </p:cNvPr>
          <p:cNvSpPr/>
          <p:nvPr/>
        </p:nvSpPr>
        <p:spPr>
          <a:xfrm>
            <a:off x="4423117" y="2245079"/>
            <a:ext cx="3345766" cy="3432517"/>
          </a:xfrm>
          <a:prstGeom prst="donut">
            <a:avLst>
              <a:gd name="adj" fmla="val 8189"/>
            </a:avLst>
          </a:prstGeom>
          <a:solidFill>
            <a:schemeClr val="accent1">
              <a:alpha val="63000"/>
            </a:schemeClr>
          </a:solidFill>
          <a:ln cap="rnd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A8B9CE8-A526-4E5B-A69E-E33C2CFE9D2B}"/>
              </a:ext>
            </a:extLst>
          </p:cNvPr>
          <p:cNvSpPr/>
          <p:nvPr/>
        </p:nvSpPr>
        <p:spPr>
          <a:xfrm>
            <a:off x="8153400" y="1800043"/>
            <a:ext cx="1984717" cy="192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2.CONSTRUCCIÓN Y MONTAJE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(6 meses)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8C73990-3222-4E05-AA65-EE6BE1FE0C0A}"/>
              </a:ext>
            </a:extLst>
          </p:cNvPr>
          <p:cNvSpPr/>
          <p:nvPr/>
        </p:nvSpPr>
        <p:spPr>
          <a:xfrm>
            <a:off x="8610600" y="4294150"/>
            <a:ext cx="1984717" cy="192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3.OPERACIÓN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(4 años)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683C96A-3CAD-41A1-9314-DC524661F023}"/>
              </a:ext>
            </a:extLst>
          </p:cNvPr>
          <p:cNvSpPr/>
          <p:nvPr/>
        </p:nvSpPr>
        <p:spPr>
          <a:xfrm>
            <a:off x="2053883" y="4715241"/>
            <a:ext cx="1984717" cy="192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2.CIERRE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(Progresivo)</a:t>
            </a:r>
          </a:p>
        </p:txBody>
      </p:sp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Ubicación del proyecto</a:t>
            </a:r>
          </a:p>
        </p:txBody>
      </p:sp>
      <p:sp>
        <p:nvSpPr>
          <p:cNvPr id="5" name="Marcador de pie de página 6">
            <a:extLst>
              <a:ext uri="{FF2B5EF4-FFF2-40B4-BE49-F238E27FC236}">
                <a16:creationId xmlns:a16="http://schemas.microsoft.com/office/drawing/2014/main" id="{D00329E9-36A4-4FA9-9FBD-412BCEF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Título de la presentación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F920C8-76B7-44BB-AFA8-79C20242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5139" l="8007" r="91667">
                        <a14:foregroundMark x1="25980" y1="7778" x2="25980" y2="7778"/>
                        <a14:foregroundMark x1="26797" y1="4722" x2="26797" y2="4722"/>
                        <a14:foregroundMark x1="8007" y1="73056" x2="8007" y2="74028"/>
                        <a14:foregroundMark x1="18954" y1="92500" x2="18954" y2="92500"/>
                        <a14:foregroundMark x1="49020" y1="93472" x2="49020" y2="93472"/>
                        <a14:foregroundMark x1="91013" y1="82083" x2="91667" y2="82083"/>
                        <a14:foregroundMark x1="71895" y1="93472" x2="71895" y2="93472"/>
                        <a14:foregroundMark x1="78922" y1="93194" x2="78922" y2="93194"/>
                        <a14:foregroundMark x1="17320" y1="94167" x2="17320" y2="94167"/>
                        <a14:foregroundMark x1="47712" y1="95139" x2="47712" y2="95139"/>
                        <a14:foregroundMark x1="13399" y1="95139" x2="13399" y2="95139"/>
                        <a14:foregroundMark x1="26307" y1="4167" x2="26307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4442" y="1375339"/>
            <a:ext cx="3952670" cy="46501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2B1FFC-F8A6-4909-97BD-8053F4494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111" l="9050" r="89593">
                        <a14:foregroundMark x1="9050" y1="70185" x2="9050" y2="70185"/>
                        <a14:foregroundMark x1="18552" y1="91111" x2="18552" y2="91111"/>
                        <a14:backgroundMark x1="30090" y1="24259" x2="37783" y2="40370"/>
                        <a14:backgroundMark x1="52941" y1="41667" x2="52941" y2="41667"/>
                        <a14:backgroundMark x1="30769" y1="14815" x2="38462" y2="34444"/>
                        <a14:backgroundMark x1="38462" y1="34444" x2="38462" y2="35556"/>
                        <a14:backgroundMark x1="37783" y1="43704" x2="37557" y2="44259"/>
                        <a14:backgroundMark x1="32579" y1="39815" x2="38914" y2="51852"/>
                        <a14:backgroundMark x1="38914" y1="51852" x2="39593" y2="52222"/>
                        <a14:backgroundMark x1="51810" y1="39444" x2="59955" y2="52222"/>
                        <a14:backgroundMark x1="72398" y1="47222" x2="73303" y2="60741"/>
                        <a14:backgroundMark x1="44796" y1="54630" x2="43213" y2="69259"/>
                        <a14:backgroundMark x1="43213" y1="69259" x2="43891" y2="70000"/>
                        <a14:backgroundMark x1="50226" y1="75926" x2="49321" y2="80556"/>
                        <a14:backgroundMark x1="53394" y1="40556" x2="64480" y2="48704"/>
                        <a14:backgroundMark x1="64480" y1="48704" x2="71493" y2="69444"/>
                        <a14:backgroundMark x1="71493" y1="69444" x2="52941" y2="55926"/>
                        <a14:backgroundMark x1="52941" y1="55926" x2="61538" y2="49630"/>
                        <a14:backgroundMark x1="61538" y1="49630" x2="65385" y2="55741"/>
                        <a14:backgroundMark x1="47738" y1="41111" x2="61765" y2="42593"/>
                        <a14:backgroundMark x1="61765" y1="42593" x2="77376" y2="51852"/>
                        <a14:backgroundMark x1="77376" y1="51852" x2="80317" y2="63148"/>
                        <a14:backgroundMark x1="80317" y1="63148" x2="67647" y2="66481"/>
                        <a14:backgroundMark x1="67647" y1="66481" x2="58371" y2="60556"/>
                        <a14:backgroundMark x1="70136" y1="79815" x2="70814" y2="71481"/>
                        <a14:backgroundMark x1="70814" y1="71481" x2="55204" y2="63333"/>
                        <a14:backgroundMark x1="55204" y1="63333" x2="47738" y2="72963"/>
                        <a14:backgroundMark x1="47738" y1="72963" x2="59729" y2="71296"/>
                        <a14:backgroundMark x1="78507" y1="71111" x2="74661" y2="78519"/>
                        <a14:backgroundMark x1="43213" y1="71296" x2="46154" y2="79259"/>
                        <a14:backgroundMark x1="46154" y1="79259" x2="46380" y2="79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8514" y="579847"/>
            <a:ext cx="5138785" cy="627815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5452380-ED5A-4343-B31A-1C0FD2C8C148}"/>
              </a:ext>
            </a:extLst>
          </p:cNvPr>
          <p:cNvSpPr/>
          <p:nvPr/>
        </p:nvSpPr>
        <p:spPr>
          <a:xfrm>
            <a:off x="952581" y="4419118"/>
            <a:ext cx="604911" cy="253218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AEF6F0-650C-45F4-B3CD-3AD065A47D16}"/>
              </a:ext>
            </a:extLst>
          </p:cNvPr>
          <p:cNvSpPr txBox="1"/>
          <p:nvPr/>
        </p:nvSpPr>
        <p:spPr>
          <a:xfrm>
            <a:off x="838200" y="3818954"/>
            <a:ext cx="258012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Departamento</a:t>
            </a:r>
          </a:p>
          <a:p>
            <a:endParaRPr lang="es-AR" dirty="0"/>
          </a:p>
          <a:p>
            <a:r>
              <a:rPr lang="es-AR" dirty="0"/>
              <a:t>           </a:t>
            </a:r>
            <a:r>
              <a:rPr lang="es-AR" sz="1600" dirty="0"/>
              <a:t>Calingasta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349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Ubicación del proyecto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5</a:t>
            </a:fld>
            <a:endParaRPr lang="es-ES" dirty="0"/>
          </a:p>
        </p:txBody>
      </p:sp>
      <p:pic>
        <p:nvPicPr>
          <p:cNvPr id="10" name="image47.png">
            <a:extLst>
              <a:ext uri="{FF2B5EF4-FFF2-40B4-BE49-F238E27FC236}">
                <a16:creationId xmlns:a16="http://schemas.microsoft.com/office/drawing/2014/main" id="{F414E81F-55D1-4480-8D6B-40531A137B3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19840" y="1690688"/>
            <a:ext cx="6152320" cy="39926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4045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Mineralización y tipo de yacimiento</a:t>
            </a:r>
          </a:p>
        </p:txBody>
      </p:sp>
      <p:sp>
        <p:nvSpPr>
          <p:cNvPr id="4" name="Marcador de fecha 5">
            <a:extLst>
              <a:ext uri="{FF2B5EF4-FFF2-40B4-BE49-F238E27FC236}">
                <a16:creationId xmlns:a16="http://schemas.microsoft.com/office/drawing/2014/main" id="{523A727A-BD22-42EE-9500-BBEF455D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3/9/20XX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3E7D8F-FE64-4A7C-BDA9-AF4508FA9340}"/>
              </a:ext>
            </a:extLst>
          </p:cNvPr>
          <p:cNvSpPr txBox="1"/>
          <p:nvPr/>
        </p:nvSpPr>
        <p:spPr>
          <a:xfrm>
            <a:off x="696352" y="1806260"/>
            <a:ext cx="6977575" cy="152986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 yacimientos de sulfato de aluminio natural (constituido principalmente por bauxita) se encuentran ubicados en su totalidad en el sector central del Departamento Calingasta, y se pueden diferenciar tres áreas: el Km. 110. La Alumbrera y el Cerro La Alcaparrosa. </a:t>
            </a:r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088AAE-2B2B-47B9-ACDA-F551B2F3D24A}"/>
              </a:ext>
            </a:extLst>
          </p:cNvPr>
          <p:cNvSpPr txBox="1"/>
          <p:nvPr/>
        </p:nvSpPr>
        <p:spPr>
          <a:xfrm>
            <a:off x="4812909" y="3518847"/>
            <a:ext cx="6540891" cy="29565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AR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En la Precordillera occidental de la provincia de San Juan se encuentran basaltos pertenecientes a una </a:t>
            </a:r>
            <a:r>
              <a:rPr lang="es-AR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ofiolita</a:t>
            </a:r>
            <a:r>
              <a:rPr lang="es-AR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 de edad </a:t>
            </a:r>
            <a:r>
              <a:rPr lang="es-AR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famatiniana</a:t>
            </a:r>
            <a:r>
              <a:rPr lang="es-AR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. Son interpretados como formados en un ambiente extensional en una cuenca oceánica poco profunda cercana a bordes continentales cubiertos por sedimentos pelágicos y turbidíticos. Se presentan como cuerpos macizos o mantos concordantes a </a:t>
            </a:r>
            <a:r>
              <a:rPr lang="es-AR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subconcordantes</a:t>
            </a:r>
            <a:r>
              <a:rPr lang="es-AR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. </a:t>
            </a:r>
            <a:endParaRPr lang="es-AR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A6B48E-58E8-4842-99F5-D637F1F173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352" y="3521878"/>
            <a:ext cx="2743200" cy="32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Zona de Estudio</a:t>
            </a:r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B42069-F64D-49B3-922B-2C2471E9053A}"/>
              </a:ext>
            </a:extLst>
          </p:cNvPr>
          <p:cNvSpPr txBox="1"/>
          <p:nvPr/>
        </p:nvSpPr>
        <p:spPr>
          <a:xfrm>
            <a:off x="838200" y="157814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Flora y Fauna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12974B-54FF-4C13-A139-6FFE999493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3" b="89840" l="10000" r="90714">
                        <a14:foregroundMark x1="90714" y1="73529" x2="90714" y2="735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459" y="5482585"/>
            <a:ext cx="4114800" cy="183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4740C8-8F49-4963-88B6-49F9FF482F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7" b="98672" l="5435" r="93587">
                        <a14:foregroundMark x1="5652" y1="46172" x2="5652" y2="46172"/>
                        <a14:foregroundMark x1="83043" y1="12891" x2="83043" y2="12891"/>
                        <a14:foregroundMark x1="78696" y1="6563" x2="78696" y2="6563"/>
                        <a14:foregroundMark x1="88152" y1="3047" x2="88152" y2="3047"/>
                        <a14:foregroundMark x1="93587" y1="15156" x2="93587" y2="15156"/>
                        <a14:foregroundMark x1="20761" y1="96172" x2="20761" y2="96172"/>
                        <a14:foregroundMark x1="71630" y1="96797" x2="71630" y2="96797"/>
                        <a14:foregroundMark x1="22826" y1="98047" x2="22826" y2="98047"/>
                        <a14:foregroundMark x1="74783" y1="98672" x2="74783" y2="986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483" y="4472864"/>
            <a:ext cx="1714317" cy="238513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2E051E1-1B47-488A-BA77-BBF9791A0768}"/>
              </a:ext>
            </a:extLst>
          </p:cNvPr>
          <p:cNvSpPr txBox="1"/>
          <p:nvPr/>
        </p:nvSpPr>
        <p:spPr>
          <a:xfrm>
            <a:off x="838200" y="2314975"/>
            <a:ext cx="3249637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Clima general: 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esértico, con precipitaciones en forma de nieve en el macizo andino y el cordón principal de la Precordillera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08DD93-E3D5-4D57-B7C8-E716976B5E05}"/>
              </a:ext>
            </a:extLst>
          </p:cNvPr>
          <p:cNvSpPr txBox="1"/>
          <p:nvPr/>
        </p:nvSpPr>
        <p:spPr>
          <a:xfrm>
            <a:off x="6411936" y="2037977"/>
            <a:ext cx="439732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Vegetación: 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 Altos Andes y la Precordillera con vegetación altoandina son estepas de plantas rastreras y en cojines, pastizales de coirón del género Stipa y vegas o ciénagas en los remansos de los arroyos, con predominio de juncáceas y ciperáceas. </a:t>
            </a:r>
            <a:endParaRPr lang="es-AR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A2B449-A87E-4D99-BD35-357DEEA4C057}"/>
              </a:ext>
            </a:extLst>
          </p:cNvPr>
          <p:cNvSpPr txBox="1"/>
          <p:nvPr/>
        </p:nvSpPr>
        <p:spPr>
          <a:xfrm>
            <a:off x="992747" y="4069302"/>
            <a:ext cx="5177308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Fauna: 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partir de observaciones de campo y de la bibliografía consultada, se mencionan 204 especies de aves. E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n cercanías a la zona delimitada por el proyecto la fauna es escasa, casi nula, la mayoría de los especies nativas se encuentra concentradas en el Parque Nacional el Leoncito, que conserva la flora y la fauna local, allí se avistan guanacos, el suri cordillerano y el puma.</a:t>
            </a:r>
            <a:endParaRPr lang="es-AR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2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7F1CA-E99F-1B31-40B1-C8825F60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Equipos de planta de procesamiento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284612-9F1C-1C95-12BE-043938F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2A7557-912F-BCFF-2ED9-34779293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es-ES" noProof="0" smtClean="0"/>
              <a:t>8</a:t>
            </a:fld>
            <a:endParaRPr lang="es-ES" noProof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362B01-3A21-C114-CD3A-351C545502D4}"/>
              </a:ext>
            </a:extLst>
          </p:cNvPr>
          <p:cNvSpPr txBox="1"/>
          <p:nvPr/>
        </p:nvSpPr>
        <p:spPr>
          <a:xfrm>
            <a:off x="838200" y="1690688"/>
            <a:ext cx="8105404" cy="65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El proceso de fabricación de sulfato de aluminio, se divide en etapas y de acuerdo al material que se quiera producir estas varían: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A4204B-959D-A1B8-45F0-10C516EFA58A}"/>
              </a:ext>
            </a:extLst>
          </p:cNvPr>
          <p:cNvSpPr/>
          <p:nvPr/>
        </p:nvSpPr>
        <p:spPr>
          <a:xfrm>
            <a:off x="945461" y="2559375"/>
            <a:ext cx="3347220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Alimentación de materia prima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6FDE43-ACA3-7149-38EC-6BFFD4557762}"/>
              </a:ext>
            </a:extLst>
          </p:cNvPr>
          <p:cNvSpPr txBox="1"/>
          <p:nvPr/>
        </p:nvSpPr>
        <p:spPr>
          <a:xfrm>
            <a:off x="1198115" y="2899461"/>
            <a:ext cx="202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Sistema hidráulico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Bombas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Sacos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EDA1200-0E9A-D312-F0CC-38A432C07A64}"/>
              </a:ext>
            </a:extLst>
          </p:cNvPr>
          <p:cNvSpPr/>
          <p:nvPr/>
        </p:nvSpPr>
        <p:spPr>
          <a:xfrm>
            <a:off x="4930126" y="2559375"/>
            <a:ext cx="2696059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Reacción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D487613-6D44-2C9F-4A97-C933B9A228DB}"/>
              </a:ext>
            </a:extLst>
          </p:cNvPr>
          <p:cNvSpPr txBox="1"/>
          <p:nvPr/>
        </p:nvSpPr>
        <p:spPr>
          <a:xfrm>
            <a:off x="5028649" y="2899461"/>
            <a:ext cx="2449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Reactor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Reactor II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Tanque cilíndrico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Agitador de 3 aspas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Motor reductor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B21C5B2-232D-3E9B-A5A4-DA44D426B7E4}"/>
              </a:ext>
            </a:extLst>
          </p:cNvPr>
          <p:cNvSpPr/>
          <p:nvPr/>
        </p:nvSpPr>
        <p:spPr>
          <a:xfrm>
            <a:off x="8263630" y="2540739"/>
            <a:ext cx="3118870" cy="31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Vacío de producto y secado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BA6091-BFAC-5EDE-A583-C608FC328A3E}"/>
              </a:ext>
            </a:extLst>
          </p:cNvPr>
          <p:cNvSpPr txBox="1"/>
          <p:nvPr/>
        </p:nvSpPr>
        <p:spPr>
          <a:xfrm>
            <a:off x="8473923" y="2857419"/>
            <a:ext cx="2449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Canalete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Bomba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Plancha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4A16988-B30E-451A-C8E4-3B6FEFF85811}"/>
              </a:ext>
            </a:extLst>
          </p:cNvPr>
          <p:cNvSpPr/>
          <p:nvPr/>
        </p:nvSpPr>
        <p:spPr>
          <a:xfrm>
            <a:off x="991209" y="4123821"/>
            <a:ext cx="2679604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Molienda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680C8DE-8A01-B4BF-F07A-18A94811FB4A}"/>
              </a:ext>
            </a:extLst>
          </p:cNvPr>
          <p:cNvSpPr txBox="1"/>
          <p:nvPr/>
        </p:nvSpPr>
        <p:spPr>
          <a:xfrm>
            <a:off x="1198115" y="4481918"/>
            <a:ext cx="2619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Banda transportadora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Molino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Motor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Juego de poleas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Sistema de bandas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60B8364-9EAB-6393-F006-6779C9529FA9}"/>
              </a:ext>
            </a:extLst>
          </p:cNvPr>
          <p:cNvSpPr/>
          <p:nvPr/>
        </p:nvSpPr>
        <p:spPr>
          <a:xfrm>
            <a:off x="8263630" y="3847147"/>
            <a:ext cx="2679604" cy="2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600" dirty="0"/>
              <a:t>Envasado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B0F50F2-6058-FEC1-9A89-51FD1CD86E09}"/>
              </a:ext>
            </a:extLst>
          </p:cNvPr>
          <p:cNvSpPr txBox="1"/>
          <p:nvPr/>
        </p:nvSpPr>
        <p:spPr>
          <a:xfrm>
            <a:off x="8473923" y="4211589"/>
            <a:ext cx="202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/>
              <a:t>Saco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/>
              <a:t>Cosedora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3645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Procesamiento del mineral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9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BD1547-F517-4202-8F3D-E2394574FBA9}"/>
              </a:ext>
            </a:extLst>
          </p:cNvPr>
          <p:cNvSpPr txBox="1"/>
          <p:nvPr/>
        </p:nvSpPr>
        <p:spPr>
          <a:xfrm>
            <a:off x="838200" y="1856935"/>
            <a:ext cx="5056163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 principal mineral de extracción es la Bauxita el cual es el material con mayor contenido de aluminio y que se encuentra más libre de impurezas, por lo que en la actualidad es prácticamente la única fuente de obtención del aluminio</a:t>
            </a:r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ECB6701-C4FD-45F6-B841-78CE712CCF96}"/>
              </a:ext>
            </a:extLst>
          </p:cNvPr>
          <p:cNvSpPr txBox="1"/>
          <p:nvPr/>
        </p:nvSpPr>
        <p:spPr>
          <a:xfrm>
            <a:off x="6096000" y="4019224"/>
            <a:ext cx="5056163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alatino Linotype" panose="02040502050505030304" pitchFamily="18" charset="0"/>
              </a:rPr>
              <a:t>El aluminio de alta pureza (más del 99%) se obtiene industrialmente como resultado de un proceso consecutivo. Se obtiene óxido de aluminio (proceso Bayer), en este se obtiene la alúmina o el aluminio sulfatado.</a:t>
            </a:r>
            <a:endParaRPr lang="es-AR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25B2FB-2141-4849-A4DE-C7D10225B0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705" y="3971770"/>
            <a:ext cx="4885095" cy="23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theme/theme1.xml><?xml version="1.0" encoding="utf-8"?>
<a:theme xmlns:a="http://schemas.openxmlformats.org/drawingml/2006/main" name="Pincel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3_TF89080264_Win32.potx" id="{DFF681A2-D3DC-4057-9FE7-6F4D0BCBA5BD}" vid="{A2236765-0CC6-492F-ACE6-5A7195E83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pincel</Template>
  <TotalTime>145</TotalTime>
  <Words>566</Words>
  <Application>Microsoft Office PowerPoint</Application>
  <PresentationFormat>Panorámica</PresentationFormat>
  <Paragraphs>76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Pincel</vt:lpstr>
      <vt:lpstr>Presentación de PowerPoint</vt:lpstr>
      <vt:lpstr>Proyecto  The Princess</vt:lpstr>
      <vt:lpstr>Etapas de un proyecto minero</vt:lpstr>
      <vt:lpstr>Ubicación del proyecto</vt:lpstr>
      <vt:lpstr>Ubicación del proyecto</vt:lpstr>
      <vt:lpstr>Mineralización y tipo de yacimiento</vt:lpstr>
      <vt:lpstr>Zona de Estudio</vt:lpstr>
      <vt:lpstr>Equipos de planta de procesamiento </vt:lpstr>
      <vt:lpstr>Procesamiento del mineral</vt:lpstr>
      <vt:lpstr>Procesamiento del mineral</vt:lpstr>
      <vt:lpstr>Procesamiento del mineral</vt:lpstr>
      <vt:lpstr>Recursos Hídricos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Rodolfo Ormeño</dc:creator>
  <cp:lastModifiedBy>Juliana Abril</cp:lastModifiedBy>
  <cp:revision>4</cp:revision>
  <dcterms:created xsi:type="dcterms:W3CDTF">2022-11-15T01:36:00Z</dcterms:created>
  <dcterms:modified xsi:type="dcterms:W3CDTF">2022-11-15T04:34:18Z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