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2" r:id="rId9"/>
    <p:sldId id="264" r:id="rId10"/>
    <p:sldId id="275" r:id="rId11"/>
    <p:sldId id="269" r:id="rId12"/>
    <p:sldId id="265" r:id="rId13"/>
    <p:sldId id="266" r:id="rId14"/>
    <p:sldId id="267" r:id="rId15"/>
    <p:sldId id="268" r:id="rId16"/>
    <p:sldId id="270"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20.jpeg" /></Relationships>
</file>

<file path=ppt/slides/_rels/slide16.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95F4B-7225-8743-85E0-D783B7F01273}"/>
              </a:ext>
            </a:extLst>
          </p:cNvPr>
          <p:cNvSpPr>
            <a:spLocks noGrp="1"/>
          </p:cNvSpPr>
          <p:nvPr>
            <p:ph type="ctrTitle"/>
          </p:nvPr>
        </p:nvSpPr>
        <p:spPr/>
        <p:txBody>
          <a:bodyPr anchor="ctr"/>
          <a:lstStyle/>
          <a:p>
            <a:pPr algn="ctr"/>
            <a:r>
              <a:rPr lang="es-US"/>
              <a:t>Cannington silver</a:t>
            </a:r>
            <a:endParaRPr lang="es-ES"/>
          </a:p>
        </p:txBody>
      </p:sp>
      <p:sp>
        <p:nvSpPr>
          <p:cNvPr id="3" name="Subtítulo 2">
            <a:extLst>
              <a:ext uri="{FF2B5EF4-FFF2-40B4-BE49-F238E27FC236}">
                <a16:creationId xmlns:a16="http://schemas.microsoft.com/office/drawing/2014/main" id="{DB033CBB-8CC7-044D-8E30-3EC1643AE79D}"/>
              </a:ext>
            </a:extLst>
          </p:cNvPr>
          <p:cNvSpPr>
            <a:spLocks noGrp="1"/>
          </p:cNvSpPr>
          <p:nvPr>
            <p:ph type="subTitle" idx="1"/>
          </p:nvPr>
        </p:nvSpPr>
        <p:spPr/>
        <p:txBody>
          <a:bodyPr anchor="ctr"/>
          <a:lstStyle/>
          <a:p>
            <a:pPr algn="ctr"/>
            <a:r>
              <a:rPr lang="es-US"/>
              <a:t>Souter mine</a:t>
            </a:r>
            <a:endParaRPr lang="es-ES"/>
          </a:p>
        </p:txBody>
      </p:sp>
      <p:pic>
        <p:nvPicPr>
          <p:cNvPr id="7" name="Imagen 7">
            <a:extLst>
              <a:ext uri="{FF2B5EF4-FFF2-40B4-BE49-F238E27FC236}">
                <a16:creationId xmlns:a16="http://schemas.microsoft.com/office/drawing/2014/main" id="{712D0EC8-6DEB-0147-ACC5-F68BC8BB7321}"/>
              </a:ext>
            </a:extLst>
          </p:cNvPr>
          <p:cNvPicPr>
            <a:picLocks noChangeAspect="1"/>
          </p:cNvPicPr>
          <p:nvPr/>
        </p:nvPicPr>
        <p:blipFill>
          <a:blip r:embed="rId2"/>
          <a:stretch>
            <a:fillRect/>
          </a:stretch>
        </p:blipFill>
        <p:spPr>
          <a:xfrm>
            <a:off x="617260" y="589835"/>
            <a:ext cx="2595781" cy="2336203"/>
          </a:xfrm>
          <a:prstGeom prst="rect">
            <a:avLst/>
          </a:prstGeom>
        </p:spPr>
      </p:pic>
      <p:pic>
        <p:nvPicPr>
          <p:cNvPr id="5" name="Imagen 7">
            <a:extLst>
              <a:ext uri="{FF2B5EF4-FFF2-40B4-BE49-F238E27FC236}">
                <a16:creationId xmlns:a16="http://schemas.microsoft.com/office/drawing/2014/main" id="{24098B7E-0A56-9144-CE60-A80049D2FCE7}"/>
              </a:ext>
            </a:extLst>
          </p:cNvPr>
          <p:cNvPicPr>
            <a:picLocks noChangeAspect="1"/>
          </p:cNvPicPr>
          <p:nvPr/>
        </p:nvPicPr>
        <p:blipFill>
          <a:blip r:embed="rId2"/>
          <a:stretch>
            <a:fillRect/>
          </a:stretch>
        </p:blipFill>
        <p:spPr>
          <a:xfrm>
            <a:off x="9164676" y="749563"/>
            <a:ext cx="2595781" cy="2336203"/>
          </a:xfrm>
          <a:prstGeom prst="rect">
            <a:avLst/>
          </a:prstGeom>
        </p:spPr>
      </p:pic>
      <p:pic>
        <p:nvPicPr>
          <p:cNvPr id="9" name="image12.png">
            <a:extLst>
              <a:ext uri="{FF2B5EF4-FFF2-40B4-BE49-F238E27FC236}">
                <a16:creationId xmlns:a16="http://schemas.microsoft.com/office/drawing/2014/main" id="{A7696657-DCBC-27EC-F275-8C9D40ACF46E}"/>
              </a:ext>
            </a:extLst>
          </p:cNvPr>
          <p:cNvPicPr/>
          <p:nvPr/>
        </p:nvPicPr>
        <p:blipFill>
          <a:blip r:embed="rId3"/>
          <a:srcRect/>
          <a:stretch>
            <a:fillRect/>
          </a:stretch>
        </p:blipFill>
        <p:spPr>
          <a:xfrm>
            <a:off x="3859981" y="3085766"/>
            <a:ext cx="4472037" cy="3318960"/>
          </a:xfrm>
          <a:prstGeom prst="rect">
            <a:avLst/>
          </a:prstGeom>
          <a:ln/>
        </p:spPr>
      </p:pic>
    </p:spTree>
    <p:extLst>
      <p:ext uri="{BB962C8B-B14F-4D97-AF65-F5344CB8AC3E}">
        <p14:creationId xmlns:p14="http://schemas.microsoft.com/office/powerpoint/2010/main" val="27528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9D5A7-28D9-D2C6-3082-C333FA2564E7}"/>
              </a:ext>
            </a:extLst>
          </p:cNvPr>
          <p:cNvSpPr>
            <a:spLocks noGrp="1"/>
          </p:cNvSpPr>
          <p:nvPr>
            <p:ph type="title"/>
          </p:nvPr>
        </p:nvSpPr>
        <p:spPr/>
        <p:txBody>
          <a:bodyPr anchor="ctr"/>
          <a:lstStyle/>
          <a:p>
            <a:pPr algn="ctr"/>
            <a:r>
              <a:rPr lang="es-US" dirty="0"/>
              <a:t>Fauna</a:t>
            </a:r>
          </a:p>
        </p:txBody>
      </p:sp>
      <p:sp>
        <p:nvSpPr>
          <p:cNvPr id="7" name="Marcador de contenido 6">
            <a:extLst>
              <a:ext uri="{FF2B5EF4-FFF2-40B4-BE49-F238E27FC236}">
                <a16:creationId xmlns:a16="http://schemas.microsoft.com/office/drawing/2014/main" id="{7CC2EA68-E0E1-1A5B-17B3-9D91C35FF3DA}"/>
              </a:ext>
            </a:extLst>
          </p:cNvPr>
          <p:cNvSpPr>
            <a:spLocks noGrp="1"/>
          </p:cNvSpPr>
          <p:nvPr>
            <p:ph idx="1"/>
          </p:nvPr>
        </p:nvSpPr>
        <p:spPr>
          <a:xfrm>
            <a:off x="581193" y="2180496"/>
            <a:ext cx="5514808" cy="3678303"/>
          </a:xfrm>
        </p:spPr>
        <p:txBody>
          <a:bodyPr>
            <a:normAutofit/>
          </a:bodyPr>
          <a:lstStyle/>
          <a:p>
            <a:r>
              <a:rPr lang="es-US" dirty="0"/>
              <a:t>Recientemente CANNINGTON SILVER firmo un pacto con las corporaciones ambientales  por la conservación de los animales de la zona, entre ellos cóndor andino, puma y guanaco, que fueron identificados en el área de influencia del Proyecto. Con este pacto se busca contribuir a desarrollar estrategias para una convivencia armoniosa entre los animales silvestres, el ser humano y sus actividades productivas. </a:t>
            </a:r>
          </a:p>
        </p:txBody>
      </p:sp>
      <p:pic>
        <p:nvPicPr>
          <p:cNvPr id="3" name="Imagen 3">
            <a:extLst>
              <a:ext uri="{FF2B5EF4-FFF2-40B4-BE49-F238E27FC236}">
                <a16:creationId xmlns:a16="http://schemas.microsoft.com/office/drawing/2014/main" id="{CB6D8FD0-EABA-64B1-6CC4-07E1DE08A96E}"/>
              </a:ext>
            </a:extLst>
          </p:cNvPr>
          <p:cNvPicPr>
            <a:picLocks noChangeAspect="1"/>
          </p:cNvPicPr>
          <p:nvPr/>
        </p:nvPicPr>
        <p:blipFill>
          <a:blip r:embed="rId2"/>
          <a:stretch>
            <a:fillRect/>
          </a:stretch>
        </p:blipFill>
        <p:spPr>
          <a:xfrm>
            <a:off x="6851348" y="1992277"/>
            <a:ext cx="4229623" cy="2279068"/>
          </a:xfrm>
          <a:prstGeom prst="rect">
            <a:avLst/>
          </a:prstGeom>
        </p:spPr>
      </p:pic>
      <p:pic>
        <p:nvPicPr>
          <p:cNvPr id="4" name="Imagen 4">
            <a:extLst>
              <a:ext uri="{FF2B5EF4-FFF2-40B4-BE49-F238E27FC236}">
                <a16:creationId xmlns:a16="http://schemas.microsoft.com/office/drawing/2014/main" id="{10CE4A10-8F9F-47A7-90B1-3C053E274E6A}"/>
              </a:ext>
            </a:extLst>
          </p:cNvPr>
          <p:cNvPicPr>
            <a:picLocks noChangeAspect="1"/>
          </p:cNvPicPr>
          <p:nvPr/>
        </p:nvPicPr>
        <p:blipFill>
          <a:blip r:embed="rId3"/>
          <a:stretch>
            <a:fillRect/>
          </a:stretch>
        </p:blipFill>
        <p:spPr>
          <a:xfrm>
            <a:off x="6851348" y="4394957"/>
            <a:ext cx="4229623" cy="2202713"/>
          </a:xfrm>
          <a:prstGeom prst="rect">
            <a:avLst/>
          </a:prstGeom>
        </p:spPr>
      </p:pic>
    </p:spTree>
    <p:extLst>
      <p:ext uri="{BB962C8B-B14F-4D97-AF65-F5344CB8AC3E}">
        <p14:creationId xmlns:p14="http://schemas.microsoft.com/office/powerpoint/2010/main" val="296345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BE0E9-E644-A1F7-D108-346A53014332}"/>
              </a:ext>
            </a:extLst>
          </p:cNvPr>
          <p:cNvSpPr>
            <a:spLocks noGrp="1"/>
          </p:cNvSpPr>
          <p:nvPr>
            <p:ph type="title"/>
          </p:nvPr>
        </p:nvSpPr>
        <p:spPr/>
        <p:txBody>
          <a:bodyPr anchor="ctr"/>
          <a:lstStyle/>
          <a:p>
            <a:pPr algn="ctr"/>
            <a:r>
              <a:rPr lang="es-US" dirty="0"/>
              <a:t>Impacto  ambiental</a:t>
            </a:r>
          </a:p>
        </p:txBody>
      </p:sp>
      <p:sp>
        <p:nvSpPr>
          <p:cNvPr id="3" name="Marcador de contenido 2">
            <a:extLst>
              <a:ext uri="{FF2B5EF4-FFF2-40B4-BE49-F238E27FC236}">
                <a16:creationId xmlns:a16="http://schemas.microsoft.com/office/drawing/2014/main" id="{717FE427-D819-6231-D6BE-FFB2F7E902C4}"/>
              </a:ext>
            </a:extLst>
          </p:cNvPr>
          <p:cNvSpPr>
            <a:spLocks noGrp="1"/>
          </p:cNvSpPr>
          <p:nvPr>
            <p:ph idx="1"/>
          </p:nvPr>
        </p:nvSpPr>
        <p:spPr>
          <a:xfrm>
            <a:off x="581193" y="2180496"/>
            <a:ext cx="6500438" cy="3678303"/>
          </a:xfrm>
        </p:spPr>
        <p:txBody>
          <a:bodyPr>
            <a:normAutofit/>
          </a:bodyPr>
          <a:lstStyle/>
          <a:p>
            <a:r>
              <a:rPr lang="es-US" dirty="0"/>
              <a:t>En las áreas donde existe vegetación, la posible afectación de la flora y vegetación por la exploración minera se producirá básicamente como consecuencia de las actividades donde se realizan movimientos de suelo                                                                                                                                               Estas actividades son la apertura de caminos, la construcción de las plataformas de perforación</a:t>
            </a:r>
          </a:p>
          <a:p>
            <a:endParaRPr lang="es-US" dirty="0"/>
          </a:p>
        </p:txBody>
      </p:sp>
      <p:pic>
        <p:nvPicPr>
          <p:cNvPr id="6" name="Imagen 5">
            <a:extLst>
              <a:ext uri="{FF2B5EF4-FFF2-40B4-BE49-F238E27FC236}">
                <a16:creationId xmlns:a16="http://schemas.microsoft.com/office/drawing/2014/main" id="{C7919B4F-4EA4-27E4-AB98-B65EA62563BA}"/>
              </a:ext>
            </a:extLst>
          </p:cNvPr>
          <p:cNvPicPr>
            <a:picLocks noChangeAspect="1"/>
          </p:cNvPicPr>
          <p:nvPr/>
        </p:nvPicPr>
        <p:blipFill>
          <a:blip r:embed="rId2"/>
          <a:stretch>
            <a:fillRect/>
          </a:stretch>
        </p:blipFill>
        <p:spPr>
          <a:xfrm>
            <a:off x="7625845" y="2748448"/>
            <a:ext cx="3806995" cy="2929602"/>
          </a:xfrm>
          <a:prstGeom prst="rect">
            <a:avLst/>
          </a:prstGeom>
        </p:spPr>
      </p:pic>
    </p:spTree>
    <p:extLst>
      <p:ext uri="{BB962C8B-B14F-4D97-AF65-F5344CB8AC3E}">
        <p14:creationId xmlns:p14="http://schemas.microsoft.com/office/powerpoint/2010/main" val="28341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64B9F-477E-8148-8C5F-FCD7A5B16135}"/>
              </a:ext>
            </a:extLst>
          </p:cNvPr>
          <p:cNvSpPr>
            <a:spLocks noGrp="1"/>
          </p:cNvSpPr>
          <p:nvPr>
            <p:ph type="title"/>
          </p:nvPr>
        </p:nvSpPr>
        <p:spPr/>
        <p:txBody>
          <a:bodyPr anchor="ctr"/>
          <a:lstStyle/>
          <a:p>
            <a:pPr algn="ctr"/>
            <a:r>
              <a:rPr lang="es-US"/>
              <a:t>Zonas cercanas</a:t>
            </a:r>
            <a:endParaRPr lang="es-ES"/>
          </a:p>
        </p:txBody>
      </p:sp>
      <p:sp>
        <p:nvSpPr>
          <p:cNvPr id="3" name="Marcador de contenido 2">
            <a:extLst>
              <a:ext uri="{FF2B5EF4-FFF2-40B4-BE49-F238E27FC236}">
                <a16:creationId xmlns:a16="http://schemas.microsoft.com/office/drawing/2014/main" id="{338F60B0-E8AC-D045-B0B0-365441491E9D}"/>
              </a:ext>
            </a:extLst>
          </p:cNvPr>
          <p:cNvSpPr>
            <a:spLocks noGrp="1"/>
          </p:cNvSpPr>
          <p:nvPr>
            <p:ph idx="1"/>
          </p:nvPr>
        </p:nvSpPr>
        <p:spPr>
          <a:xfrm>
            <a:off x="581192" y="2180496"/>
            <a:ext cx="6766665" cy="3678303"/>
          </a:xfrm>
        </p:spPr>
        <p:txBody>
          <a:bodyPr/>
          <a:lstStyle/>
          <a:p>
            <a:r>
              <a:rPr lang="es-ES" dirty="0"/>
              <a:t>En la  superficie a utilizar del “Área de Exploración del Proyecto CANNINGTON SILVER” no existen asentamientos poblacionales cercanos. Los asentamientos humanos más próximos corresponden a la localidad de Rodeo, que es la localidad cabecera del departamento Iglesia, ubicada en el noroeste de la provincia de San Juan .También se encuentra cerca del Parque Nacional San Guillermo  Es un área natural protegida de Argentina, que está ubicada en el extremo noroeste de la provincia de San Juan, en el departamento Iglesia, a 455 km de la capital provincial. El parque no se ve afectado por las actividades realizadas por parte del proyecto, ya que todas las actividades ya sean de exploración, explotación y demás son llevadas a cabo a una distancia de aproximadamente 120 Km del mismo.</a:t>
            </a:r>
          </a:p>
        </p:txBody>
      </p:sp>
      <p:pic>
        <p:nvPicPr>
          <p:cNvPr id="4" name="Imagen 4">
            <a:extLst>
              <a:ext uri="{FF2B5EF4-FFF2-40B4-BE49-F238E27FC236}">
                <a16:creationId xmlns:a16="http://schemas.microsoft.com/office/drawing/2014/main" id="{3FC878D7-DD59-CCCD-9AE0-CD7AE714D896}"/>
              </a:ext>
            </a:extLst>
          </p:cNvPr>
          <p:cNvPicPr>
            <a:picLocks noChangeAspect="1"/>
          </p:cNvPicPr>
          <p:nvPr/>
        </p:nvPicPr>
        <p:blipFill>
          <a:blip r:embed="rId2"/>
          <a:stretch>
            <a:fillRect/>
          </a:stretch>
        </p:blipFill>
        <p:spPr>
          <a:xfrm>
            <a:off x="7551874" y="2072536"/>
            <a:ext cx="3931371" cy="4083308"/>
          </a:xfrm>
          <a:prstGeom prst="rect">
            <a:avLst/>
          </a:prstGeom>
        </p:spPr>
      </p:pic>
    </p:spTree>
    <p:extLst>
      <p:ext uri="{BB962C8B-B14F-4D97-AF65-F5344CB8AC3E}">
        <p14:creationId xmlns:p14="http://schemas.microsoft.com/office/powerpoint/2010/main" val="10894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C83AC-55C5-934E-ABCB-D7EA532B885B}"/>
              </a:ext>
            </a:extLst>
          </p:cNvPr>
          <p:cNvSpPr>
            <a:spLocks noGrp="1"/>
          </p:cNvSpPr>
          <p:nvPr>
            <p:ph type="title"/>
          </p:nvPr>
        </p:nvSpPr>
        <p:spPr/>
        <p:txBody>
          <a:bodyPr anchor="ctr"/>
          <a:lstStyle/>
          <a:p>
            <a:pPr algn="ctr"/>
            <a:r>
              <a:rPr lang="es-US"/>
              <a:t>Métodos de extraccion</a:t>
            </a:r>
            <a:endParaRPr lang="es-ES"/>
          </a:p>
        </p:txBody>
      </p:sp>
      <p:sp>
        <p:nvSpPr>
          <p:cNvPr id="3" name="Marcador de contenido 2">
            <a:extLst>
              <a:ext uri="{FF2B5EF4-FFF2-40B4-BE49-F238E27FC236}">
                <a16:creationId xmlns:a16="http://schemas.microsoft.com/office/drawing/2014/main" id="{F02A6696-4653-4E4C-97B8-BD7621CE870A}"/>
              </a:ext>
            </a:extLst>
          </p:cNvPr>
          <p:cNvSpPr>
            <a:spLocks noGrp="1"/>
          </p:cNvSpPr>
          <p:nvPr>
            <p:ph idx="1"/>
          </p:nvPr>
        </p:nvSpPr>
        <p:spPr>
          <a:xfrm>
            <a:off x="581192" y="2180496"/>
            <a:ext cx="2968497" cy="464023"/>
          </a:xfrm>
        </p:spPr>
        <p:txBody>
          <a:bodyPr anchor="t"/>
          <a:lstStyle/>
          <a:p>
            <a:r>
              <a:rPr lang="es-US" dirty="0"/>
              <a:t>Método subterránea</a:t>
            </a:r>
            <a:endParaRPr lang="es-ES" dirty="0"/>
          </a:p>
        </p:txBody>
      </p:sp>
      <p:pic>
        <p:nvPicPr>
          <p:cNvPr id="4" name="Imagen 4">
            <a:extLst>
              <a:ext uri="{FF2B5EF4-FFF2-40B4-BE49-F238E27FC236}">
                <a16:creationId xmlns:a16="http://schemas.microsoft.com/office/drawing/2014/main" id="{AD18C0C8-FF93-F02B-DA4A-AB22A6828AAF}"/>
              </a:ext>
            </a:extLst>
          </p:cNvPr>
          <p:cNvPicPr>
            <a:picLocks noChangeAspect="1"/>
          </p:cNvPicPr>
          <p:nvPr/>
        </p:nvPicPr>
        <p:blipFill>
          <a:blip r:embed="rId2"/>
          <a:stretch>
            <a:fillRect/>
          </a:stretch>
        </p:blipFill>
        <p:spPr>
          <a:xfrm>
            <a:off x="872751" y="3109059"/>
            <a:ext cx="4398538" cy="2906177"/>
          </a:xfrm>
          <a:prstGeom prst="rect">
            <a:avLst/>
          </a:prstGeom>
        </p:spPr>
      </p:pic>
      <p:sp>
        <p:nvSpPr>
          <p:cNvPr id="5" name="CuadroTexto 4">
            <a:extLst>
              <a:ext uri="{FF2B5EF4-FFF2-40B4-BE49-F238E27FC236}">
                <a16:creationId xmlns:a16="http://schemas.microsoft.com/office/drawing/2014/main" id="{4529A3C9-DCA5-9523-3D5E-41E2FFC4B390}"/>
              </a:ext>
            </a:extLst>
          </p:cNvPr>
          <p:cNvSpPr txBox="1"/>
          <p:nvPr/>
        </p:nvSpPr>
        <p:spPr>
          <a:xfrm>
            <a:off x="6903789" y="2257439"/>
            <a:ext cx="6428617"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Método Open </a:t>
            </a:r>
            <a:r>
              <a:rPr lang="es-US" dirty="0" err="1"/>
              <a:t>Pit</a:t>
            </a:r>
            <a:endParaRPr lang="es-US" dirty="0"/>
          </a:p>
        </p:txBody>
      </p:sp>
      <p:pic>
        <p:nvPicPr>
          <p:cNvPr id="6" name="Imagen 6">
            <a:extLst>
              <a:ext uri="{FF2B5EF4-FFF2-40B4-BE49-F238E27FC236}">
                <a16:creationId xmlns:a16="http://schemas.microsoft.com/office/drawing/2014/main" id="{0A046CA2-6A19-467C-6201-093D38BA3F66}"/>
              </a:ext>
            </a:extLst>
          </p:cNvPr>
          <p:cNvPicPr>
            <a:picLocks noChangeAspect="1"/>
          </p:cNvPicPr>
          <p:nvPr/>
        </p:nvPicPr>
        <p:blipFill>
          <a:blip r:embed="rId3"/>
          <a:stretch>
            <a:fillRect/>
          </a:stretch>
        </p:blipFill>
        <p:spPr>
          <a:xfrm>
            <a:off x="6903789" y="3109059"/>
            <a:ext cx="4398538" cy="2906177"/>
          </a:xfrm>
          <a:prstGeom prst="rect">
            <a:avLst/>
          </a:prstGeom>
        </p:spPr>
      </p:pic>
    </p:spTree>
    <p:extLst>
      <p:ext uri="{BB962C8B-B14F-4D97-AF65-F5344CB8AC3E}">
        <p14:creationId xmlns:p14="http://schemas.microsoft.com/office/powerpoint/2010/main" val="311337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73664-0C3B-C34E-8676-78ABE5D94D32}"/>
              </a:ext>
            </a:extLst>
          </p:cNvPr>
          <p:cNvSpPr>
            <a:spLocks noGrp="1"/>
          </p:cNvSpPr>
          <p:nvPr>
            <p:ph type="title"/>
          </p:nvPr>
        </p:nvSpPr>
        <p:spPr/>
        <p:txBody>
          <a:bodyPr anchor="ctr"/>
          <a:lstStyle/>
          <a:p>
            <a:pPr algn="ctr"/>
            <a:r>
              <a:rPr lang="es-US"/>
              <a:t>Tratamientos</a:t>
            </a:r>
            <a:endParaRPr lang="es-ES"/>
          </a:p>
        </p:txBody>
      </p:sp>
      <p:sp>
        <p:nvSpPr>
          <p:cNvPr id="3" name="Marcador de contenido 2">
            <a:extLst>
              <a:ext uri="{FF2B5EF4-FFF2-40B4-BE49-F238E27FC236}">
                <a16:creationId xmlns:a16="http://schemas.microsoft.com/office/drawing/2014/main" id="{9C123326-A875-BF41-8444-4EA17425281A}"/>
              </a:ext>
            </a:extLst>
          </p:cNvPr>
          <p:cNvSpPr>
            <a:spLocks noGrp="1"/>
          </p:cNvSpPr>
          <p:nvPr>
            <p:ph idx="1"/>
          </p:nvPr>
        </p:nvSpPr>
        <p:spPr>
          <a:xfrm>
            <a:off x="581192" y="2180496"/>
            <a:ext cx="4033404" cy="3678303"/>
          </a:xfrm>
        </p:spPr>
        <p:txBody>
          <a:bodyPr/>
          <a:lstStyle/>
          <a:p>
            <a:r>
              <a:rPr lang="es-US" dirty="0"/>
              <a:t>Cribado y Quebrado del mineral</a:t>
            </a:r>
          </a:p>
          <a:p>
            <a:r>
              <a:rPr lang="es-US" dirty="0"/>
              <a:t>Molienda</a:t>
            </a:r>
          </a:p>
          <a:p>
            <a:r>
              <a:rPr lang="es-US" dirty="0" err="1"/>
              <a:t>Cianuración</a:t>
            </a:r>
            <a:endParaRPr lang="es-US" dirty="0"/>
          </a:p>
          <a:p>
            <a:r>
              <a:rPr lang="es-US" dirty="0"/>
              <a:t>Amalgamación</a:t>
            </a:r>
          </a:p>
          <a:p>
            <a:r>
              <a:rPr lang="es-US" dirty="0"/>
              <a:t>Flotación</a:t>
            </a:r>
          </a:p>
          <a:p>
            <a:r>
              <a:rPr lang="es-US" dirty="0"/>
              <a:t>Fundición</a:t>
            </a:r>
            <a:endParaRPr lang="es-ES" dirty="0"/>
          </a:p>
        </p:txBody>
      </p:sp>
      <p:sp>
        <p:nvSpPr>
          <p:cNvPr id="4" name="CuadroTexto 3">
            <a:extLst>
              <a:ext uri="{FF2B5EF4-FFF2-40B4-BE49-F238E27FC236}">
                <a16:creationId xmlns:a16="http://schemas.microsoft.com/office/drawing/2014/main" id="{2917803F-5D8B-D3C2-6045-7E449CB4B15F}"/>
              </a:ext>
            </a:extLst>
          </p:cNvPr>
          <p:cNvSpPr txBox="1"/>
          <p:nvPr/>
        </p:nvSpPr>
        <p:spPr>
          <a:xfrm>
            <a:off x="1807911" y="1995830"/>
            <a:ext cx="1579967" cy="369332"/>
          </a:xfrm>
          <a:prstGeom prst="rect">
            <a:avLst/>
          </a:prstGeom>
          <a:noFill/>
        </p:spPr>
        <p:txBody>
          <a:bodyPr wrap="square" rtlCol="0">
            <a:spAutoFit/>
          </a:bodyPr>
          <a:lstStyle/>
          <a:p>
            <a:pPr algn="l"/>
            <a:r>
              <a:rPr lang="es-US" b="1" dirty="0">
                <a:solidFill>
                  <a:schemeClr val="accent1"/>
                </a:solidFill>
              </a:rPr>
              <a:t>PLATA</a:t>
            </a:r>
          </a:p>
        </p:txBody>
      </p:sp>
      <p:sp>
        <p:nvSpPr>
          <p:cNvPr id="5" name="CuadroTexto 4">
            <a:extLst>
              <a:ext uri="{FF2B5EF4-FFF2-40B4-BE49-F238E27FC236}">
                <a16:creationId xmlns:a16="http://schemas.microsoft.com/office/drawing/2014/main" id="{1685351E-CDC3-C143-0F1B-060926B5BFA7}"/>
              </a:ext>
            </a:extLst>
          </p:cNvPr>
          <p:cNvSpPr txBox="1"/>
          <p:nvPr/>
        </p:nvSpPr>
        <p:spPr>
          <a:xfrm>
            <a:off x="9743898" y="2180496"/>
            <a:ext cx="852280" cy="369332"/>
          </a:xfrm>
          <a:prstGeom prst="rect">
            <a:avLst/>
          </a:prstGeom>
          <a:noFill/>
        </p:spPr>
        <p:txBody>
          <a:bodyPr wrap="square" rtlCol="0">
            <a:spAutoFit/>
          </a:bodyPr>
          <a:lstStyle/>
          <a:p>
            <a:pPr algn="l"/>
            <a:r>
              <a:rPr lang="es-US" b="1" dirty="0">
                <a:solidFill>
                  <a:schemeClr val="accent1"/>
                </a:solidFill>
              </a:rPr>
              <a:t>ORO</a:t>
            </a:r>
          </a:p>
        </p:txBody>
      </p:sp>
      <p:sp>
        <p:nvSpPr>
          <p:cNvPr id="6" name="CuadroTexto 5">
            <a:extLst>
              <a:ext uri="{FF2B5EF4-FFF2-40B4-BE49-F238E27FC236}">
                <a16:creationId xmlns:a16="http://schemas.microsoft.com/office/drawing/2014/main" id="{42EA3078-B77F-D8D4-1696-37AA3287653F}"/>
              </a:ext>
            </a:extLst>
          </p:cNvPr>
          <p:cNvSpPr txBox="1"/>
          <p:nvPr/>
        </p:nvSpPr>
        <p:spPr>
          <a:xfrm>
            <a:off x="8158596" y="2778061"/>
            <a:ext cx="4033404" cy="1951303"/>
          </a:xfrm>
          <a:prstGeom prst="rect">
            <a:avLst/>
          </a:prstGeom>
          <a:noFill/>
        </p:spPr>
        <p:txBody>
          <a:bodyPr wrap="square" rtlCol="0">
            <a:spAutoFit/>
          </a:bodyPr>
          <a:lstStyle/>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Descontaminación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Concentración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Lixiviación</a:t>
            </a:r>
          </a:p>
          <a:p>
            <a:pPr marL="306000" indent="-306000">
              <a:spcBef>
                <a:spcPct val="20000"/>
              </a:spcBef>
              <a:spcAft>
                <a:spcPts val="600"/>
              </a:spcAft>
              <a:buClr>
                <a:schemeClr val="accent2"/>
              </a:buClr>
              <a:buSzPct val="92000"/>
              <a:buFont typeface="Wingdings 2" panose="05020102010507070707" pitchFamily="18" charset="2"/>
              <a:buChar char=""/>
            </a:pPr>
            <a:r>
              <a:rPr lang="es-US" dirty="0">
                <a:solidFill>
                  <a:schemeClr val="tx2"/>
                </a:solidFill>
              </a:rPr>
              <a:t>Electro- Obtención</a:t>
            </a:r>
          </a:p>
          <a:p>
            <a:pPr marL="285750" indent="-285750" algn="l">
              <a:buFont typeface="Arial" panose="020B0604020202020204" pitchFamily="34" charset="0"/>
              <a:buChar char="•"/>
            </a:pPr>
            <a:endParaRPr lang="es-US" dirty="0"/>
          </a:p>
        </p:txBody>
      </p:sp>
      <p:pic>
        <p:nvPicPr>
          <p:cNvPr id="8" name="Marcador de contenido 5">
            <a:extLst>
              <a:ext uri="{FF2B5EF4-FFF2-40B4-BE49-F238E27FC236}">
                <a16:creationId xmlns:a16="http://schemas.microsoft.com/office/drawing/2014/main" id="{405CF28E-5BC4-5548-4D24-921DD60178A0}"/>
              </a:ext>
            </a:extLst>
          </p:cNvPr>
          <p:cNvPicPr>
            <a:picLocks noChangeAspect="1"/>
          </p:cNvPicPr>
          <p:nvPr/>
        </p:nvPicPr>
        <p:blipFill>
          <a:blip r:embed="rId2"/>
          <a:stretch>
            <a:fillRect/>
          </a:stretch>
        </p:blipFill>
        <p:spPr>
          <a:xfrm>
            <a:off x="4335384" y="3554663"/>
            <a:ext cx="3521231" cy="3174764"/>
          </a:xfrm>
          <a:prstGeom prst="rect">
            <a:avLst/>
          </a:prstGeom>
        </p:spPr>
      </p:pic>
    </p:spTree>
    <p:extLst>
      <p:ext uri="{BB962C8B-B14F-4D97-AF65-F5344CB8AC3E}">
        <p14:creationId xmlns:p14="http://schemas.microsoft.com/office/powerpoint/2010/main" val="171780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4A39D-DF96-014F-A625-E38D80C0FF0A}"/>
              </a:ext>
            </a:extLst>
          </p:cNvPr>
          <p:cNvSpPr>
            <a:spLocks noGrp="1"/>
          </p:cNvSpPr>
          <p:nvPr>
            <p:ph type="title"/>
          </p:nvPr>
        </p:nvSpPr>
        <p:spPr/>
        <p:txBody>
          <a:bodyPr anchor="ctr"/>
          <a:lstStyle/>
          <a:p>
            <a:pPr algn="ctr"/>
            <a:r>
              <a:rPr lang="es-US"/>
              <a:t>Maquinaria</a:t>
            </a:r>
            <a:endParaRPr lang="es-ES"/>
          </a:p>
        </p:txBody>
      </p:sp>
      <p:sp>
        <p:nvSpPr>
          <p:cNvPr id="3" name="Marcador de contenido 2">
            <a:extLst>
              <a:ext uri="{FF2B5EF4-FFF2-40B4-BE49-F238E27FC236}">
                <a16:creationId xmlns:a16="http://schemas.microsoft.com/office/drawing/2014/main" id="{8C08FEAB-671B-0043-B294-0AF93DEBED03}"/>
              </a:ext>
            </a:extLst>
          </p:cNvPr>
          <p:cNvSpPr>
            <a:spLocks noGrp="1"/>
          </p:cNvSpPr>
          <p:nvPr>
            <p:ph idx="1"/>
          </p:nvPr>
        </p:nvSpPr>
        <p:spPr>
          <a:xfrm>
            <a:off x="581192" y="2180497"/>
            <a:ext cx="5514808" cy="1013800"/>
          </a:xfrm>
        </p:spPr>
        <p:txBody>
          <a:bodyPr anchor="t"/>
          <a:lstStyle/>
          <a:p>
            <a:r>
              <a:rPr lang="es-US" dirty="0"/>
              <a:t>Trituradora de Mandíbula</a:t>
            </a:r>
          </a:p>
          <a:p>
            <a:pPr marL="0" indent="0">
              <a:buNone/>
            </a:pPr>
            <a:endParaRPr lang="es-US" dirty="0"/>
          </a:p>
        </p:txBody>
      </p:sp>
      <p:pic>
        <p:nvPicPr>
          <p:cNvPr id="4" name="Imagen 4">
            <a:extLst>
              <a:ext uri="{FF2B5EF4-FFF2-40B4-BE49-F238E27FC236}">
                <a16:creationId xmlns:a16="http://schemas.microsoft.com/office/drawing/2014/main" id="{93FA9621-A652-6977-77D7-4FBA14830612}"/>
              </a:ext>
            </a:extLst>
          </p:cNvPr>
          <p:cNvPicPr>
            <a:picLocks noChangeAspect="1"/>
          </p:cNvPicPr>
          <p:nvPr/>
        </p:nvPicPr>
        <p:blipFill>
          <a:blip r:embed="rId2"/>
          <a:stretch>
            <a:fillRect/>
          </a:stretch>
        </p:blipFill>
        <p:spPr>
          <a:xfrm>
            <a:off x="413599" y="2687397"/>
            <a:ext cx="3153840" cy="2678500"/>
          </a:xfrm>
          <a:prstGeom prst="rect">
            <a:avLst/>
          </a:prstGeom>
        </p:spPr>
      </p:pic>
      <p:sp>
        <p:nvSpPr>
          <p:cNvPr id="5" name="CuadroTexto 4">
            <a:extLst>
              <a:ext uri="{FF2B5EF4-FFF2-40B4-BE49-F238E27FC236}">
                <a16:creationId xmlns:a16="http://schemas.microsoft.com/office/drawing/2014/main" id="{961DF423-6F54-A5B1-AB36-36F3C366FDFB}"/>
              </a:ext>
            </a:extLst>
          </p:cNvPr>
          <p:cNvSpPr txBox="1"/>
          <p:nvPr/>
        </p:nvSpPr>
        <p:spPr>
          <a:xfrm>
            <a:off x="4562956" y="2210046"/>
            <a:ext cx="3026880" cy="369332"/>
          </a:xfrm>
          <a:prstGeom prst="rect">
            <a:avLst/>
          </a:prstGeom>
          <a:noFill/>
        </p:spPr>
        <p:txBody>
          <a:bodyPr wrap="square" rtlCol="0">
            <a:spAutoFit/>
          </a:bodyPr>
          <a:lstStyle/>
          <a:p>
            <a:pPr marL="285750" indent="-285750">
              <a:buFont typeface="Arial" panose="020B0604020202020204" pitchFamily="34" charset="0"/>
              <a:buChar char="•"/>
            </a:pPr>
            <a:r>
              <a:rPr lang="es-US" dirty="0"/>
              <a:t>Trituradora de cono</a:t>
            </a:r>
          </a:p>
        </p:txBody>
      </p:sp>
      <p:pic>
        <p:nvPicPr>
          <p:cNvPr id="6" name="Imagen 6">
            <a:extLst>
              <a:ext uri="{FF2B5EF4-FFF2-40B4-BE49-F238E27FC236}">
                <a16:creationId xmlns:a16="http://schemas.microsoft.com/office/drawing/2014/main" id="{57213BC9-C018-CA6D-E7B0-9282FB4CDE25}"/>
              </a:ext>
            </a:extLst>
          </p:cNvPr>
          <p:cNvPicPr>
            <a:picLocks noChangeAspect="1"/>
          </p:cNvPicPr>
          <p:nvPr/>
        </p:nvPicPr>
        <p:blipFill>
          <a:blip r:embed="rId3"/>
          <a:stretch>
            <a:fillRect/>
          </a:stretch>
        </p:blipFill>
        <p:spPr>
          <a:xfrm>
            <a:off x="4704382" y="2872465"/>
            <a:ext cx="2885454" cy="2308363"/>
          </a:xfrm>
          <a:prstGeom prst="rect">
            <a:avLst/>
          </a:prstGeom>
        </p:spPr>
      </p:pic>
      <p:sp>
        <p:nvSpPr>
          <p:cNvPr id="7" name="CuadroTexto 6">
            <a:extLst>
              <a:ext uri="{FF2B5EF4-FFF2-40B4-BE49-F238E27FC236}">
                <a16:creationId xmlns:a16="http://schemas.microsoft.com/office/drawing/2014/main" id="{86F4D131-6946-0B73-C4BE-506143D09788}"/>
              </a:ext>
            </a:extLst>
          </p:cNvPr>
          <p:cNvSpPr txBox="1"/>
          <p:nvPr/>
        </p:nvSpPr>
        <p:spPr>
          <a:xfrm>
            <a:off x="7670296" y="2226761"/>
            <a:ext cx="3940511" cy="369332"/>
          </a:xfrm>
          <a:prstGeom prst="rect">
            <a:avLst/>
          </a:prstGeom>
          <a:noFill/>
        </p:spPr>
        <p:txBody>
          <a:bodyPr wrap="square" rtlCol="0">
            <a:spAutoFit/>
          </a:bodyPr>
          <a:lstStyle/>
          <a:p>
            <a:pPr marL="285750" indent="-285750">
              <a:buFont typeface="Arial" panose="020B0604020202020204" pitchFamily="34" charset="0"/>
              <a:buChar char="•"/>
            </a:pPr>
            <a:r>
              <a:rPr lang="es-US" dirty="0"/>
              <a:t>Trituradora de Cono cabeza corta</a:t>
            </a:r>
          </a:p>
        </p:txBody>
      </p:sp>
      <p:pic>
        <p:nvPicPr>
          <p:cNvPr id="8" name="Imagen 8">
            <a:extLst>
              <a:ext uri="{FF2B5EF4-FFF2-40B4-BE49-F238E27FC236}">
                <a16:creationId xmlns:a16="http://schemas.microsoft.com/office/drawing/2014/main" id="{C9A0B773-9748-ED42-E894-EDAF32924E18}"/>
              </a:ext>
            </a:extLst>
          </p:cNvPr>
          <p:cNvPicPr>
            <a:picLocks noChangeAspect="1"/>
          </p:cNvPicPr>
          <p:nvPr/>
        </p:nvPicPr>
        <p:blipFill>
          <a:blip r:embed="rId4"/>
          <a:stretch>
            <a:fillRect/>
          </a:stretch>
        </p:blipFill>
        <p:spPr>
          <a:xfrm>
            <a:off x="8624563" y="2534046"/>
            <a:ext cx="2486025" cy="2571750"/>
          </a:xfrm>
          <a:prstGeom prst="rect">
            <a:avLst/>
          </a:prstGeom>
        </p:spPr>
      </p:pic>
    </p:spTree>
    <p:extLst>
      <p:ext uri="{BB962C8B-B14F-4D97-AF65-F5344CB8AC3E}">
        <p14:creationId xmlns:p14="http://schemas.microsoft.com/office/powerpoint/2010/main" val="88036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0225B-2BAE-22B4-AAEF-00DADB85BCCF}"/>
              </a:ext>
            </a:extLst>
          </p:cNvPr>
          <p:cNvSpPr>
            <a:spLocks noGrp="1"/>
          </p:cNvSpPr>
          <p:nvPr>
            <p:ph type="title"/>
          </p:nvPr>
        </p:nvSpPr>
        <p:spPr/>
        <p:txBody>
          <a:bodyPr/>
          <a:lstStyle/>
          <a:p>
            <a:endParaRPr lang="es-US"/>
          </a:p>
        </p:txBody>
      </p:sp>
      <p:sp>
        <p:nvSpPr>
          <p:cNvPr id="3" name="Marcador de contenido 2">
            <a:extLst>
              <a:ext uri="{FF2B5EF4-FFF2-40B4-BE49-F238E27FC236}">
                <a16:creationId xmlns:a16="http://schemas.microsoft.com/office/drawing/2014/main" id="{B9A4CD34-9C1C-248F-93D5-451CF9849786}"/>
              </a:ext>
            </a:extLst>
          </p:cNvPr>
          <p:cNvSpPr>
            <a:spLocks noGrp="1"/>
          </p:cNvSpPr>
          <p:nvPr>
            <p:ph idx="1"/>
          </p:nvPr>
        </p:nvSpPr>
        <p:spPr>
          <a:xfrm>
            <a:off x="581193" y="2218557"/>
            <a:ext cx="3554196" cy="461460"/>
          </a:xfrm>
        </p:spPr>
        <p:txBody>
          <a:bodyPr anchor="t"/>
          <a:lstStyle/>
          <a:p>
            <a:r>
              <a:rPr lang="es-US" dirty="0"/>
              <a:t>Trituradora contra rodillo</a:t>
            </a:r>
          </a:p>
          <a:p>
            <a:endParaRPr lang="es-US" dirty="0"/>
          </a:p>
        </p:txBody>
      </p:sp>
      <p:pic>
        <p:nvPicPr>
          <p:cNvPr id="4" name="Imagen 4">
            <a:extLst>
              <a:ext uri="{FF2B5EF4-FFF2-40B4-BE49-F238E27FC236}">
                <a16:creationId xmlns:a16="http://schemas.microsoft.com/office/drawing/2014/main" id="{9D22BBDC-F218-69DB-3A99-5FDFEC72D00B}"/>
              </a:ext>
            </a:extLst>
          </p:cNvPr>
          <p:cNvPicPr>
            <a:picLocks noChangeAspect="1"/>
          </p:cNvPicPr>
          <p:nvPr/>
        </p:nvPicPr>
        <p:blipFill>
          <a:blip r:embed="rId2"/>
          <a:stretch>
            <a:fillRect/>
          </a:stretch>
        </p:blipFill>
        <p:spPr>
          <a:xfrm>
            <a:off x="329170" y="3207465"/>
            <a:ext cx="4058242" cy="2389363"/>
          </a:xfrm>
          <a:prstGeom prst="rect">
            <a:avLst/>
          </a:prstGeom>
        </p:spPr>
      </p:pic>
      <p:sp>
        <p:nvSpPr>
          <p:cNvPr id="5" name="CuadroTexto 4">
            <a:extLst>
              <a:ext uri="{FF2B5EF4-FFF2-40B4-BE49-F238E27FC236}">
                <a16:creationId xmlns:a16="http://schemas.microsoft.com/office/drawing/2014/main" id="{0F2ECE93-C469-9C7A-C385-6DFC14C50E4E}"/>
              </a:ext>
            </a:extLst>
          </p:cNvPr>
          <p:cNvSpPr txBox="1"/>
          <p:nvPr/>
        </p:nvSpPr>
        <p:spPr>
          <a:xfrm>
            <a:off x="5535977" y="2218557"/>
            <a:ext cx="2520636"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Criba vibratoria </a:t>
            </a:r>
          </a:p>
        </p:txBody>
      </p:sp>
      <p:pic>
        <p:nvPicPr>
          <p:cNvPr id="6" name="Imagen 6">
            <a:extLst>
              <a:ext uri="{FF2B5EF4-FFF2-40B4-BE49-F238E27FC236}">
                <a16:creationId xmlns:a16="http://schemas.microsoft.com/office/drawing/2014/main" id="{30F51E51-E140-F3B8-6F11-07D5413460BD}"/>
              </a:ext>
            </a:extLst>
          </p:cNvPr>
          <p:cNvPicPr>
            <a:picLocks noChangeAspect="1"/>
          </p:cNvPicPr>
          <p:nvPr/>
        </p:nvPicPr>
        <p:blipFill>
          <a:blip r:embed="rId3"/>
          <a:stretch>
            <a:fillRect/>
          </a:stretch>
        </p:blipFill>
        <p:spPr>
          <a:xfrm>
            <a:off x="5046950" y="2992573"/>
            <a:ext cx="3009663" cy="2555078"/>
          </a:xfrm>
          <a:prstGeom prst="rect">
            <a:avLst/>
          </a:prstGeom>
        </p:spPr>
      </p:pic>
      <p:sp>
        <p:nvSpPr>
          <p:cNvPr id="7" name="CuadroTexto 6">
            <a:extLst>
              <a:ext uri="{FF2B5EF4-FFF2-40B4-BE49-F238E27FC236}">
                <a16:creationId xmlns:a16="http://schemas.microsoft.com/office/drawing/2014/main" id="{1973D349-62A7-3F7F-6877-DCCBD5E51D70}"/>
              </a:ext>
            </a:extLst>
          </p:cNvPr>
          <p:cNvSpPr txBox="1"/>
          <p:nvPr/>
        </p:nvSpPr>
        <p:spPr>
          <a:xfrm>
            <a:off x="5182191" y="2511050"/>
            <a:ext cx="1828800" cy="1828800"/>
          </a:xfrm>
          <a:prstGeom prst="rect">
            <a:avLst/>
          </a:prstGeom>
          <a:noFill/>
        </p:spPr>
        <p:txBody>
          <a:bodyPr wrap="square" rtlCol="0">
            <a:spAutoFit/>
          </a:bodyPr>
          <a:lstStyle/>
          <a:p>
            <a:pPr algn="l"/>
            <a:endParaRPr lang="es-US" dirty="0"/>
          </a:p>
        </p:txBody>
      </p:sp>
      <p:pic>
        <p:nvPicPr>
          <p:cNvPr id="8" name="Imagen 8">
            <a:extLst>
              <a:ext uri="{FF2B5EF4-FFF2-40B4-BE49-F238E27FC236}">
                <a16:creationId xmlns:a16="http://schemas.microsoft.com/office/drawing/2014/main" id="{A2E699E2-6388-B4F3-2DA6-F467A0470D80}"/>
              </a:ext>
            </a:extLst>
          </p:cNvPr>
          <p:cNvPicPr>
            <a:picLocks noChangeAspect="1"/>
          </p:cNvPicPr>
          <p:nvPr/>
        </p:nvPicPr>
        <p:blipFill>
          <a:blip r:embed="rId4"/>
          <a:stretch>
            <a:fillRect/>
          </a:stretch>
        </p:blipFill>
        <p:spPr>
          <a:xfrm>
            <a:off x="8716151" y="2959591"/>
            <a:ext cx="3649730" cy="2621042"/>
          </a:xfrm>
          <a:prstGeom prst="rect">
            <a:avLst/>
          </a:prstGeom>
        </p:spPr>
      </p:pic>
      <p:sp>
        <p:nvSpPr>
          <p:cNvPr id="9" name="CuadroTexto 8">
            <a:extLst>
              <a:ext uri="{FF2B5EF4-FFF2-40B4-BE49-F238E27FC236}">
                <a16:creationId xmlns:a16="http://schemas.microsoft.com/office/drawing/2014/main" id="{DB0C781C-BC13-17DB-614C-C43669078551}"/>
              </a:ext>
            </a:extLst>
          </p:cNvPr>
          <p:cNvSpPr txBox="1"/>
          <p:nvPr/>
        </p:nvSpPr>
        <p:spPr>
          <a:xfrm>
            <a:off x="9211212" y="2241547"/>
            <a:ext cx="2399595" cy="369332"/>
          </a:xfrm>
          <a:prstGeom prst="rect">
            <a:avLst/>
          </a:prstGeom>
          <a:noFill/>
        </p:spPr>
        <p:txBody>
          <a:bodyPr wrap="square" rtlCol="0">
            <a:spAutoFit/>
          </a:bodyPr>
          <a:lstStyle/>
          <a:p>
            <a:pPr marL="285750" indent="-285750" algn="l">
              <a:buFont typeface="Arial" panose="020B0604020202020204" pitchFamily="34" charset="0"/>
              <a:buChar char="•"/>
            </a:pPr>
            <a:r>
              <a:rPr lang="es-US" dirty="0"/>
              <a:t>Molino de bolas</a:t>
            </a:r>
          </a:p>
        </p:txBody>
      </p:sp>
    </p:spTree>
    <p:extLst>
      <p:ext uri="{BB962C8B-B14F-4D97-AF65-F5344CB8AC3E}">
        <p14:creationId xmlns:p14="http://schemas.microsoft.com/office/powerpoint/2010/main" val="400355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57515-D6D0-F739-AF8F-8F846BF45793}"/>
              </a:ext>
            </a:extLst>
          </p:cNvPr>
          <p:cNvSpPr>
            <a:spLocks noGrp="1"/>
          </p:cNvSpPr>
          <p:nvPr>
            <p:ph type="title"/>
          </p:nvPr>
        </p:nvSpPr>
        <p:spPr>
          <a:xfrm>
            <a:off x="581192" y="2015539"/>
            <a:ext cx="11029616" cy="3983435"/>
          </a:xfrm>
        </p:spPr>
        <p:txBody>
          <a:bodyPr anchor="ctr"/>
          <a:lstStyle/>
          <a:p>
            <a:pPr algn="ctr"/>
            <a:r>
              <a:rPr lang="es-US" b="1" dirty="0">
                <a:solidFill>
                  <a:schemeClr val="accent1"/>
                </a:solidFill>
              </a:rPr>
              <a:t>Fin! Muchísimas gracias por la atención</a:t>
            </a:r>
          </a:p>
        </p:txBody>
      </p:sp>
    </p:spTree>
    <p:extLst>
      <p:ext uri="{BB962C8B-B14F-4D97-AF65-F5344CB8AC3E}">
        <p14:creationId xmlns:p14="http://schemas.microsoft.com/office/powerpoint/2010/main" val="120494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8FCFD-E8E9-554B-9362-B8985194DA2E}"/>
              </a:ext>
            </a:extLst>
          </p:cNvPr>
          <p:cNvSpPr>
            <a:spLocks noGrp="1"/>
          </p:cNvSpPr>
          <p:nvPr>
            <p:ph type="title"/>
          </p:nvPr>
        </p:nvSpPr>
        <p:spPr/>
        <p:txBody>
          <a:bodyPr anchor="ctr"/>
          <a:lstStyle/>
          <a:p>
            <a:pPr algn="ctr"/>
            <a:r>
              <a:rPr lang="es-US"/>
              <a:t>Ubicación  </a:t>
            </a:r>
            <a:endParaRPr lang="es-ES"/>
          </a:p>
        </p:txBody>
      </p:sp>
      <p:sp>
        <p:nvSpPr>
          <p:cNvPr id="3" name="Marcador de contenido 2">
            <a:extLst>
              <a:ext uri="{FF2B5EF4-FFF2-40B4-BE49-F238E27FC236}">
                <a16:creationId xmlns:a16="http://schemas.microsoft.com/office/drawing/2014/main" id="{7A5A9AF5-7D0E-6744-9C7B-902C870AEE50}"/>
              </a:ext>
            </a:extLst>
          </p:cNvPr>
          <p:cNvSpPr>
            <a:spLocks noGrp="1"/>
          </p:cNvSpPr>
          <p:nvPr>
            <p:ph idx="1"/>
          </p:nvPr>
        </p:nvSpPr>
        <p:spPr>
          <a:xfrm>
            <a:off x="581192" y="830695"/>
            <a:ext cx="5244779" cy="6408697"/>
          </a:xfrm>
        </p:spPr>
        <p:txBody>
          <a:bodyPr/>
          <a:lstStyle/>
          <a:p>
            <a:r>
              <a:rPr lang="es-US"/>
              <a:t>El proyecto CANNINGTON SILVER, se ubica en la Cordillera de los Andes, departamento de Iglesias, provincia de San Juan, Argentina.</a:t>
            </a:r>
          </a:p>
          <a:p>
            <a:r>
              <a:rPr lang="es-US"/>
              <a:t>Que tiene aproximadamente 3500 y 4850 msnm entre las coordenadas 31° 40’ y 31° 55’ Latitud Sur y 70° 35’ Longitud Oeste</a:t>
            </a:r>
            <a:endParaRPr lang="es-ES"/>
          </a:p>
        </p:txBody>
      </p:sp>
      <p:pic>
        <p:nvPicPr>
          <p:cNvPr id="4" name="Imagen 4">
            <a:extLst>
              <a:ext uri="{FF2B5EF4-FFF2-40B4-BE49-F238E27FC236}">
                <a16:creationId xmlns:a16="http://schemas.microsoft.com/office/drawing/2014/main" id="{2F582BD8-2F14-B793-35C3-97A8FAE6EFA1}"/>
              </a:ext>
            </a:extLst>
          </p:cNvPr>
          <p:cNvPicPr>
            <a:picLocks noChangeAspect="1"/>
          </p:cNvPicPr>
          <p:nvPr/>
        </p:nvPicPr>
        <p:blipFill>
          <a:blip r:embed="rId2"/>
          <a:stretch>
            <a:fillRect/>
          </a:stretch>
        </p:blipFill>
        <p:spPr>
          <a:xfrm>
            <a:off x="7450901" y="2063903"/>
            <a:ext cx="3644685" cy="4409057"/>
          </a:xfrm>
          <a:prstGeom prst="rect">
            <a:avLst/>
          </a:prstGeom>
        </p:spPr>
      </p:pic>
    </p:spTree>
    <p:extLst>
      <p:ext uri="{BB962C8B-B14F-4D97-AF65-F5344CB8AC3E}">
        <p14:creationId xmlns:p14="http://schemas.microsoft.com/office/powerpoint/2010/main" val="198289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6DF7D-0A93-FF4C-BF78-DEA22507CFDF}"/>
              </a:ext>
            </a:extLst>
          </p:cNvPr>
          <p:cNvSpPr>
            <a:spLocks noGrp="1"/>
          </p:cNvSpPr>
          <p:nvPr>
            <p:ph type="title"/>
          </p:nvPr>
        </p:nvSpPr>
        <p:spPr/>
        <p:txBody>
          <a:bodyPr anchor="ctr"/>
          <a:lstStyle/>
          <a:p>
            <a:pPr algn="ctr"/>
            <a:r>
              <a:rPr lang="es-US"/>
              <a:t>Vias  de  acceso</a:t>
            </a:r>
            <a:endParaRPr lang="es-ES"/>
          </a:p>
        </p:txBody>
      </p:sp>
      <p:sp>
        <p:nvSpPr>
          <p:cNvPr id="3" name="Marcador de contenido 2">
            <a:extLst>
              <a:ext uri="{FF2B5EF4-FFF2-40B4-BE49-F238E27FC236}">
                <a16:creationId xmlns:a16="http://schemas.microsoft.com/office/drawing/2014/main" id="{FDD26CCD-E097-0248-B772-1EB71E6A3490}"/>
              </a:ext>
            </a:extLst>
          </p:cNvPr>
          <p:cNvSpPr>
            <a:spLocks noGrp="1"/>
          </p:cNvSpPr>
          <p:nvPr>
            <p:ph idx="1"/>
          </p:nvPr>
        </p:nvSpPr>
        <p:spPr>
          <a:xfrm>
            <a:off x="581192" y="2180496"/>
            <a:ext cx="5737255" cy="3678303"/>
          </a:xfrm>
        </p:spPr>
        <p:txBody>
          <a:bodyPr/>
          <a:lstStyle/>
          <a:p>
            <a:r>
              <a:rPr lang="es-US"/>
              <a:t>Se encuentra a unos 1,5 km de Tudcum</a:t>
            </a:r>
          </a:p>
          <a:p>
            <a:r>
              <a:rPr lang="es-US"/>
              <a:t>Portezuelo de Conconta</a:t>
            </a:r>
          </a:p>
          <a:p>
            <a:r>
              <a:rPr lang="es-US"/>
              <a:t>Valle Cura hasta Arroyo de los Despoblados y Rio de las Tagas</a:t>
            </a:r>
          </a:p>
          <a:p>
            <a:endParaRPr lang="es-US"/>
          </a:p>
          <a:p>
            <a:endParaRPr lang="es-ES"/>
          </a:p>
        </p:txBody>
      </p:sp>
      <p:pic>
        <p:nvPicPr>
          <p:cNvPr id="5" name="Imagen 5">
            <a:extLst>
              <a:ext uri="{FF2B5EF4-FFF2-40B4-BE49-F238E27FC236}">
                <a16:creationId xmlns:a16="http://schemas.microsoft.com/office/drawing/2014/main" id="{310A3C76-6E92-894F-96C6-BE0F388F4AE4}"/>
              </a:ext>
            </a:extLst>
          </p:cNvPr>
          <p:cNvPicPr>
            <a:picLocks noChangeAspect="1"/>
          </p:cNvPicPr>
          <p:nvPr/>
        </p:nvPicPr>
        <p:blipFill>
          <a:blip r:embed="rId2"/>
          <a:stretch>
            <a:fillRect/>
          </a:stretch>
        </p:blipFill>
        <p:spPr>
          <a:xfrm>
            <a:off x="6538956" y="2589785"/>
            <a:ext cx="4916679" cy="3193016"/>
          </a:xfrm>
          <a:prstGeom prst="rect">
            <a:avLst/>
          </a:prstGeom>
        </p:spPr>
      </p:pic>
    </p:spTree>
    <p:extLst>
      <p:ext uri="{BB962C8B-B14F-4D97-AF65-F5344CB8AC3E}">
        <p14:creationId xmlns:p14="http://schemas.microsoft.com/office/powerpoint/2010/main" val="12265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9784-E7FA-664A-8F11-4F37FCD02873}"/>
              </a:ext>
            </a:extLst>
          </p:cNvPr>
          <p:cNvSpPr>
            <a:spLocks noGrp="1"/>
          </p:cNvSpPr>
          <p:nvPr>
            <p:ph type="title"/>
          </p:nvPr>
        </p:nvSpPr>
        <p:spPr/>
        <p:txBody>
          <a:bodyPr anchor="ctr"/>
          <a:lstStyle/>
          <a:p>
            <a:pPr algn="ctr"/>
            <a:r>
              <a:rPr lang="es-US"/>
              <a:t>RECURSOS  HUMANOS</a:t>
            </a:r>
            <a:endParaRPr lang="es-ES"/>
          </a:p>
        </p:txBody>
      </p:sp>
      <p:sp>
        <p:nvSpPr>
          <p:cNvPr id="3" name="Marcador de contenido 2">
            <a:extLst>
              <a:ext uri="{FF2B5EF4-FFF2-40B4-BE49-F238E27FC236}">
                <a16:creationId xmlns:a16="http://schemas.microsoft.com/office/drawing/2014/main" id="{6A530BEA-336D-254D-BAA8-CD88A280C6BB}"/>
              </a:ext>
            </a:extLst>
          </p:cNvPr>
          <p:cNvSpPr>
            <a:spLocks noGrp="1"/>
          </p:cNvSpPr>
          <p:nvPr>
            <p:ph idx="1"/>
          </p:nvPr>
        </p:nvSpPr>
        <p:spPr>
          <a:xfrm>
            <a:off x="581193" y="2180496"/>
            <a:ext cx="6464942" cy="3678303"/>
          </a:xfrm>
        </p:spPr>
        <p:txBody>
          <a:bodyPr/>
          <a:lstStyle/>
          <a:p>
            <a:r>
              <a:rPr lang="es-ES"/>
              <a:t>El proyecto CANNINGTON SILVER  consta de dos campamentos, el primero de ellos está destinado a la realización de tareas de prospeccion y exploracion; segun el analisis de disponibilidad realizado por el departamento de recursos humanos, serán necesarios alrededor de 300 empleados subcontratados, de los cuales casi el 95% ya están llevando a cabo las tareas destinadas. dichos empleados son profesionales en geología, mineralogía, geofísica y demás rubros relacionados a la geología del proyecto.</a:t>
            </a:r>
          </a:p>
        </p:txBody>
      </p:sp>
      <p:pic>
        <p:nvPicPr>
          <p:cNvPr id="4" name="Imagen 4">
            <a:extLst>
              <a:ext uri="{FF2B5EF4-FFF2-40B4-BE49-F238E27FC236}">
                <a16:creationId xmlns:a16="http://schemas.microsoft.com/office/drawing/2014/main" id="{36E83EB9-1A05-4270-9542-7E7115A5BF92}"/>
              </a:ext>
            </a:extLst>
          </p:cNvPr>
          <p:cNvPicPr>
            <a:picLocks noChangeAspect="1"/>
          </p:cNvPicPr>
          <p:nvPr/>
        </p:nvPicPr>
        <p:blipFill>
          <a:blip r:embed="rId2"/>
          <a:stretch>
            <a:fillRect/>
          </a:stretch>
        </p:blipFill>
        <p:spPr>
          <a:xfrm>
            <a:off x="7046135" y="2809207"/>
            <a:ext cx="4728636" cy="2420880"/>
          </a:xfrm>
          <a:prstGeom prst="rect">
            <a:avLst/>
          </a:prstGeom>
        </p:spPr>
      </p:pic>
    </p:spTree>
    <p:extLst>
      <p:ext uri="{BB962C8B-B14F-4D97-AF65-F5344CB8AC3E}">
        <p14:creationId xmlns:p14="http://schemas.microsoft.com/office/powerpoint/2010/main" val="80771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EBDDA-65FB-7640-BA94-99063F00648B}"/>
              </a:ext>
            </a:extLst>
          </p:cNvPr>
          <p:cNvSpPr>
            <a:spLocks noGrp="1"/>
          </p:cNvSpPr>
          <p:nvPr>
            <p:ph type="title"/>
          </p:nvPr>
        </p:nvSpPr>
        <p:spPr/>
        <p:txBody>
          <a:bodyPr anchor="ctr"/>
          <a:lstStyle/>
          <a:p>
            <a:pPr algn="ctr"/>
            <a:r>
              <a:rPr lang="es-US"/>
              <a:t>Infraestructura</a:t>
            </a:r>
            <a:endParaRPr lang="es-ES"/>
          </a:p>
        </p:txBody>
      </p:sp>
      <p:sp>
        <p:nvSpPr>
          <p:cNvPr id="3" name="Marcador de contenido 2">
            <a:extLst>
              <a:ext uri="{FF2B5EF4-FFF2-40B4-BE49-F238E27FC236}">
                <a16:creationId xmlns:a16="http://schemas.microsoft.com/office/drawing/2014/main" id="{67AC60FB-73A8-3745-A0D4-BE6E80991F16}"/>
              </a:ext>
            </a:extLst>
          </p:cNvPr>
          <p:cNvSpPr>
            <a:spLocks noGrp="1"/>
          </p:cNvSpPr>
          <p:nvPr>
            <p:ph idx="1"/>
          </p:nvPr>
        </p:nvSpPr>
        <p:spPr>
          <a:xfrm>
            <a:off x="581193" y="2180496"/>
            <a:ext cx="5514808" cy="3678303"/>
          </a:xfrm>
        </p:spPr>
        <p:txBody>
          <a:bodyPr>
            <a:normAutofit fontScale="92500" lnSpcReduction="10000"/>
          </a:bodyPr>
          <a:lstStyle/>
          <a:p>
            <a:r>
              <a:rPr lang="es-US" dirty="0"/>
              <a:t>Rajo “Filo Andrés” y “Filipinas”</a:t>
            </a:r>
          </a:p>
          <a:p>
            <a:r>
              <a:rPr lang="es-US" dirty="0"/>
              <a:t>Planta de trituración</a:t>
            </a:r>
          </a:p>
          <a:p>
            <a:r>
              <a:rPr lang="es-US" dirty="0"/>
              <a:t>Planta de Lixiviación</a:t>
            </a:r>
          </a:p>
          <a:p>
            <a:r>
              <a:rPr lang="es-US" dirty="0"/>
              <a:t>Planta de proceso </a:t>
            </a:r>
            <a:r>
              <a:rPr lang="es-US" dirty="0" err="1"/>
              <a:t>Merriel</a:t>
            </a:r>
            <a:r>
              <a:rPr lang="es-US" dirty="0"/>
              <a:t> </a:t>
            </a:r>
            <a:r>
              <a:rPr lang="es-US" dirty="0" err="1"/>
              <a:t>Crowe</a:t>
            </a:r>
            <a:r>
              <a:rPr lang="es-US" dirty="0"/>
              <a:t> (Rec. Au y Ag) </a:t>
            </a:r>
          </a:p>
          <a:p>
            <a:r>
              <a:rPr lang="es-US" dirty="0"/>
              <a:t>Depósito de almacenamiento</a:t>
            </a:r>
          </a:p>
          <a:p>
            <a:r>
              <a:rPr lang="es-US" dirty="0"/>
              <a:t>Oficina de logística y Administración</a:t>
            </a:r>
          </a:p>
          <a:p>
            <a:r>
              <a:rPr lang="es-US" dirty="0"/>
              <a:t>Laboratorio </a:t>
            </a:r>
            <a:r>
              <a:rPr lang="es-US" dirty="0" err="1"/>
              <a:t>Metalurgico</a:t>
            </a:r>
            <a:endParaRPr lang="es-US" dirty="0"/>
          </a:p>
          <a:p>
            <a:r>
              <a:rPr lang="es-US" dirty="0"/>
              <a:t>Garita </a:t>
            </a:r>
          </a:p>
          <a:p>
            <a:r>
              <a:rPr lang="es-US" dirty="0"/>
              <a:t>Espacio recreativo</a:t>
            </a:r>
          </a:p>
          <a:p>
            <a:r>
              <a:rPr lang="es-US" dirty="0"/>
              <a:t> Internet, agua, Luz y gas</a:t>
            </a:r>
          </a:p>
        </p:txBody>
      </p:sp>
      <p:pic>
        <p:nvPicPr>
          <p:cNvPr id="4" name="Imagen 4">
            <a:extLst>
              <a:ext uri="{FF2B5EF4-FFF2-40B4-BE49-F238E27FC236}">
                <a16:creationId xmlns:a16="http://schemas.microsoft.com/office/drawing/2014/main" id="{8302A8DD-E58B-E28A-EAA0-F0D4F7A80002}"/>
              </a:ext>
            </a:extLst>
          </p:cNvPr>
          <p:cNvPicPr>
            <a:picLocks noChangeAspect="1"/>
          </p:cNvPicPr>
          <p:nvPr/>
        </p:nvPicPr>
        <p:blipFill>
          <a:blip r:embed="rId2"/>
          <a:stretch>
            <a:fillRect/>
          </a:stretch>
        </p:blipFill>
        <p:spPr>
          <a:xfrm>
            <a:off x="6250674" y="1972787"/>
            <a:ext cx="5360133" cy="4507208"/>
          </a:xfrm>
          <a:prstGeom prst="rect">
            <a:avLst/>
          </a:prstGeom>
        </p:spPr>
      </p:pic>
    </p:spTree>
    <p:extLst>
      <p:ext uri="{BB962C8B-B14F-4D97-AF65-F5344CB8AC3E}">
        <p14:creationId xmlns:p14="http://schemas.microsoft.com/office/powerpoint/2010/main" val="33062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BFB76-1476-C440-8C6F-9B9DA0855E0A}"/>
              </a:ext>
            </a:extLst>
          </p:cNvPr>
          <p:cNvSpPr>
            <a:spLocks noGrp="1"/>
          </p:cNvSpPr>
          <p:nvPr>
            <p:ph type="title"/>
          </p:nvPr>
        </p:nvSpPr>
        <p:spPr/>
        <p:txBody>
          <a:bodyPr anchor="ctr"/>
          <a:lstStyle/>
          <a:p>
            <a:pPr algn="ctr"/>
            <a:r>
              <a:rPr lang="es-US"/>
              <a:t>Abastecimiento  de  agua</a:t>
            </a:r>
            <a:endParaRPr lang="es-ES"/>
          </a:p>
        </p:txBody>
      </p:sp>
      <p:sp>
        <p:nvSpPr>
          <p:cNvPr id="3" name="Marcador de contenido 2">
            <a:extLst>
              <a:ext uri="{FF2B5EF4-FFF2-40B4-BE49-F238E27FC236}">
                <a16:creationId xmlns:a16="http://schemas.microsoft.com/office/drawing/2014/main" id="{68160772-1DA3-3145-880C-637A3D49EC51}"/>
              </a:ext>
            </a:extLst>
          </p:cNvPr>
          <p:cNvSpPr>
            <a:spLocks noGrp="1"/>
          </p:cNvSpPr>
          <p:nvPr>
            <p:ph idx="1"/>
          </p:nvPr>
        </p:nvSpPr>
        <p:spPr>
          <a:xfrm>
            <a:off x="581193" y="2180496"/>
            <a:ext cx="5514808" cy="3678303"/>
          </a:xfrm>
        </p:spPr>
        <p:txBody>
          <a:bodyPr/>
          <a:lstStyle/>
          <a:p>
            <a:r>
              <a:rPr lang="es-ES"/>
              <a:t>El agua para el campamento será extraída desde dos pozos próximos a razón de hasta 51/s cada uno. El agua para la planta de proceso e instalaciones relacionadas, será extraída a razón de 100 l/s desde una galería de infiltración, que se ubicará aguas abajo de la confluencia de los ríos Potrerillos y de Las Taguas, aproximadamente a 3,5 km del sitio de la planta.</a:t>
            </a:r>
          </a:p>
        </p:txBody>
      </p:sp>
      <p:pic>
        <p:nvPicPr>
          <p:cNvPr id="6" name="Imagen 5">
            <a:extLst>
              <a:ext uri="{FF2B5EF4-FFF2-40B4-BE49-F238E27FC236}">
                <a16:creationId xmlns:a16="http://schemas.microsoft.com/office/drawing/2014/main" id="{E41D4E00-FF1D-94EF-166D-EA49F1985FFB}"/>
              </a:ext>
            </a:extLst>
          </p:cNvPr>
          <p:cNvPicPr>
            <a:picLocks noChangeAspect="1"/>
          </p:cNvPicPr>
          <p:nvPr/>
        </p:nvPicPr>
        <p:blipFill>
          <a:blip r:embed="rId2"/>
          <a:stretch>
            <a:fillRect/>
          </a:stretch>
        </p:blipFill>
        <p:spPr>
          <a:xfrm>
            <a:off x="6435212" y="2433349"/>
            <a:ext cx="5175595" cy="3425450"/>
          </a:xfrm>
          <a:prstGeom prst="rect">
            <a:avLst/>
          </a:prstGeom>
        </p:spPr>
      </p:pic>
    </p:spTree>
    <p:extLst>
      <p:ext uri="{BB962C8B-B14F-4D97-AF65-F5344CB8AC3E}">
        <p14:creationId xmlns:p14="http://schemas.microsoft.com/office/powerpoint/2010/main" val="33801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DAE1D-7E61-B94C-934F-6A74E7B30344}"/>
              </a:ext>
            </a:extLst>
          </p:cNvPr>
          <p:cNvSpPr>
            <a:spLocks noGrp="1"/>
          </p:cNvSpPr>
          <p:nvPr>
            <p:ph type="title"/>
          </p:nvPr>
        </p:nvSpPr>
        <p:spPr/>
        <p:txBody>
          <a:bodyPr anchor="ctr"/>
          <a:lstStyle/>
          <a:p>
            <a:pPr algn="ctr"/>
            <a:r>
              <a:rPr lang="es-US"/>
              <a:t>Energia</a:t>
            </a:r>
            <a:endParaRPr lang="es-ES"/>
          </a:p>
        </p:txBody>
      </p:sp>
      <p:sp>
        <p:nvSpPr>
          <p:cNvPr id="3" name="Marcador de contenido 2">
            <a:extLst>
              <a:ext uri="{FF2B5EF4-FFF2-40B4-BE49-F238E27FC236}">
                <a16:creationId xmlns:a16="http://schemas.microsoft.com/office/drawing/2014/main" id="{657DC354-C479-8E49-9930-0AEF3AC2767A}"/>
              </a:ext>
            </a:extLst>
          </p:cNvPr>
          <p:cNvSpPr>
            <a:spLocks noGrp="1"/>
          </p:cNvSpPr>
          <p:nvPr>
            <p:ph idx="1"/>
          </p:nvPr>
        </p:nvSpPr>
        <p:spPr>
          <a:xfrm>
            <a:off x="581193" y="2180496"/>
            <a:ext cx="5514808" cy="3678303"/>
          </a:xfrm>
        </p:spPr>
        <p:txBody>
          <a:bodyPr/>
          <a:lstStyle/>
          <a:p>
            <a:r>
              <a:rPr lang="es-ES"/>
              <a:t>CampamentoLa energía consumida en los campamentos es totalmente producida por grupos generadores de distintas capacidades.Estos están ubicados en las cercanías del campamento, pero lo suficientemente alejados para evitar perturbaciones por ruidos en las áreas de descanso.</a:t>
            </a:r>
          </a:p>
        </p:txBody>
      </p:sp>
      <p:pic>
        <p:nvPicPr>
          <p:cNvPr id="6" name="Imagen 5">
            <a:extLst>
              <a:ext uri="{FF2B5EF4-FFF2-40B4-BE49-F238E27FC236}">
                <a16:creationId xmlns:a16="http://schemas.microsoft.com/office/drawing/2014/main" id="{158DD78C-18B4-639A-F7B1-F0E688C933E7}"/>
              </a:ext>
            </a:extLst>
          </p:cNvPr>
          <p:cNvPicPr>
            <a:picLocks noChangeAspect="1"/>
          </p:cNvPicPr>
          <p:nvPr/>
        </p:nvPicPr>
        <p:blipFill>
          <a:blip r:embed="rId2"/>
          <a:stretch>
            <a:fillRect/>
          </a:stretch>
        </p:blipFill>
        <p:spPr>
          <a:xfrm>
            <a:off x="6347757" y="2433349"/>
            <a:ext cx="5424466" cy="3425450"/>
          </a:xfrm>
          <a:prstGeom prst="rect">
            <a:avLst/>
          </a:prstGeom>
        </p:spPr>
      </p:pic>
    </p:spTree>
    <p:extLst>
      <p:ext uri="{BB962C8B-B14F-4D97-AF65-F5344CB8AC3E}">
        <p14:creationId xmlns:p14="http://schemas.microsoft.com/office/powerpoint/2010/main" val="2345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ED5AE-F0FA-0046-B6FC-27BD1BA78358}"/>
              </a:ext>
            </a:extLst>
          </p:cNvPr>
          <p:cNvSpPr>
            <a:spLocks noGrp="1"/>
          </p:cNvSpPr>
          <p:nvPr>
            <p:ph type="title"/>
          </p:nvPr>
        </p:nvSpPr>
        <p:spPr/>
        <p:txBody>
          <a:bodyPr anchor="ctr"/>
          <a:lstStyle/>
          <a:p>
            <a:pPr algn="ctr"/>
            <a:r>
              <a:rPr lang="es-US"/>
              <a:t>Sistema de comunicaciones</a:t>
            </a:r>
            <a:endParaRPr lang="es-ES"/>
          </a:p>
        </p:txBody>
      </p:sp>
      <p:sp>
        <p:nvSpPr>
          <p:cNvPr id="3" name="Marcador de contenido 2">
            <a:extLst>
              <a:ext uri="{FF2B5EF4-FFF2-40B4-BE49-F238E27FC236}">
                <a16:creationId xmlns:a16="http://schemas.microsoft.com/office/drawing/2014/main" id="{0F7044D0-EB06-2C41-A118-2C45B2473423}"/>
              </a:ext>
            </a:extLst>
          </p:cNvPr>
          <p:cNvSpPr>
            <a:spLocks noGrp="1"/>
          </p:cNvSpPr>
          <p:nvPr>
            <p:ph idx="1"/>
          </p:nvPr>
        </p:nvSpPr>
        <p:spPr>
          <a:xfrm>
            <a:off x="581193" y="2180496"/>
            <a:ext cx="5514808" cy="3678303"/>
          </a:xfrm>
        </p:spPr>
        <p:txBody>
          <a:bodyPr/>
          <a:lstStyle/>
          <a:p>
            <a:r>
              <a:rPr lang="es-ES"/>
              <a:t>El campamento cuenta con sistemas de comunicaciones vía satélite de teléfono e Internet, radio BLU y VHF y teléfono Satelital. Esto permite unas comunicaciones fluidas y alternativas de transmisión ante una emergencia o caída temporal de alguno de los sistemas.</a:t>
            </a:r>
          </a:p>
        </p:txBody>
      </p:sp>
      <p:pic>
        <p:nvPicPr>
          <p:cNvPr id="5" name="Imagen 5">
            <a:extLst>
              <a:ext uri="{FF2B5EF4-FFF2-40B4-BE49-F238E27FC236}">
                <a16:creationId xmlns:a16="http://schemas.microsoft.com/office/drawing/2014/main" id="{576FEFF0-BC0A-6BAB-B217-ED1F7E825905}"/>
              </a:ext>
            </a:extLst>
          </p:cNvPr>
          <p:cNvPicPr>
            <a:picLocks noChangeAspect="1"/>
          </p:cNvPicPr>
          <p:nvPr/>
        </p:nvPicPr>
        <p:blipFill>
          <a:blip r:embed="rId2"/>
          <a:stretch>
            <a:fillRect/>
          </a:stretch>
        </p:blipFill>
        <p:spPr>
          <a:xfrm>
            <a:off x="6096000" y="2895697"/>
            <a:ext cx="5153025" cy="2247900"/>
          </a:xfrm>
          <a:prstGeom prst="rect">
            <a:avLst/>
          </a:prstGeom>
        </p:spPr>
      </p:pic>
    </p:spTree>
    <p:extLst>
      <p:ext uri="{BB962C8B-B14F-4D97-AF65-F5344CB8AC3E}">
        <p14:creationId xmlns:p14="http://schemas.microsoft.com/office/powerpoint/2010/main" val="389420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71D8C-07D6-C449-8384-67A54A13BB29}"/>
              </a:ext>
            </a:extLst>
          </p:cNvPr>
          <p:cNvSpPr>
            <a:spLocks noGrp="1"/>
          </p:cNvSpPr>
          <p:nvPr>
            <p:ph type="title"/>
          </p:nvPr>
        </p:nvSpPr>
        <p:spPr/>
        <p:txBody>
          <a:bodyPr anchor="ctr">
            <a:normAutofit/>
          </a:bodyPr>
          <a:lstStyle/>
          <a:p>
            <a:pPr algn="ctr"/>
            <a:r>
              <a:rPr lang="es-US" dirty="0"/>
              <a:t>Flora  </a:t>
            </a:r>
            <a:br>
              <a:rPr lang="es-US" dirty="0"/>
            </a:br>
            <a:endParaRPr lang="es-ES" dirty="0"/>
          </a:p>
        </p:txBody>
      </p:sp>
      <p:sp>
        <p:nvSpPr>
          <p:cNvPr id="3" name="Marcador de contenido 2">
            <a:extLst>
              <a:ext uri="{FF2B5EF4-FFF2-40B4-BE49-F238E27FC236}">
                <a16:creationId xmlns:a16="http://schemas.microsoft.com/office/drawing/2014/main" id="{F6EBA4CF-0756-344C-8F55-C5B44BC6FEF4}"/>
              </a:ext>
            </a:extLst>
          </p:cNvPr>
          <p:cNvSpPr>
            <a:spLocks noGrp="1"/>
          </p:cNvSpPr>
          <p:nvPr>
            <p:ph idx="1"/>
          </p:nvPr>
        </p:nvSpPr>
        <p:spPr>
          <a:xfrm>
            <a:off x="581192" y="2163034"/>
            <a:ext cx="5514808" cy="3678303"/>
          </a:xfrm>
        </p:spPr>
        <p:txBody>
          <a:bodyPr/>
          <a:lstStyle/>
          <a:p>
            <a:r>
              <a:rPr lang="es-ES" dirty="0"/>
              <a:t>En San Juan, se encuentran formaciones arbóreas como algarrobo y chañar; arbustivas como jarilla, chilca, alpataco y retamo; palustre como el junco y la totora o herbáceas como el junquillo. </a:t>
            </a:r>
            <a:endParaRPr lang="es-US" dirty="0"/>
          </a:p>
        </p:txBody>
      </p:sp>
      <p:pic>
        <p:nvPicPr>
          <p:cNvPr id="6" name="Imagen 6">
            <a:extLst>
              <a:ext uri="{FF2B5EF4-FFF2-40B4-BE49-F238E27FC236}">
                <a16:creationId xmlns:a16="http://schemas.microsoft.com/office/drawing/2014/main" id="{60D5D0CD-D171-C172-3870-88D8DE65641A}"/>
              </a:ext>
            </a:extLst>
          </p:cNvPr>
          <p:cNvPicPr>
            <a:picLocks noChangeAspect="1"/>
          </p:cNvPicPr>
          <p:nvPr/>
        </p:nvPicPr>
        <p:blipFill>
          <a:blip r:embed="rId2"/>
          <a:stretch>
            <a:fillRect/>
          </a:stretch>
        </p:blipFill>
        <p:spPr>
          <a:xfrm>
            <a:off x="6691165" y="2554896"/>
            <a:ext cx="4562521" cy="3286441"/>
          </a:xfrm>
          <a:prstGeom prst="rect">
            <a:avLst/>
          </a:prstGeom>
        </p:spPr>
      </p:pic>
    </p:spTree>
    <p:extLst>
      <p:ext uri="{BB962C8B-B14F-4D97-AF65-F5344CB8AC3E}">
        <p14:creationId xmlns:p14="http://schemas.microsoft.com/office/powerpoint/2010/main" val="1908702191"/>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17</Slides>
  <Notes>0</Notes>
  <HiddenSlides>0</HiddenSlide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Dividendo</vt:lpstr>
      <vt:lpstr>Cannington silver</vt:lpstr>
      <vt:lpstr>Ubicación  </vt:lpstr>
      <vt:lpstr>Vias  de  acceso</vt:lpstr>
      <vt:lpstr>RECURSOS  HUMANOS</vt:lpstr>
      <vt:lpstr>Infraestructura</vt:lpstr>
      <vt:lpstr>Abastecimiento  de  agua</vt:lpstr>
      <vt:lpstr>Energia</vt:lpstr>
      <vt:lpstr>Sistema de comunicaciones</vt:lpstr>
      <vt:lpstr>Flora   </vt:lpstr>
      <vt:lpstr>Fauna</vt:lpstr>
      <vt:lpstr>Impacto  ambiental</vt:lpstr>
      <vt:lpstr>Zonas cercanas</vt:lpstr>
      <vt:lpstr>Métodos de extraccion</vt:lpstr>
      <vt:lpstr>Tratamientos</vt:lpstr>
      <vt:lpstr>Maquinaria</vt:lpstr>
      <vt:lpstr>Presentación de PowerPoint</vt:lpstr>
      <vt:lpstr>Fin! Muchísimas gracias por la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Cannington silver</dc:title>
  <dc:creator>Usuario desconocido</dc:creator>
  <cp:lastModifiedBy>542645053381</cp:lastModifiedBy>
  <cp:revision>7</cp:revision>
  <dcterms:created xsi:type="dcterms:W3CDTF">2022-11-17T01:18:28Z</dcterms:created>
  <dcterms:modified xsi:type="dcterms:W3CDTF">2022-11-17T11:51:37Z</dcterms:modified>
</cp:coreProperties>
</file>