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Merriweather"/>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Merriweather-italic.fntdata"/><Relationship Id="rId10" Type="http://schemas.openxmlformats.org/officeDocument/2006/relationships/slide" Target="slides/slide4.xml"/><Relationship Id="rId32" Type="http://schemas.openxmlformats.org/officeDocument/2006/relationships/font" Target="fonts/Merriweather-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Merriweather-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20T17:49:46.574">
    <p:pos x="6000" y="0"/>
    <p:text>El que lo lea se la come a la reyna
-Tomas Bustos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1"/>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5" name="Google Shape;5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6" name="Shape 56"/>
        <p:cNvGrpSpPr/>
        <p:nvPr/>
      </p:nvGrpSpPr>
      <p:grpSpPr>
        <a:xfrm>
          <a:off x="0" y="0"/>
          <a:ext cx="0" cy="0"/>
          <a:chOff x="0" y="0"/>
          <a:chExt cx="0" cy="0"/>
        </a:xfrm>
      </p:grpSpPr>
      <p:sp>
        <p:nvSpPr>
          <p:cNvPr id="57" name="Google Shape;57;p12"/>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58" name="Google Shape;58;p12"/>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7" name="Google Shape;17;p3"/>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8" name="Google Shape;18;p3"/>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9" name="Google Shape;19;p3"/>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4"/>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p4"/>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6" name="Google Shape;2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5"/>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5"/>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0" name="Google Shape;30;p5"/>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31" name="Google Shape;3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2" name="Shape 32"/>
        <p:cNvGrpSpPr/>
        <p:nvPr/>
      </p:nvGrpSpPr>
      <p:grpSpPr>
        <a:xfrm>
          <a:off x="0" y="0"/>
          <a:ext cx="0" cy="0"/>
          <a:chOff x="0" y="0"/>
          <a:chExt cx="0" cy="0"/>
        </a:xfrm>
      </p:grpSpPr>
      <p:sp>
        <p:nvSpPr>
          <p:cNvPr id="33" name="Google Shape;33;p6"/>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34" name="Google Shape;34;p6"/>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35" name="Google Shape;35;p6"/>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36" name="Google Shape;3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8"/>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2" name="Google Shape;42;p8"/>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43" name="Google Shape;43;p8"/>
          <p:cNvSpPr txBox="1"/>
          <p:nvPr>
            <p:ph idx="2" type="body"/>
          </p:nvPr>
        </p:nvSpPr>
        <p:spPr>
          <a:xfrm>
            <a:off x="4879025" y="500925"/>
            <a:ext cx="3954000" cy="4111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4" name="Google Shape;4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9"/>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8" name="Google Shape;4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9" name="Shape 49"/>
        <p:cNvGrpSpPr/>
        <p:nvPr/>
      </p:nvGrpSpPr>
      <p:grpSpPr>
        <a:xfrm>
          <a:off x="0" y="0"/>
          <a:ext cx="0" cy="0"/>
          <a:chOff x="0" y="0"/>
          <a:chExt cx="0" cy="0"/>
        </a:xfrm>
      </p:grpSpPr>
      <p:sp>
        <p:nvSpPr>
          <p:cNvPr id="50" name="Google Shape;50;p10"/>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1" name="Google Shape;5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5.jpg"/><Relationship Id="rId10" Type="http://schemas.openxmlformats.org/officeDocument/2006/relationships/image" Target="../media/image7.jpg"/><Relationship Id="rId9" Type="http://schemas.openxmlformats.org/officeDocument/2006/relationships/image" Target="../media/image11.jpg"/><Relationship Id="rId5" Type="http://schemas.openxmlformats.org/officeDocument/2006/relationships/image" Target="../media/image4.jpg"/><Relationship Id="rId6" Type="http://schemas.openxmlformats.org/officeDocument/2006/relationships/image" Target="../media/image20.jpg"/><Relationship Id="rId7" Type="http://schemas.openxmlformats.org/officeDocument/2006/relationships/image" Target="../media/image6.jpg"/><Relationship Id="rId8"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744575"/>
            <a:ext cx="8520600" cy="117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Clr>
                <a:schemeClr val="dk1"/>
              </a:buClr>
              <a:buSzPts val="1100"/>
              <a:buFont typeface="Arial"/>
              <a:buNone/>
            </a:pPr>
            <a:r>
              <a:rPr b="1" lang="es-419" sz="2600" u="sng">
                <a:solidFill>
                  <a:srgbClr val="76923C"/>
                </a:solidFill>
              </a:rPr>
              <a:t>Proyecto Seti - Yacimiento de Uranio</a:t>
            </a:r>
            <a:endParaRPr b="1" sz="2600" u="sng">
              <a:solidFill>
                <a:srgbClr val="76923C"/>
              </a:solidFill>
            </a:endParaRPr>
          </a:p>
          <a:p>
            <a:pPr indent="0" lvl="0" marL="0" rtl="0" algn="l">
              <a:lnSpc>
                <a:spcPct val="100000"/>
              </a:lnSpc>
              <a:spcBef>
                <a:spcPts val="1200"/>
              </a:spcBef>
              <a:spcAft>
                <a:spcPts val="0"/>
              </a:spcAft>
              <a:buSzPts val="3600"/>
              <a:buNone/>
            </a:pPr>
            <a:r>
              <a:t/>
            </a:r>
            <a:endParaRPr/>
          </a:p>
        </p:txBody>
      </p:sp>
      <p:sp>
        <p:nvSpPr>
          <p:cNvPr id="65" name="Google Shape;65;p13"/>
          <p:cNvSpPr txBox="1"/>
          <p:nvPr>
            <p:ph idx="1" type="subTitle"/>
          </p:nvPr>
        </p:nvSpPr>
        <p:spPr>
          <a:xfrm>
            <a:off x="311700" y="1437700"/>
            <a:ext cx="8520600" cy="21891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1200"/>
              </a:spcBef>
              <a:spcAft>
                <a:spcPts val="0"/>
              </a:spcAft>
              <a:buClr>
                <a:schemeClr val="dk1"/>
              </a:buClr>
              <a:buSzPts val="275"/>
              <a:buFont typeface="Arial"/>
              <a:buNone/>
            </a:pPr>
            <a:r>
              <a:rPr lang="es-419" sz="5400" u="sng">
                <a:solidFill>
                  <a:schemeClr val="dk1"/>
                </a:solidFill>
              </a:rPr>
              <a:t>-A</a:t>
            </a:r>
            <a:r>
              <a:rPr lang="es-419" sz="5800" u="sng">
                <a:solidFill>
                  <a:schemeClr val="dk1"/>
                </a:solidFill>
              </a:rPr>
              <a:t>lumnos:</a:t>
            </a:r>
            <a:endParaRPr sz="5800" u="sng">
              <a:solidFill>
                <a:schemeClr val="dk1"/>
              </a:solidFill>
            </a:endParaRPr>
          </a:p>
          <a:p>
            <a:pPr indent="-228600" lvl="0" marL="495300" rtl="0" algn="l">
              <a:lnSpc>
                <a:spcPct val="115000"/>
              </a:lnSpc>
              <a:spcBef>
                <a:spcPts val="1200"/>
              </a:spcBef>
              <a:spcAft>
                <a:spcPts val="0"/>
              </a:spcAft>
              <a:buClr>
                <a:schemeClr val="dk1"/>
              </a:buClr>
              <a:buSzPts val="275"/>
              <a:buFont typeface="Arial"/>
              <a:buNone/>
            </a:pPr>
            <a:r>
              <a:rPr lang="es-419" sz="5600">
                <a:solidFill>
                  <a:schemeClr val="dk1"/>
                </a:solidFill>
              </a:rPr>
              <a:t>v</a:t>
            </a:r>
            <a:r>
              <a:rPr lang="es-419" sz="4700">
                <a:solidFill>
                  <a:schemeClr val="dk1"/>
                </a:solidFill>
                <a:latin typeface="Times New Roman"/>
                <a:ea typeface="Times New Roman"/>
                <a:cs typeface="Times New Roman"/>
                <a:sym typeface="Times New Roman"/>
              </a:rPr>
              <a:t> </a:t>
            </a:r>
            <a:r>
              <a:rPr lang="es-419" sz="5600">
                <a:solidFill>
                  <a:schemeClr val="dk1"/>
                </a:solidFill>
              </a:rPr>
              <a:t>Andrada Walter</a:t>
            </a:r>
            <a:endParaRPr sz="5600">
              <a:solidFill>
                <a:schemeClr val="dk1"/>
              </a:solidFill>
            </a:endParaRPr>
          </a:p>
          <a:p>
            <a:pPr indent="-228600" lvl="0" marL="495300" rtl="0" algn="l">
              <a:lnSpc>
                <a:spcPct val="115000"/>
              </a:lnSpc>
              <a:spcBef>
                <a:spcPts val="1200"/>
              </a:spcBef>
              <a:spcAft>
                <a:spcPts val="0"/>
              </a:spcAft>
              <a:buClr>
                <a:schemeClr val="dk1"/>
              </a:buClr>
              <a:buSzPts val="275"/>
              <a:buFont typeface="Arial"/>
              <a:buNone/>
            </a:pPr>
            <a:r>
              <a:rPr lang="es-419" sz="5600">
                <a:solidFill>
                  <a:schemeClr val="dk1"/>
                </a:solidFill>
              </a:rPr>
              <a:t>v</a:t>
            </a:r>
            <a:r>
              <a:rPr lang="es-419" sz="4700">
                <a:solidFill>
                  <a:schemeClr val="dk1"/>
                </a:solidFill>
                <a:latin typeface="Times New Roman"/>
                <a:ea typeface="Times New Roman"/>
                <a:cs typeface="Times New Roman"/>
                <a:sym typeface="Times New Roman"/>
              </a:rPr>
              <a:t> </a:t>
            </a:r>
            <a:r>
              <a:rPr lang="es-419" sz="5600">
                <a:solidFill>
                  <a:schemeClr val="dk1"/>
                </a:solidFill>
              </a:rPr>
              <a:t>Bustos Tomas</a:t>
            </a:r>
            <a:endParaRPr sz="5600">
              <a:solidFill>
                <a:schemeClr val="dk1"/>
              </a:solidFill>
            </a:endParaRPr>
          </a:p>
          <a:p>
            <a:pPr indent="-228600" lvl="0" marL="495300" rtl="0" algn="l">
              <a:lnSpc>
                <a:spcPct val="115000"/>
              </a:lnSpc>
              <a:spcBef>
                <a:spcPts val="1200"/>
              </a:spcBef>
              <a:spcAft>
                <a:spcPts val="0"/>
              </a:spcAft>
              <a:buClr>
                <a:schemeClr val="dk1"/>
              </a:buClr>
              <a:buSzPts val="275"/>
              <a:buFont typeface="Arial"/>
              <a:buNone/>
            </a:pPr>
            <a:r>
              <a:rPr lang="es-419" sz="5600">
                <a:solidFill>
                  <a:schemeClr val="dk1"/>
                </a:solidFill>
              </a:rPr>
              <a:t>v</a:t>
            </a:r>
            <a:r>
              <a:rPr lang="es-419" sz="4700">
                <a:solidFill>
                  <a:schemeClr val="dk1"/>
                </a:solidFill>
                <a:latin typeface="Times New Roman"/>
                <a:ea typeface="Times New Roman"/>
                <a:cs typeface="Times New Roman"/>
                <a:sym typeface="Times New Roman"/>
              </a:rPr>
              <a:t> </a:t>
            </a:r>
            <a:r>
              <a:rPr lang="es-419" sz="5600">
                <a:solidFill>
                  <a:schemeClr val="dk1"/>
                </a:solidFill>
              </a:rPr>
              <a:t>Godoy Santiago</a:t>
            </a:r>
            <a:endParaRPr sz="5600">
              <a:solidFill>
                <a:schemeClr val="dk1"/>
              </a:solidFill>
            </a:endParaRPr>
          </a:p>
          <a:p>
            <a:pPr indent="-228600" lvl="0" marL="495300" rtl="0" algn="l">
              <a:lnSpc>
                <a:spcPct val="115000"/>
              </a:lnSpc>
              <a:spcBef>
                <a:spcPts val="1200"/>
              </a:spcBef>
              <a:spcAft>
                <a:spcPts val="0"/>
              </a:spcAft>
              <a:buClr>
                <a:schemeClr val="dk1"/>
              </a:buClr>
              <a:buSzPts val="275"/>
              <a:buFont typeface="Arial"/>
              <a:buNone/>
            </a:pPr>
            <a:r>
              <a:rPr lang="es-419" sz="5600">
                <a:solidFill>
                  <a:schemeClr val="dk1"/>
                </a:solidFill>
              </a:rPr>
              <a:t>v</a:t>
            </a:r>
            <a:r>
              <a:rPr lang="es-419" sz="4700">
                <a:solidFill>
                  <a:schemeClr val="dk1"/>
                </a:solidFill>
                <a:latin typeface="Times New Roman"/>
                <a:ea typeface="Times New Roman"/>
                <a:cs typeface="Times New Roman"/>
                <a:sym typeface="Times New Roman"/>
              </a:rPr>
              <a:t> </a:t>
            </a:r>
            <a:r>
              <a:rPr lang="es-419" sz="5600">
                <a:solidFill>
                  <a:schemeClr val="dk1"/>
                </a:solidFill>
              </a:rPr>
              <a:t>Villarruel Diego</a:t>
            </a:r>
            <a:endParaRPr sz="5600">
              <a:solidFill>
                <a:schemeClr val="dk1"/>
              </a:solidFill>
            </a:endParaRPr>
          </a:p>
          <a:p>
            <a:pPr indent="0" lvl="0" marL="495300" rtl="0" algn="l">
              <a:lnSpc>
                <a:spcPct val="115000"/>
              </a:lnSpc>
              <a:spcBef>
                <a:spcPts val="1200"/>
              </a:spcBef>
              <a:spcAft>
                <a:spcPts val="0"/>
              </a:spcAft>
              <a:buClr>
                <a:schemeClr val="dk1"/>
              </a:buClr>
              <a:buSzPts val="275"/>
              <a:buFont typeface="Arial"/>
              <a:buNone/>
            </a:pPr>
            <a:r>
              <a:rPr lang="es-419" sz="5600" u="sng">
                <a:solidFill>
                  <a:schemeClr val="dk1"/>
                </a:solidFill>
              </a:rPr>
              <a:t> </a:t>
            </a:r>
            <a:endParaRPr sz="5600" u="sng">
              <a:solidFill>
                <a:schemeClr val="dk1"/>
              </a:solidFill>
            </a:endParaRPr>
          </a:p>
          <a:p>
            <a:pPr indent="0" lvl="0" marL="0" rtl="0" algn="l">
              <a:lnSpc>
                <a:spcPct val="115000"/>
              </a:lnSpc>
              <a:spcBef>
                <a:spcPts val="1200"/>
              </a:spcBef>
              <a:spcAft>
                <a:spcPts val="0"/>
              </a:spcAft>
              <a:buClr>
                <a:schemeClr val="dk1"/>
              </a:buClr>
              <a:buSzPts val="275"/>
              <a:buFont typeface="Arial"/>
              <a:buNone/>
            </a:pPr>
            <a:r>
              <a:rPr lang="es-419" sz="5800" u="sng">
                <a:solidFill>
                  <a:schemeClr val="dk1"/>
                </a:solidFill>
              </a:rPr>
              <a:t>-Prof.:</a:t>
            </a:r>
            <a:r>
              <a:rPr lang="es-419" sz="5600">
                <a:solidFill>
                  <a:schemeClr val="dk1"/>
                </a:solidFill>
              </a:rPr>
              <a:t>FlaviaSaffe</a:t>
            </a:r>
            <a:endParaRPr sz="5600">
              <a:solidFill>
                <a:schemeClr val="dk1"/>
              </a:solidFill>
            </a:endParaRPr>
          </a:p>
          <a:p>
            <a:pPr indent="0" lvl="0" marL="0" rtl="0" algn="l">
              <a:lnSpc>
                <a:spcPct val="115000"/>
              </a:lnSpc>
              <a:spcBef>
                <a:spcPts val="1200"/>
              </a:spcBef>
              <a:spcAft>
                <a:spcPts val="0"/>
              </a:spcAft>
              <a:buClr>
                <a:schemeClr val="dk1"/>
              </a:buClr>
              <a:buSzPts val="275"/>
              <a:buFont typeface="Arial"/>
              <a:buNone/>
            </a:pPr>
            <a:r>
              <a:rPr lang="es-419" sz="5100">
                <a:solidFill>
                  <a:schemeClr val="dk1"/>
                </a:solidFill>
              </a:rPr>
              <a:t> </a:t>
            </a:r>
            <a:endParaRPr sz="5100">
              <a:solidFill>
                <a:schemeClr val="dk1"/>
              </a:solidFill>
            </a:endParaRPr>
          </a:p>
          <a:p>
            <a:pPr indent="0" lvl="0" marL="0" rtl="0" algn="l">
              <a:lnSpc>
                <a:spcPct val="115000"/>
              </a:lnSpc>
              <a:spcBef>
                <a:spcPts val="1200"/>
              </a:spcBef>
              <a:spcAft>
                <a:spcPts val="0"/>
              </a:spcAft>
              <a:buClr>
                <a:schemeClr val="dk1"/>
              </a:buClr>
              <a:buSzPts val="275"/>
              <a:buFont typeface="Arial"/>
              <a:buNone/>
            </a:pPr>
            <a:r>
              <a:rPr lang="es-419" sz="5800" u="sng">
                <a:solidFill>
                  <a:schemeClr val="dk1"/>
                </a:solidFill>
              </a:rPr>
              <a:t>7º ”A”</a:t>
            </a:r>
            <a:endParaRPr sz="5800" u="sng">
              <a:solidFill>
                <a:schemeClr val="dk1"/>
              </a:solidFill>
            </a:endParaRPr>
          </a:p>
          <a:p>
            <a:pPr indent="0" lvl="0" marL="0" rtl="0" algn="l">
              <a:lnSpc>
                <a:spcPct val="100000"/>
              </a:lnSpc>
              <a:spcBef>
                <a:spcPts val="1200"/>
              </a:spcBef>
              <a:spcAft>
                <a:spcPts val="0"/>
              </a:spcAft>
              <a:buSzPts val="1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2"/>
          <p:cNvPicPr preferRelativeResize="0"/>
          <p:nvPr/>
        </p:nvPicPr>
        <p:blipFill rotWithShape="1">
          <a:blip r:embed="rId3">
            <a:alphaModFix/>
          </a:blip>
          <a:srcRect b="0" l="0" r="0" t="0"/>
          <a:stretch/>
        </p:blipFill>
        <p:spPr>
          <a:xfrm>
            <a:off x="3478175" y="0"/>
            <a:ext cx="2764576" cy="1288701"/>
          </a:xfrm>
          <a:prstGeom prst="rect">
            <a:avLst/>
          </a:prstGeom>
          <a:noFill/>
          <a:ln>
            <a:noFill/>
          </a:ln>
        </p:spPr>
      </p:pic>
      <p:pic>
        <p:nvPicPr>
          <p:cNvPr id="135" name="Google Shape;135;p22"/>
          <p:cNvPicPr preferRelativeResize="0"/>
          <p:nvPr/>
        </p:nvPicPr>
        <p:blipFill rotWithShape="1">
          <a:blip r:embed="rId4">
            <a:alphaModFix/>
          </a:blip>
          <a:srcRect b="0" l="0" r="0" t="0"/>
          <a:stretch/>
        </p:blipFill>
        <p:spPr>
          <a:xfrm>
            <a:off x="4060900" y="1320475"/>
            <a:ext cx="2187675" cy="1726551"/>
          </a:xfrm>
          <a:prstGeom prst="rect">
            <a:avLst/>
          </a:prstGeom>
          <a:noFill/>
          <a:ln>
            <a:noFill/>
          </a:ln>
        </p:spPr>
      </p:pic>
      <p:pic>
        <p:nvPicPr>
          <p:cNvPr id="136" name="Google Shape;136;p22"/>
          <p:cNvPicPr preferRelativeResize="0"/>
          <p:nvPr/>
        </p:nvPicPr>
        <p:blipFill rotWithShape="1">
          <a:blip r:embed="rId5">
            <a:alphaModFix/>
          </a:blip>
          <a:srcRect b="0" l="0" r="0" t="0"/>
          <a:stretch/>
        </p:blipFill>
        <p:spPr>
          <a:xfrm>
            <a:off x="3484000" y="3298125"/>
            <a:ext cx="2809126" cy="1845375"/>
          </a:xfrm>
          <a:prstGeom prst="rect">
            <a:avLst/>
          </a:prstGeom>
          <a:noFill/>
          <a:ln>
            <a:noFill/>
          </a:ln>
        </p:spPr>
      </p:pic>
      <p:pic>
        <p:nvPicPr>
          <p:cNvPr id="137" name="Google Shape;137;p22"/>
          <p:cNvPicPr preferRelativeResize="0"/>
          <p:nvPr/>
        </p:nvPicPr>
        <p:blipFill rotWithShape="1">
          <a:blip r:embed="rId6">
            <a:alphaModFix/>
          </a:blip>
          <a:srcRect b="0" l="0" r="0" t="0"/>
          <a:stretch/>
        </p:blipFill>
        <p:spPr>
          <a:xfrm>
            <a:off x="6248575" y="0"/>
            <a:ext cx="2895426" cy="3298124"/>
          </a:xfrm>
          <a:prstGeom prst="rect">
            <a:avLst/>
          </a:prstGeom>
          <a:noFill/>
          <a:ln>
            <a:noFill/>
          </a:ln>
        </p:spPr>
      </p:pic>
      <p:pic>
        <p:nvPicPr>
          <p:cNvPr id="138" name="Google Shape;138;p22"/>
          <p:cNvPicPr preferRelativeResize="0"/>
          <p:nvPr/>
        </p:nvPicPr>
        <p:blipFill rotWithShape="1">
          <a:blip r:embed="rId7">
            <a:alphaModFix/>
          </a:blip>
          <a:srcRect b="0" l="0" r="0" t="0"/>
          <a:stretch/>
        </p:blipFill>
        <p:spPr>
          <a:xfrm>
            <a:off x="6248575" y="3204974"/>
            <a:ext cx="2895426" cy="1938525"/>
          </a:xfrm>
          <a:prstGeom prst="rect">
            <a:avLst/>
          </a:prstGeom>
          <a:noFill/>
          <a:ln>
            <a:noFill/>
          </a:ln>
        </p:spPr>
      </p:pic>
      <p:pic>
        <p:nvPicPr>
          <p:cNvPr id="139" name="Google Shape;139;p22"/>
          <p:cNvPicPr preferRelativeResize="0"/>
          <p:nvPr/>
        </p:nvPicPr>
        <p:blipFill rotWithShape="1">
          <a:blip r:embed="rId8">
            <a:alphaModFix/>
          </a:blip>
          <a:srcRect b="2280" l="6574" r="3114" t="2633"/>
          <a:stretch/>
        </p:blipFill>
        <p:spPr>
          <a:xfrm>
            <a:off x="0" y="2327325"/>
            <a:ext cx="3483999" cy="2812723"/>
          </a:xfrm>
          <a:prstGeom prst="rect">
            <a:avLst/>
          </a:prstGeom>
          <a:noFill/>
          <a:ln>
            <a:noFill/>
          </a:ln>
        </p:spPr>
      </p:pic>
      <p:pic>
        <p:nvPicPr>
          <p:cNvPr id="140" name="Google Shape;140;p22"/>
          <p:cNvPicPr preferRelativeResize="0"/>
          <p:nvPr/>
        </p:nvPicPr>
        <p:blipFill rotWithShape="1">
          <a:blip r:embed="rId9">
            <a:alphaModFix/>
          </a:blip>
          <a:srcRect b="0" l="0" r="0" t="0"/>
          <a:stretch/>
        </p:blipFill>
        <p:spPr>
          <a:xfrm>
            <a:off x="3484000" y="1288689"/>
            <a:ext cx="2764576" cy="2009437"/>
          </a:xfrm>
          <a:prstGeom prst="rect">
            <a:avLst/>
          </a:prstGeom>
          <a:noFill/>
          <a:ln>
            <a:noFill/>
          </a:ln>
        </p:spPr>
      </p:pic>
      <p:pic>
        <p:nvPicPr>
          <p:cNvPr id="141" name="Google Shape;141;p22"/>
          <p:cNvPicPr preferRelativeResize="0"/>
          <p:nvPr/>
        </p:nvPicPr>
        <p:blipFill rotWithShape="1">
          <a:blip r:embed="rId10">
            <a:alphaModFix/>
          </a:blip>
          <a:srcRect b="0" l="0" r="0" t="0"/>
          <a:stretch/>
        </p:blipFill>
        <p:spPr>
          <a:xfrm>
            <a:off x="-2" y="2"/>
            <a:ext cx="3484000" cy="23273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453895" y="500925"/>
            <a:ext cx="37065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s-419"/>
              <a:t>Descripción del Impacto sobre la Fauna</a:t>
            </a:r>
            <a:endParaRPr/>
          </a:p>
        </p:txBody>
      </p:sp>
      <p:sp>
        <p:nvSpPr>
          <p:cNvPr id="147" name="Google Shape;147;p23"/>
          <p:cNvSpPr txBox="1"/>
          <p:nvPr>
            <p:ph idx="1" type="body"/>
          </p:nvPr>
        </p:nvSpPr>
        <p:spPr>
          <a:xfrm>
            <a:off x="4508041" y="165098"/>
            <a:ext cx="4299628" cy="462105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s-419" sz="1200">
                <a:solidFill>
                  <a:srgbClr val="181C26"/>
                </a:solidFill>
                <a:latin typeface="Times New Roman"/>
                <a:ea typeface="Times New Roman"/>
                <a:cs typeface="Times New Roman"/>
                <a:sym typeface="Times New Roman"/>
              </a:rPr>
              <a:t>La fauna del area de exploración se verá afectada de manera significativa por las actividades del proyecto. </a:t>
            </a:r>
            <a:endParaRPr b="1" sz="12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300"/>
              <a:buNone/>
            </a:pPr>
            <a:r>
              <a:rPr b="1" lang="es-419" sz="1200">
                <a:solidFill>
                  <a:srgbClr val="181C26"/>
                </a:solidFill>
                <a:latin typeface="Times New Roman"/>
                <a:ea typeface="Times New Roman"/>
                <a:cs typeface="Times New Roman"/>
                <a:sym typeface="Times New Roman"/>
              </a:rPr>
              <a:t>La presencia humana:</a:t>
            </a:r>
            <a:endParaRPr b="1" sz="12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300"/>
              <a:buNone/>
            </a:pPr>
            <a:r>
              <a:rPr b="1" lang="es-419" sz="1200">
                <a:solidFill>
                  <a:srgbClr val="181C26"/>
                </a:solidFill>
                <a:latin typeface="Times New Roman"/>
                <a:ea typeface="Times New Roman"/>
                <a:cs typeface="Times New Roman"/>
                <a:sym typeface="Times New Roman"/>
              </a:rPr>
              <a:t> </a:t>
            </a:r>
            <a:r>
              <a:rPr lang="es-419">
                <a:solidFill>
                  <a:srgbClr val="181C26"/>
                </a:solidFill>
                <a:latin typeface="Times New Roman"/>
                <a:ea typeface="Times New Roman"/>
                <a:cs typeface="Times New Roman"/>
                <a:sym typeface="Times New Roman"/>
              </a:rPr>
              <a:t>Afecta a los animales, dado que los mismos se suelen sentir </a:t>
            </a:r>
            <a:r>
              <a:rPr lang="es-419" u="sng">
                <a:solidFill>
                  <a:srgbClr val="181C26"/>
                </a:solidFill>
                <a:latin typeface="Times New Roman"/>
                <a:ea typeface="Times New Roman"/>
                <a:cs typeface="Times New Roman"/>
                <a:sym typeface="Times New Roman"/>
              </a:rPr>
              <a:t>amenazados </a:t>
            </a:r>
            <a:r>
              <a:rPr lang="es-419">
                <a:solidFill>
                  <a:srgbClr val="181C26"/>
                </a:solidFill>
                <a:latin typeface="Times New Roman"/>
                <a:ea typeface="Times New Roman"/>
                <a:cs typeface="Times New Roman"/>
                <a:sym typeface="Times New Roman"/>
              </a:rPr>
              <a:t>y </a:t>
            </a:r>
            <a:r>
              <a:rPr lang="es-419" u="sng">
                <a:solidFill>
                  <a:srgbClr val="181C26"/>
                </a:solidFill>
                <a:latin typeface="Times New Roman"/>
                <a:ea typeface="Times New Roman"/>
                <a:cs typeface="Times New Roman"/>
                <a:sym typeface="Times New Roman"/>
              </a:rPr>
              <a:t>forzados </a:t>
            </a:r>
            <a:r>
              <a:rPr lang="es-419">
                <a:solidFill>
                  <a:srgbClr val="181C26"/>
                </a:solidFill>
                <a:latin typeface="Times New Roman"/>
                <a:ea typeface="Times New Roman"/>
                <a:cs typeface="Times New Roman"/>
                <a:sym typeface="Times New Roman"/>
              </a:rPr>
              <a:t>a abandonar sus hábitats.</a:t>
            </a:r>
            <a:endParaRPr>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300"/>
              <a:buNone/>
            </a:pPr>
            <a:r>
              <a:rPr b="1" lang="es-419" sz="1200">
                <a:solidFill>
                  <a:srgbClr val="181C26"/>
                </a:solidFill>
                <a:latin typeface="Times New Roman"/>
                <a:ea typeface="Times New Roman"/>
                <a:cs typeface="Times New Roman"/>
                <a:sym typeface="Times New Roman"/>
              </a:rPr>
              <a:t>Las actividades:</a:t>
            </a:r>
            <a:endParaRPr b="1" sz="12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300"/>
              <a:buNone/>
            </a:pPr>
            <a:r>
              <a:rPr b="1" lang="es-419">
                <a:solidFill>
                  <a:srgbClr val="181C26"/>
                </a:solidFill>
                <a:latin typeface="Times New Roman"/>
                <a:ea typeface="Times New Roman"/>
                <a:cs typeface="Times New Roman"/>
                <a:sym typeface="Times New Roman"/>
              </a:rPr>
              <a:t> </a:t>
            </a:r>
            <a:r>
              <a:rPr lang="es-419">
                <a:solidFill>
                  <a:srgbClr val="181C26"/>
                </a:solidFill>
                <a:latin typeface="Times New Roman"/>
                <a:ea typeface="Times New Roman"/>
                <a:cs typeface="Times New Roman"/>
                <a:sym typeface="Times New Roman"/>
              </a:rPr>
              <a:t>Como perforaciones, construcción de caminos, construcción de estructuras, transportes y paso de vehículos, El ruido hará a los animales huir de sus hábitats, y el empeoramiento en la calidad del aire pueden </a:t>
            </a:r>
            <a:r>
              <a:rPr lang="es-419" u="sng">
                <a:solidFill>
                  <a:srgbClr val="181C26"/>
                </a:solidFill>
                <a:latin typeface="Times New Roman"/>
                <a:ea typeface="Times New Roman"/>
                <a:cs typeface="Times New Roman"/>
                <a:sym typeface="Times New Roman"/>
              </a:rPr>
              <a:t>afectar el bienestar </a:t>
            </a:r>
            <a:r>
              <a:rPr lang="es-419">
                <a:solidFill>
                  <a:srgbClr val="181C26"/>
                </a:solidFill>
                <a:latin typeface="Times New Roman"/>
                <a:ea typeface="Times New Roman"/>
                <a:cs typeface="Times New Roman"/>
                <a:sym typeface="Times New Roman"/>
              </a:rPr>
              <a:t>de algunas especies.</a:t>
            </a:r>
            <a:endParaRPr>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300"/>
              <a:buNone/>
            </a:pPr>
            <a:r>
              <a:rPr lang="es-419">
                <a:solidFill>
                  <a:srgbClr val="181C26"/>
                </a:solidFill>
                <a:latin typeface="Times New Roman"/>
                <a:ea typeface="Times New Roman"/>
                <a:cs typeface="Times New Roman"/>
                <a:sym typeface="Times New Roman"/>
              </a:rPr>
              <a:t>El </a:t>
            </a:r>
            <a:r>
              <a:rPr lang="es-419" u="sng">
                <a:solidFill>
                  <a:srgbClr val="181C26"/>
                </a:solidFill>
                <a:latin typeface="Times New Roman"/>
                <a:ea typeface="Times New Roman"/>
                <a:cs typeface="Times New Roman"/>
                <a:sym typeface="Times New Roman"/>
              </a:rPr>
              <a:t>desbroce</a:t>
            </a:r>
            <a:r>
              <a:rPr lang="es-419">
                <a:solidFill>
                  <a:srgbClr val="181C26"/>
                </a:solidFill>
                <a:latin typeface="Times New Roman"/>
                <a:ea typeface="Times New Roman"/>
                <a:cs typeface="Times New Roman"/>
                <a:sym typeface="Times New Roman"/>
              </a:rPr>
              <a:t> de la vegetación no afectará de manera tan significativa, dado que la vegetación eliminada no será tanta como para dejar a los animales herbívoros desabastecidos. </a:t>
            </a:r>
            <a:endParaRPr>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69047" y="1100015"/>
            <a:ext cx="37065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s-419"/>
              <a:t>               Flora</a:t>
            </a:r>
            <a:endParaRPr/>
          </a:p>
        </p:txBody>
      </p:sp>
      <p:sp>
        <p:nvSpPr>
          <p:cNvPr id="153" name="Google Shape;153;p24"/>
          <p:cNvSpPr txBox="1"/>
          <p:nvPr>
            <p:ph idx="1" type="body"/>
          </p:nvPr>
        </p:nvSpPr>
        <p:spPr>
          <a:xfrm>
            <a:off x="4307591" y="12"/>
            <a:ext cx="4166400" cy="40986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108107"/>
              <a:buNone/>
            </a:pPr>
            <a:r>
              <a:rPr lang="es-419"/>
              <a:t>En la </a:t>
            </a:r>
            <a:r>
              <a:rPr b="1" lang="es-419"/>
              <a:t>región alto andina</a:t>
            </a:r>
            <a:r>
              <a:rPr lang="es-419"/>
              <a:t> que comprende las montañas andinas y precordilleranas, entre los 2.300 y los 5.000 msnm, el suelo es pedregoso y el clima es frío y seco que solo permiten el desarrollo de una vegetación variada pero pobre.</a:t>
            </a:r>
            <a:endParaRPr/>
          </a:p>
          <a:p>
            <a:pPr indent="0" lvl="0" marL="0" rtl="0" algn="l">
              <a:lnSpc>
                <a:spcPct val="115000"/>
              </a:lnSpc>
              <a:spcBef>
                <a:spcPts val="1200"/>
              </a:spcBef>
              <a:spcAft>
                <a:spcPts val="0"/>
              </a:spcAft>
              <a:buSzPct val="108107"/>
              <a:buNone/>
            </a:pPr>
            <a:r>
              <a:rPr lang="es-419"/>
              <a:t>En esas zonas se encuentran plantas achaparradas, espinosas y de escasa o nula foliación. Es una formación vegetal propia de la estepa arbustiva, con intercalado  de hierbas, cactáceas, musgos y líquenes que adoptan forma de alfombra.</a:t>
            </a:r>
            <a:endParaRPr/>
          </a:p>
          <a:p>
            <a:pPr indent="0" lvl="0" marL="0" rtl="0" algn="l">
              <a:lnSpc>
                <a:spcPct val="115000"/>
              </a:lnSpc>
              <a:spcBef>
                <a:spcPts val="1200"/>
              </a:spcBef>
              <a:spcAft>
                <a:spcPts val="0"/>
              </a:spcAft>
              <a:buSzPct val="108107"/>
              <a:buNone/>
            </a:pPr>
            <a:r>
              <a:rPr lang="es-419"/>
              <a:t>También hay presencia de chachacoma, ajenjo, tomillo, pastos punzantes y gran variedad de cactus que, en época de floración le confieren una singular belleza al paisaje.</a:t>
            </a:r>
            <a:endParaRPr/>
          </a:p>
          <a:p>
            <a:pPr indent="0" lvl="0" marL="0" rtl="0" algn="l">
              <a:lnSpc>
                <a:spcPct val="115000"/>
              </a:lnSpc>
              <a:spcBef>
                <a:spcPts val="1200"/>
              </a:spcBef>
              <a:spcAft>
                <a:spcPts val="0"/>
              </a:spcAft>
              <a:buSzPct val="108107"/>
              <a:buNone/>
            </a:pPr>
            <a:r>
              <a:rPr lang="es-419"/>
              <a:t>Las hojas son poco desarrolladas y están cubiertas por una gruesa capa de resina para evitar la salida de agua. Otras especies como los cactus almacenan agua en sus tejidos.</a:t>
            </a:r>
            <a:endParaRPr/>
          </a:p>
          <a:p>
            <a:pPr indent="0" lvl="0" marL="0" rtl="0" algn="l">
              <a:lnSpc>
                <a:spcPct val="115000"/>
              </a:lnSpc>
              <a:spcBef>
                <a:spcPts val="1200"/>
              </a:spcBef>
              <a:spcAft>
                <a:spcPts val="1200"/>
              </a:spcAft>
              <a:buSzPct val="108107"/>
              <a:buNone/>
            </a:pPr>
            <a:r>
              <a:t/>
            </a:r>
            <a:endParaRPr/>
          </a:p>
        </p:txBody>
      </p:sp>
      <p:pic>
        <p:nvPicPr>
          <p:cNvPr id="154" name="Google Shape;154;p24"/>
          <p:cNvPicPr preferRelativeResize="0"/>
          <p:nvPr/>
        </p:nvPicPr>
        <p:blipFill rotWithShape="1">
          <a:blip r:embed="rId3">
            <a:alphaModFix/>
          </a:blip>
          <a:srcRect b="0" l="0" r="0" t="0"/>
          <a:stretch/>
        </p:blipFill>
        <p:spPr>
          <a:xfrm>
            <a:off x="4426525" y="2974428"/>
            <a:ext cx="4591675" cy="1493072"/>
          </a:xfrm>
          <a:prstGeom prst="rect">
            <a:avLst/>
          </a:prstGeom>
          <a:noFill/>
          <a:ln>
            <a:noFill/>
          </a:ln>
        </p:spPr>
      </p:pic>
      <p:sp>
        <p:nvSpPr>
          <p:cNvPr id="155" name="Google Shape;155;p24"/>
          <p:cNvSpPr txBox="1"/>
          <p:nvPr/>
        </p:nvSpPr>
        <p:spPr>
          <a:xfrm>
            <a:off x="4405504" y="4456990"/>
            <a:ext cx="4738496" cy="5539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s-419" sz="1200" u="none" cap="none" strike="noStrike">
                <a:solidFill>
                  <a:srgbClr val="000000"/>
                </a:solidFill>
                <a:latin typeface="Roboto"/>
                <a:ea typeface="Roboto"/>
                <a:cs typeface="Roboto"/>
                <a:sym typeface="Roboto"/>
              </a:rPr>
              <a:t>Flora de San Juan: algarrobo, chañar, jarilla, retamo, totora, chachacoma, ajenjo y tomillo</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635966" y="500925"/>
            <a:ext cx="37065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s-419"/>
              <a:t>Descripcion  del Impacto sobre la Flora y la Vegetación</a:t>
            </a:r>
            <a:endParaRPr/>
          </a:p>
        </p:txBody>
      </p:sp>
      <p:sp>
        <p:nvSpPr>
          <p:cNvPr id="161" name="Google Shape;161;p25"/>
          <p:cNvSpPr txBox="1"/>
          <p:nvPr>
            <p:ph idx="1" type="body"/>
          </p:nvPr>
        </p:nvSpPr>
        <p:spPr>
          <a:xfrm>
            <a:off x="4644675" y="669090"/>
            <a:ext cx="4166400" cy="4098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s-419"/>
              <a:t>Como se explicó anteriormente, las actividades de exploración que se realizan </a:t>
            </a:r>
            <a:r>
              <a:rPr lang="es-419" u="sng"/>
              <a:t>no representaran un impacto significativo para la vegetación </a:t>
            </a:r>
            <a:r>
              <a:rPr lang="es-419"/>
              <a:t>y flora local del área de exploración, debido a los escases de dicha vegetación en las zonas donde se concentran estas actividades.</a:t>
            </a:r>
            <a:endParaRPr/>
          </a:p>
          <a:p>
            <a:pPr indent="0" lvl="0" marL="0" rtl="0" algn="l">
              <a:lnSpc>
                <a:spcPct val="115000"/>
              </a:lnSpc>
              <a:spcBef>
                <a:spcPts val="1200"/>
              </a:spcBef>
              <a:spcAft>
                <a:spcPts val="0"/>
              </a:spcAft>
              <a:buSzPts val="1300"/>
              <a:buNone/>
            </a:pPr>
            <a:r>
              <a:rPr lang="es-419"/>
              <a:t>El principal impacto que sufrirá la flora es el del </a:t>
            </a:r>
            <a:r>
              <a:rPr lang="es-419" u="sng"/>
              <a:t>desbroce</a:t>
            </a:r>
            <a:r>
              <a:rPr lang="es-419"/>
              <a:t> que se llevaría a cabo para la construcción de caminos de acceso y caminos internos dentro de la misma, ya que estas actividades se realizan también a alturas más bajas, lugar donde si hay una cantidad de vegetación más importante.</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880395" y="500925"/>
            <a:ext cx="32010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s-419"/>
              <a:t>Método de Procesamiento</a:t>
            </a:r>
            <a:endParaRPr/>
          </a:p>
        </p:txBody>
      </p:sp>
      <p:sp>
        <p:nvSpPr>
          <p:cNvPr id="167" name="Google Shape;167;p26"/>
          <p:cNvSpPr txBox="1"/>
          <p:nvPr>
            <p:ph idx="1" type="body"/>
          </p:nvPr>
        </p:nvSpPr>
        <p:spPr>
          <a:xfrm>
            <a:off x="4310600" y="0"/>
            <a:ext cx="4833300" cy="3443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7"/>
              <a:buNone/>
            </a:pPr>
            <a:r>
              <a:rPr lang="es-419"/>
              <a:t>                                    </a:t>
            </a:r>
            <a:r>
              <a:rPr b="1" lang="es-419"/>
              <a:t>Clasificación del mineral</a:t>
            </a:r>
            <a:endParaRPr b="1"/>
          </a:p>
          <a:p>
            <a:pPr indent="-82549" lvl="0" marL="0" rtl="0" algn="l">
              <a:lnSpc>
                <a:spcPct val="115000"/>
              </a:lnSpc>
              <a:spcBef>
                <a:spcPts val="1200"/>
              </a:spcBef>
              <a:spcAft>
                <a:spcPts val="0"/>
              </a:spcAft>
              <a:buSzPct val="108107"/>
              <a:buChar char="●"/>
            </a:pPr>
            <a:r>
              <a:rPr lang="es-419"/>
              <a:t>Los camiones con el mineral pasarán por un túnel radimétrico en el que se efectúa la medición superficial de radiación (α, β, γ), para su clasificación de acuerdo con el contenido de uranio, a los efectos de optimizar el consumo del lixiviante. El mineral que tiene un contenido igual o superior al corte de la planta es acopiado en las planchadas de la planta de trituración.</a:t>
            </a:r>
            <a:endParaRPr/>
          </a:p>
          <a:p>
            <a:pPr indent="-82549" lvl="0" marL="0" rtl="0" algn="l">
              <a:lnSpc>
                <a:spcPct val="115000"/>
              </a:lnSpc>
              <a:spcBef>
                <a:spcPts val="1200"/>
              </a:spcBef>
              <a:spcAft>
                <a:spcPts val="0"/>
              </a:spcAft>
              <a:buSzPct val="108107"/>
              <a:buChar char="●"/>
            </a:pPr>
            <a:r>
              <a:rPr lang="es-419"/>
              <a:t>El mineral de baja ley con un contenido muy bajo de uranio es acopiado en pilas especiales, que luego debe ser posteriormente gestionado para minimizar el riesgo ambiental.</a:t>
            </a:r>
            <a:endParaRPr/>
          </a:p>
          <a:p>
            <a:pPr indent="0" lvl="0" marL="0" rtl="0" algn="l">
              <a:lnSpc>
                <a:spcPct val="115000"/>
              </a:lnSpc>
              <a:spcBef>
                <a:spcPts val="1200"/>
              </a:spcBef>
              <a:spcAft>
                <a:spcPts val="0"/>
              </a:spcAft>
              <a:buSzPct val="108107"/>
              <a:buNone/>
            </a:pPr>
            <a:r>
              <a:rPr lang="es-419"/>
              <a:t>                          </a:t>
            </a:r>
            <a:r>
              <a:rPr b="1" lang="es-419"/>
              <a:t>          Trituración y Molienda</a:t>
            </a:r>
            <a:endParaRPr b="1"/>
          </a:p>
          <a:p>
            <a:pPr indent="0" lvl="0" marL="0" rtl="0" algn="l">
              <a:lnSpc>
                <a:spcPct val="115000"/>
              </a:lnSpc>
              <a:spcBef>
                <a:spcPts val="1200"/>
              </a:spcBef>
              <a:spcAft>
                <a:spcPts val="1200"/>
              </a:spcAft>
              <a:buSzPct val="108107"/>
              <a:buNone/>
            </a:pPr>
            <a:r>
              <a:rPr lang="es-419"/>
              <a:t>La planta de trituración debe disponer de un sistema de extracción y un ciclón de alta eficiencia con un tanque de burbujeo, previo a su descarga del aire al medio ambiente. El polvo recolectado en el ciclón se envía a la pila de lixiviación.</a:t>
            </a:r>
            <a:endParaRPr/>
          </a:p>
        </p:txBody>
      </p:sp>
      <p:pic>
        <p:nvPicPr>
          <p:cNvPr id="168" name="Google Shape;168;p26"/>
          <p:cNvPicPr preferRelativeResize="0"/>
          <p:nvPr/>
        </p:nvPicPr>
        <p:blipFill rotWithShape="1">
          <a:blip r:embed="rId3">
            <a:alphaModFix/>
          </a:blip>
          <a:srcRect b="0" l="0" r="0" t="0"/>
          <a:stretch/>
        </p:blipFill>
        <p:spPr>
          <a:xfrm>
            <a:off x="5126750" y="3443393"/>
            <a:ext cx="3201000" cy="16192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880395" y="500925"/>
            <a:ext cx="32010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s-419"/>
              <a:t>Método de Procesamiento</a:t>
            </a:r>
            <a:endParaRPr/>
          </a:p>
        </p:txBody>
      </p:sp>
      <p:sp>
        <p:nvSpPr>
          <p:cNvPr id="174" name="Google Shape;174;p27"/>
          <p:cNvSpPr txBox="1"/>
          <p:nvPr>
            <p:ph idx="1" type="body"/>
          </p:nvPr>
        </p:nvSpPr>
        <p:spPr>
          <a:xfrm>
            <a:off x="4310700" y="-343275"/>
            <a:ext cx="4833300" cy="3353100"/>
          </a:xfrm>
          <a:prstGeom prst="rect">
            <a:avLst/>
          </a:prstGeom>
          <a:noFill/>
          <a:ln>
            <a:noFill/>
          </a:ln>
        </p:spPr>
        <p:txBody>
          <a:bodyPr anchorCtr="0" anchor="t" bIns="91425" lIns="91425" spcFirstLastPara="1" rIns="91425" wrap="square" tIns="91425">
            <a:normAutofit fontScale="70000"/>
          </a:bodyPr>
          <a:lstStyle/>
          <a:p>
            <a:pPr indent="0" lvl="0" marL="0" rtl="0" algn="l">
              <a:lnSpc>
                <a:spcPct val="115000"/>
              </a:lnSpc>
              <a:spcBef>
                <a:spcPts val="0"/>
              </a:spcBef>
              <a:spcAft>
                <a:spcPts val="0"/>
              </a:spcAft>
              <a:buSzPct val="108107"/>
              <a:buNone/>
            </a:pPr>
            <a:r>
              <a:rPr lang="es-419">
                <a:solidFill>
                  <a:srgbClr val="181C26"/>
                </a:solidFill>
              </a:rPr>
              <a:t>                                               </a:t>
            </a:r>
            <a:r>
              <a:rPr b="1" lang="es-419">
                <a:solidFill>
                  <a:srgbClr val="181C26"/>
                </a:solidFill>
              </a:rPr>
              <a:t>Lixiviación</a:t>
            </a:r>
            <a:endParaRPr b="1">
              <a:solidFill>
                <a:srgbClr val="181C26"/>
              </a:solidFill>
            </a:endParaRPr>
          </a:p>
          <a:p>
            <a:pPr indent="0" lvl="0" marL="0" rtl="0" algn="l">
              <a:lnSpc>
                <a:spcPct val="115000"/>
              </a:lnSpc>
              <a:spcBef>
                <a:spcPts val="1200"/>
              </a:spcBef>
              <a:spcAft>
                <a:spcPts val="0"/>
              </a:spcAft>
              <a:buSzPct val="100386"/>
              <a:buNone/>
            </a:pPr>
            <a:r>
              <a:rPr lang="es-419" sz="1400">
                <a:solidFill>
                  <a:srgbClr val="181C26"/>
                </a:solidFill>
                <a:latin typeface="Times New Roman"/>
                <a:ea typeface="Times New Roman"/>
                <a:cs typeface="Times New Roman"/>
                <a:sym typeface="Times New Roman"/>
              </a:rPr>
              <a:t>El proceso se divide en dos áreas: </a:t>
            </a:r>
            <a:endParaRPr/>
          </a:p>
          <a:p>
            <a:pPr indent="-62470" lvl="0" marL="0" rtl="0" algn="l">
              <a:lnSpc>
                <a:spcPct val="115000"/>
              </a:lnSpc>
              <a:spcBef>
                <a:spcPts val="1200"/>
              </a:spcBef>
              <a:spcAft>
                <a:spcPts val="0"/>
              </a:spcAft>
              <a:buSzPct val="100386"/>
              <a:buChar char="●"/>
            </a:pPr>
            <a:r>
              <a:rPr lang="es-419" sz="1400">
                <a:solidFill>
                  <a:srgbClr val="181C26"/>
                </a:solidFill>
                <a:latin typeface="Times New Roman"/>
                <a:ea typeface="Times New Roman"/>
                <a:cs typeface="Times New Roman"/>
                <a:sym typeface="Times New Roman"/>
              </a:rPr>
              <a:t>El área de pilas donde se realiza la lixiviación </a:t>
            </a:r>
            <a:endParaRPr sz="1400">
              <a:solidFill>
                <a:srgbClr val="181C26"/>
              </a:solidFill>
              <a:latin typeface="Times New Roman"/>
              <a:ea typeface="Times New Roman"/>
              <a:cs typeface="Times New Roman"/>
              <a:sym typeface="Times New Roman"/>
            </a:endParaRPr>
          </a:p>
          <a:p>
            <a:pPr indent="-62470" lvl="0" marL="0" rtl="0" algn="l">
              <a:lnSpc>
                <a:spcPct val="115000"/>
              </a:lnSpc>
              <a:spcBef>
                <a:spcPts val="1200"/>
              </a:spcBef>
              <a:spcAft>
                <a:spcPts val="0"/>
              </a:spcAft>
              <a:buSzPct val="100386"/>
              <a:buChar char="●"/>
            </a:pPr>
            <a:r>
              <a:rPr lang="es-419" sz="1400">
                <a:solidFill>
                  <a:srgbClr val="181C26"/>
                </a:solidFill>
                <a:latin typeface="Times New Roman"/>
                <a:ea typeface="Times New Roman"/>
                <a:cs typeface="Times New Roman"/>
                <a:sym typeface="Times New Roman"/>
              </a:rPr>
              <a:t>Área de cisternas colectoras donde se recibe el lixiviado proveniente de las pilas.</a:t>
            </a:r>
            <a:endParaRPr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00386"/>
              <a:buNone/>
            </a:pPr>
            <a:r>
              <a:rPr lang="es-419" sz="1400">
                <a:solidFill>
                  <a:srgbClr val="181C26"/>
                </a:solidFill>
                <a:latin typeface="Times New Roman"/>
                <a:ea typeface="Times New Roman"/>
                <a:cs typeface="Times New Roman"/>
                <a:sym typeface="Times New Roman"/>
              </a:rPr>
              <a:t>Pilas de lixiviación: el ciclo de una pila de lixiviación es de aproximadamente 12 meses, de los cuales 10 meses son de tratamiento ácido, empleándose los otros 2 meses en las etapas de carga, secado, muestreo y descarga de pilas.</a:t>
            </a:r>
            <a:endParaRPr/>
          </a:p>
          <a:p>
            <a:pPr indent="0" lvl="0" marL="0" rtl="0" algn="l">
              <a:lnSpc>
                <a:spcPct val="115000"/>
              </a:lnSpc>
              <a:spcBef>
                <a:spcPts val="2400"/>
              </a:spcBef>
              <a:spcAft>
                <a:spcPts val="1200"/>
              </a:spcAft>
              <a:buSzPct val="100386"/>
              <a:buNone/>
            </a:pPr>
            <a:r>
              <a:rPr lang="es-419" sz="1400">
                <a:solidFill>
                  <a:srgbClr val="181C26"/>
                </a:solidFill>
                <a:latin typeface="Times New Roman"/>
                <a:ea typeface="Times New Roman"/>
                <a:cs typeface="Times New Roman"/>
                <a:sym typeface="Times New Roman"/>
              </a:rPr>
              <a:t>El método de lixiviación estática en pilas se realiza con solución de ácido sulfúrico, de una concentración promedio de 12 g H2SO4 /l, con la que se riega directamente cada una de las pilas.Este tipo de lixiviación no requiere el agregado de oxidantes, aun cuando un contenido importante del uranio del mineral se encuentre al estado reducido.</a:t>
            </a:r>
            <a:endParaRPr sz="1400">
              <a:solidFill>
                <a:srgbClr val="181C26"/>
              </a:solidFill>
              <a:latin typeface="Times New Roman"/>
              <a:ea typeface="Times New Roman"/>
              <a:cs typeface="Times New Roman"/>
              <a:sym typeface="Times New Roman"/>
            </a:endParaRPr>
          </a:p>
        </p:txBody>
      </p:sp>
      <p:pic>
        <p:nvPicPr>
          <p:cNvPr id="175" name="Google Shape;175;p27"/>
          <p:cNvPicPr preferRelativeResize="0"/>
          <p:nvPr/>
        </p:nvPicPr>
        <p:blipFill rotWithShape="1">
          <a:blip r:embed="rId3">
            <a:alphaModFix/>
          </a:blip>
          <a:srcRect b="0" l="0" r="0" t="0"/>
          <a:stretch/>
        </p:blipFill>
        <p:spPr>
          <a:xfrm>
            <a:off x="5126854" y="3009837"/>
            <a:ext cx="3201000" cy="20252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880395" y="500925"/>
            <a:ext cx="32010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s-419"/>
              <a:t>Método de Procesamiento</a:t>
            </a:r>
            <a:endParaRPr/>
          </a:p>
        </p:txBody>
      </p:sp>
      <p:sp>
        <p:nvSpPr>
          <p:cNvPr id="181" name="Google Shape;181;p28"/>
          <p:cNvSpPr txBox="1"/>
          <p:nvPr>
            <p:ph idx="1" type="body"/>
          </p:nvPr>
        </p:nvSpPr>
        <p:spPr>
          <a:xfrm>
            <a:off x="4310700" y="0"/>
            <a:ext cx="4833300" cy="53181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19814"/>
              <a:buNone/>
            </a:pPr>
            <a:r>
              <a:rPr lang="es-419" sz="1400">
                <a:solidFill>
                  <a:srgbClr val="181C26"/>
                </a:solidFill>
                <a:latin typeface="Times New Roman"/>
                <a:ea typeface="Times New Roman"/>
                <a:cs typeface="Times New Roman"/>
                <a:sym typeface="Times New Roman"/>
              </a:rPr>
              <a:t>La cantidad de mineral y de uranio que se mantiene en el circuito de lixiviación depende de la ley media del mineral cargado y de su respuesta a la lixiviación, y del módulo de producción anual establecido. En general la cantidad de pilas en operación es de aproximadamente 15 sobre un total de 30.</a:t>
            </a:r>
            <a:endParaRPr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9814"/>
              <a:buNone/>
            </a:pPr>
            <a:r>
              <a:rPr lang="es-419" sz="1400">
                <a:solidFill>
                  <a:srgbClr val="181C26"/>
                </a:solidFill>
                <a:latin typeface="Times New Roman"/>
                <a:ea typeface="Times New Roman"/>
                <a:cs typeface="Times New Roman"/>
                <a:sym typeface="Times New Roman"/>
              </a:rPr>
              <a:t>Las cisternas poseen sistemas de seguridad para evitar los derrames:</a:t>
            </a:r>
            <a:endParaRPr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9814"/>
              <a:buNone/>
            </a:pPr>
            <a:r>
              <a:rPr lang="es-419" sz="1400">
                <a:solidFill>
                  <a:srgbClr val="181C26"/>
                </a:solidFill>
                <a:latin typeface="Times New Roman"/>
                <a:ea typeface="Times New Roman"/>
                <a:cs typeface="Times New Roman"/>
                <a:sym typeface="Times New Roman"/>
              </a:rPr>
              <a:t>• Son de doble fondo y tienen sensores para detectar eventuales pérdidas de la cisterna principal.</a:t>
            </a:r>
            <a:endParaRPr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9814"/>
              <a:buNone/>
            </a:pPr>
            <a:r>
              <a:rPr lang="es-419" sz="1400">
                <a:solidFill>
                  <a:srgbClr val="181C26"/>
                </a:solidFill>
                <a:latin typeface="Times New Roman"/>
                <a:ea typeface="Times New Roman"/>
                <a:cs typeface="Times New Roman"/>
                <a:sym typeface="Times New Roman"/>
              </a:rPr>
              <a:t>• Poseerán sondas de nivel con alarma, tanto por ser alcanzado el nivel máximo, como por defectos en su funcionamiento.</a:t>
            </a:r>
            <a:endParaRPr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9814"/>
              <a:buNone/>
            </a:pPr>
            <a:r>
              <a:rPr lang="es-419" sz="1400">
                <a:solidFill>
                  <a:srgbClr val="181C26"/>
                </a:solidFill>
                <a:latin typeface="Times New Roman"/>
                <a:ea typeface="Times New Roman"/>
                <a:cs typeface="Times New Roman"/>
                <a:sym typeface="Times New Roman"/>
              </a:rPr>
              <a:t>• Contarán con alternativas para el desvío del lixiviado a los sistemas colectores de la planta de ADU o de los diques de relaves en caso de que superen la capacidad de los diques.</a:t>
            </a:r>
            <a:endParaRPr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9814"/>
              <a:buNone/>
            </a:pPr>
            <a:r>
              <a:rPr lang="es-419" sz="1400">
                <a:solidFill>
                  <a:srgbClr val="181C26"/>
                </a:solidFill>
                <a:latin typeface="Times New Roman"/>
                <a:ea typeface="Times New Roman"/>
                <a:cs typeface="Times New Roman"/>
                <a:sym typeface="Times New Roman"/>
              </a:rPr>
              <a:t>• Deben contar con grupos electrógenos de emergencia por un eventual corte de suministro eléctrico que afecte la disponibilidad del sistema de bombeo.</a:t>
            </a:r>
            <a:endParaRPr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9814"/>
              <a:buNone/>
            </a:pPr>
            <a:r>
              <a:rPr lang="es-419" sz="1400">
                <a:solidFill>
                  <a:srgbClr val="181C26"/>
                </a:solidFill>
                <a:latin typeface="Times New Roman"/>
                <a:ea typeface="Times New Roman"/>
                <a:cs typeface="Times New Roman"/>
                <a:sym typeface="Times New Roman"/>
              </a:rPr>
              <a:t>       </a:t>
            </a:r>
            <a:endParaRPr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9814"/>
              <a:buNone/>
            </a:pPr>
            <a:r>
              <a:rPr lang="es-419" sz="1400">
                <a:solidFill>
                  <a:srgbClr val="181C26"/>
                </a:solidFill>
                <a:latin typeface="Times New Roman"/>
                <a:ea typeface="Times New Roman"/>
                <a:cs typeface="Times New Roman"/>
                <a:sym typeface="Times New Roman"/>
              </a:rPr>
              <a:t>                                                            </a:t>
            </a:r>
            <a:r>
              <a:rPr b="1" lang="es-419" sz="1400">
                <a:solidFill>
                  <a:srgbClr val="181C26"/>
                </a:solidFill>
                <a:latin typeface="Times New Roman"/>
                <a:ea typeface="Times New Roman"/>
                <a:cs typeface="Times New Roman"/>
                <a:sym typeface="Times New Roman"/>
              </a:rPr>
              <a:t>Pulverización</a:t>
            </a:r>
            <a:endParaRPr b="1"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9814"/>
              <a:buNone/>
            </a:pPr>
            <a:r>
              <a:rPr lang="es-419" sz="1400">
                <a:solidFill>
                  <a:srgbClr val="181C26"/>
                </a:solidFill>
                <a:latin typeface="Times New Roman"/>
                <a:ea typeface="Times New Roman"/>
                <a:cs typeface="Times New Roman"/>
                <a:sym typeface="Times New Roman"/>
              </a:rPr>
              <a:t>La pulpa resultante se pulveriza sobre una corriente de agua caliente, se seca y se enfría obteniendo un polvo con un 90% de U3O8, que se almacena en bidones, este producto se denomina “yellow cake” (torta amarilla).</a:t>
            </a:r>
            <a:endParaRPr sz="1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SzPct val="129032"/>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880395" y="500925"/>
            <a:ext cx="32010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s-419"/>
              <a:t>Método de Procesamiento</a:t>
            </a:r>
            <a:endParaRPr/>
          </a:p>
        </p:txBody>
      </p:sp>
      <p:sp>
        <p:nvSpPr>
          <p:cNvPr id="187" name="Google Shape;187;p29"/>
          <p:cNvSpPr txBox="1"/>
          <p:nvPr>
            <p:ph idx="1" type="body"/>
          </p:nvPr>
        </p:nvSpPr>
        <p:spPr>
          <a:xfrm>
            <a:off x="4310700" y="-1"/>
            <a:ext cx="4833300" cy="3436884"/>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42249"/>
              <a:buNone/>
            </a:pPr>
            <a:r>
              <a:rPr b="1" lang="es-419"/>
              <a:t>                                                                                    </a:t>
            </a:r>
            <a:r>
              <a:rPr b="1" lang="es-419" sz="4000"/>
              <a:t>Refinado y Fabricación de Elementos Combustibles                    </a:t>
            </a:r>
            <a:endParaRPr sz="4000"/>
          </a:p>
          <a:p>
            <a:pPr indent="0" lvl="0" marL="0" rtl="0" algn="l">
              <a:lnSpc>
                <a:spcPct val="115000"/>
              </a:lnSpc>
              <a:spcBef>
                <a:spcPts val="1200"/>
              </a:spcBef>
              <a:spcAft>
                <a:spcPts val="0"/>
              </a:spcAft>
              <a:buSzPct val="118181"/>
              <a:buNone/>
            </a:pPr>
            <a:r>
              <a:rPr lang="es-419" sz="4400">
                <a:solidFill>
                  <a:srgbClr val="181C26"/>
                </a:solidFill>
                <a:latin typeface="Times New Roman"/>
                <a:ea typeface="Times New Roman"/>
                <a:cs typeface="Times New Roman"/>
                <a:sym typeface="Times New Roman"/>
              </a:rPr>
              <a:t>Se lleva a cabo el proceso de enriquecimiento del isótopo refinable U235. El incremento del porcentaje va a consistir en aumentar del 0.71% al 5% como máximo la proporción de U235. En esta parte del proceso el concentrado de uranio U3O8 (yellow cake), alcanza la etapa del enriquecimiento transformándose a una fase gaseosa -hexafluoruro de uranio (UF6)- y utilizando técnica para enriquecerlo como son la difusión gaseosa y la centrifugación gaseosa.</a:t>
            </a:r>
            <a:endParaRPr sz="4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8181"/>
              <a:buNone/>
            </a:pPr>
            <a:r>
              <a:rPr lang="es-419" sz="4400">
                <a:solidFill>
                  <a:srgbClr val="181C26"/>
                </a:solidFill>
                <a:latin typeface="Times New Roman"/>
                <a:ea typeface="Times New Roman"/>
                <a:cs typeface="Times New Roman"/>
                <a:sym typeface="Times New Roman"/>
              </a:rPr>
              <a:t>Una vez extraído el UF6 enriquecido, se convierte en polvo de dióxido de uranio (UO2) que es horneado a alta temperatura para convertirlo en un material cerámico con forma de bolas que se muelen para darles un tamaño uniforme y según se necesite para cada lugar al que van destinadas: Para reactores nucleares se introducen en tubos metálicos resistentes a la corrosión (generalmente de circonio) conformando las famosas barras de combustible</a:t>
            </a:r>
            <a:endParaRPr sz="44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0"/>
              </a:spcAft>
              <a:buSzPts val="1300"/>
              <a:buNone/>
            </a:pPr>
            <a:r>
              <a:t/>
            </a:r>
            <a:endParaRPr b="1"/>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1200"/>
              </a:spcAft>
              <a:buSzPts val="1300"/>
              <a:buNone/>
            </a:pPr>
            <a:r>
              <a:t/>
            </a:r>
            <a:endParaRPr/>
          </a:p>
        </p:txBody>
      </p:sp>
      <p:pic>
        <p:nvPicPr>
          <p:cNvPr id="188" name="Google Shape;188;p29"/>
          <p:cNvPicPr preferRelativeResize="0"/>
          <p:nvPr/>
        </p:nvPicPr>
        <p:blipFill rotWithShape="1">
          <a:blip r:embed="rId3">
            <a:alphaModFix/>
          </a:blip>
          <a:srcRect b="0" l="0" r="0" t="0"/>
          <a:stretch/>
        </p:blipFill>
        <p:spPr>
          <a:xfrm>
            <a:off x="5304612" y="2428883"/>
            <a:ext cx="2908532" cy="2334301"/>
          </a:xfrm>
          <a:prstGeom prst="rect">
            <a:avLst/>
          </a:prstGeom>
          <a:noFill/>
          <a:ln>
            <a:noFill/>
          </a:ln>
        </p:spPr>
      </p:pic>
      <p:sp>
        <p:nvSpPr>
          <p:cNvPr id="189" name="Google Shape;189;p29"/>
          <p:cNvSpPr txBox="1"/>
          <p:nvPr/>
        </p:nvSpPr>
        <p:spPr>
          <a:xfrm>
            <a:off x="4186765" y="4747200"/>
            <a:ext cx="53334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rgbClr val="000000"/>
                </a:solidFill>
                <a:latin typeface="Roboto"/>
                <a:ea typeface="Roboto"/>
                <a:cs typeface="Roboto"/>
                <a:sym typeface="Roboto"/>
              </a:rPr>
              <a:t>                               </a:t>
            </a:r>
            <a:r>
              <a:rPr b="0" i="0" lang="es-419" sz="1200" u="none" cap="none" strike="noStrike">
                <a:solidFill>
                  <a:srgbClr val="000000"/>
                </a:solidFill>
                <a:latin typeface="Roboto"/>
                <a:ea typeface="Roboto"/>
                <a:cs typeface="Roboto"/>
                <a:sym typeface="Roboto"/>
              </a:rPr>
              <a:t>Proceso Productivo del Uranio</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143133" y="164593"/>
            <a:ext cx="4166107" cy="2049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2800"/>
              <a:buNone/>
            </a:pPr>
            <a:r>
              <a:rPr lang="es-419"/>
              <a:t>Maquinaria y Equipos</a:t>
            </a:r>
            <a:endParaRPr/>
          </a:p>
        </p:txBody>
      </p:sp>
      <p:sp>
        <p:nvSpPr>
          <p:cNvPr id="195" name="Google Shape;195;p30"/>
          <p:cNvSpPr txBox="1"/>
          <p:nvPr>
            <p:ph idx="1" type="subTitle"/>
          </p:nvPr>
        </p:nvSpPr>
        <p:spPr>
          <a:xfrm>
            <a:off x="0" y="966090"/>
            <a:ext cx="3704400" cy="926700"/>
          </a:xfrm>
          <a:prstGeom prst="rect">
            <a:avLst/>
          </a:prstGeom>
          <a:noFill/>
          <a:ln>
            <a:noFill/>
          </a:ln>
        </p:spPr>
        <p:txBody>
          <a:bodyPr anchorCtr="0" anchor="t" bIns="91425" lIns="91425" spcFirstLastPara="1" rIns="91425" wrap="square" tIns="91425">
            <a:normAutofit/>
          </a:bodyPr>
          <a:lstStyle/>
          <a:p>
            <a:pPr indent="-311150" lvl="0" marL="457200" rtl="0" algn="l">
              <a:lnSpc>
                <a:spcPct val="100000"/>
              </a:lnSpc>
              <a:spcBef>
                <a:spcPts val="0"/>
              </a:spcBef>
              <a:spcAft>
                <a:spcPts val="0"/>
              </a:spcAft>
              <a:buClr>
                <a:schemeClr val="accent2"/>
              </a:buClr>
              <a:buSzPts val="1600"/>
              <a:buNone/>
            </a:pPr>
            <a:r>
              <a:rPr lang="es-419" sz="1400">
                <a:solidFill>
                  <a:schemeClr val="lt1"/>
                </a:solidFill>
                <a:latin typeface="Times New Roman"/>
                <a:ea typeface="Times New Roman"/>
                <a:cs typeface="Times New Roman"/>
                <a:sym typeface="Times New Roman"/>
              </a:rPr>
              <a:t>La maquinaria y equipos a utilizar por    </a:t>
            </a:r>
            <a:endParaRPr/>
          </a:p>
          <a:p>
            <a:pPr indent="-311150" lvl="0" marL="457200" rtl="0" algn="l">
              <a:lnSpc>
                <a:spcPct val="100000"/>
              </a:lnSpc>
              <a:spcBef>
                <a:spcPts val="0"/>
              </a:spcBef>
              <a:spcAft>
                <a:spcPts val="0"/>
              </a:spcAft>
              <a:buClr>
                <a:schemeClr val="accent2"/>
              </a:buClr>
              <a:buSzPts val="1600"/>
              <a:buNone/>
            </a:pPr>
            <a:r>
              <a:rPr lang="es-419" sz="1400">
                <a:solidFill>
                  <a:schemeClr val="lt1"/>
                </a:solidFill>
                <a:latin typeface="Times New Roman"/>
                <a:ea typeface="Times New Roman"/>
                <a:cs typeface="Times New Roman"/>
                <a:sym typeface="Times New Roman"/>
              </a:rPr>
              <a:t>Proyecto Seti serán acordes a las </a:t>
            </a:r>
            <a:endParaRPr sz="1400">
              <a:solidFill>
                <a:schemeClr val="lt1"/>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chemeClr val="accent2"/>
              </a:buClr>
              <a:buSzPts val="1600"/>
              <a:buNone/>
            </a:pPr>
            <a:r>
              <a:rPr lang="es-419" sz="1400">
                <a:solidFill>
                  <a:schemeClr val="lt1"/>
                </a:solidFill>
                <a:latin typeface="Times New Roman"/>
                <a:ea typeface="Times New Roman"/>
                <a:cs typeface="Times New Roman"/>
                <a:sym typeface="Times New Roman"/>
              </a:rPr>
              <a:t>necesidades por ello serán a gran escala.</a:t>
            </a:r>
            <a:endParaRPr sz="1400">
              <a:solidFill>
                <a:schemeClr val="lt1"/>
              </a:solidFill>
              <a:latin typeface="Times New Roman"/>
              <a:ea typeface="Times New Roman"/>
              <a:cs typeface="Times New Roman"/>
              <a:sym typeface="Times New Roman"/>
            </a:endParaRPr>
          </a:p>
        </p:txBody>
      </p:sp>
      <p:sp>
        <p:nvSpPr>
          <p:cNvPr id="196" name="Google Shape;196;p30"/>
          <p:cNvSpPr txBox="1"/>
          <p:nvPr>
            <p:ph idx="2" type="body"/>
          </p:nvPr>
        </p:nvSpPr>
        <p:spPr>
          <a:xfrm>
            <a:off x="4540469" y="0"/>
            <a:ext cx="4603531" cy="51435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es-419" sz="1400">
                <a:solidFill>
                  <a:srgbClr val="000000"/>
                </a:solidFill>
                <a:latin typeface="Times New Roman"/>
                <a:ea typeface="Times New Roman"/>
                <a:cs typeface="Times New Roman"/>
                <a:sym typeface="Times New Roman"/>
              </a:rPr>
              <a:t>Cabe aclarar que se solicito que se enviara a un personal capacitado de las empresas para ofrecer explicaciones a todo aquel que lo necesite sobre ensamble, manejo, mantenimiento y demás temas relacionados a sus equipos. </a:t>
            </a:r>
            <a:endParaRPr sz="1400">
              <a:solidFill>
                <a:srgbClr val="000000"/>
              </a:solidFill>
              <a:latin typeface="Times New Roman"/>
              <a:ea typeface="Times New Roman"/>
              <a:cs typeface="Times New Roman"/>
              <a:sym typeface="Times New Roman"/>
            </a:endParaRPr>
          </a:p>
        </p:txBody>
      </p:sp>
      <p:cxnSp>
        <p:nvCxnSpPr>
          <p:cNvPr id="197" name="Google Shape;197;p30"/>
          <p:cNvCxnSpPr/>
          <p:nvPr/>
        </p:nvCxnSpPr>
        <p:spPr>
          <a:xfrm>
            <a:off x="336331" y="1723697"/>
            <a:ext cx="1156138" cy="525517"/>
          </a:xfrm>
          <a:prstGeom prst="straightConnector1">
            <a:avLst/>
          </a:prstGeom>
          <a:noFill/>
          <a:ln cap="flat" cmpd="sng" w="9525">
            <a:solidFill>
              <a:schemeClr val="lt1"/>
            </a:solidFill>
            <a:prstDash val="solid"/>
            <a:round/>
            <a:headEnd len="sm" w="sm" type="none"/>
            <a:tailEnd len="med" w="med" type="stealth"/>
          </a:ln>
        </p:spPr>
      </p:cxnSp>
      <p:sp>
        <p:nvSpPr>
          <p:cNvPr id="198" name="Google Shape;198;p30"/>
          <p:cNvSpPr txBox="1"/>
          <p:nvPr/>
        </p:nvSpPr>
        <p:spPr>
          <a:xfrm>
            <a:off x="1587062" y="1933903"/>
            <a:ext cx="291136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chemeClr val="lt1"/>
                </a:solidFill>
                <a:latin typeface="Times New Roman"/>
                <a:ea typeface="Times New Roman"/>
                <a:cs typeface="Times New Roman"/>
                <a:sym typeface="Times New Roman"/>
              </a:rPr>
              <a:t>Todos los equipos serán obtenidos mediante compras a Caterpillar Inc., Sandvik, Liebherr, EpirocGroup, JhonDeere, entre otras.</a:t>
            </a:r>
            <a:endParaRPr b="0" i="0" sz="1400" u="none" cap="none" strike="noStrike">
              <a:solidFill>
                <a:schemeClr val="lt1"/>
              </a:solidFill>
              <a:latin typeface="Times New Roman"/>
              <a:ea typeface="Times New Roman"/>
              <a:cs typeface="Times New Roman"/>
              <a:sym typeface="Times New Roman"/>
            </a:endParaRPr>
          </a:p>
        </p:txBody>
      </p:sp>
      <p:cxnSp>
        <p:nvCxnSpPr>
          <p:cNvPr id="199" name="Google Shape;199;p30"/>
          <p:cNvCxnSpPr/>
          <p:nvPr/>
        </p:nvCxnSpPr>
        <p:spPr>
          <a:xfrm flipH="1">
            <a:off x="2680138" y="2748456"/>
            <a:ext cx="940676" cy="698938"/>
          </a:xfrm>
          <a:prstGeom prst="straightConnector1">
            <a:avLst/>
          </a:prstGeom>
          <a:noFill/>
          <a:ln cap="flat" cmpd="sng" w="9525">
            <a:solidFill>
              <a:schemeClr val="lt1"/>
            </a:solidFill>
            <a:prstDash val="solid"/>
            <a:round/>
            <a:headEnd len="sm" w="sm" type="none"/>
            <a:tailEnd len="med" w="med" type="stealth"/>
          </a:ln>
        </p:spPr>
      </p:cxnSp>
      <p:sp>
        <p:nvSpPr>
          <p:cNvPr id="200" name="Google Shape;200;p30"/>
          <p:cNvSpPr txBox="1"/>
          <p:nvPr/>
        </p:nvSpPr>
        <p:spPr>
          <a:xfrm>
            <a:off x="273268" y="3520966"/>
            <a:ext cx="307953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chemeClr val="lt1"/>
                </a:solidFill>
                <a:latin typeface="Times New Roman"/>
                <a:ea typeface="Times New Roman"/>
                <a:cs typeface="Times New Roman"/>
                <a:sym typeface="Times New Roman"/>
              </a:rPr>
              <a:t>La elección de estas empresas surge del hecho de que son reconocidas a nivel mundial por la calidad de sus equipos y el reconocimiento que ya poseen.</a:t>
            </a:r>
            <a:endParaRPr b="0" i="0" sz="1400" u="none" cap="none" strike="noStrike">
              <a:solidFill>
                <a:schemeClr val="lt1"/>
              </a:solidFill>
              <a:latin typeface="Times New Roman"/>
              <a:ea typeface="Times New Roman"/>
              <a:cs typeface="Times New Roman"/>
              <a:sym typeface="Times New Roman"/>
            </a:endParaRPr>
          </a:p>
        </p:txBody>
      </p:sp>
      <p:sp>
        <p:nvSpPr>
          <p:cNvPr id="201" name="Google Shape;201;p30"/>
          <p:cNvSpPr txBox="1"/>
          <p:nvPr/>
        </p:nvSpPr>
        <p:spPr>
          <a:xfrm>
            <a:off x="4719144" y="1891862"/>
            <a:ext cx="4288221"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rgbClr val="000000"/>
                </a:solidFill>
                <a:latin typeface="Times New Roman"/>
                <a:ea typeface="Times New Roman"/>
                <a:cs typeface="Times New Roman"/>
                <a:sym typeface="Times New Roman"/>
              </a:rPr>
              <a:t>La maquinaria a utilizar serán excavadoras y camiones mineros, equipos de perforación de barrenos, bulldocers, manipuladores telescópicos, minicargadores, moto niveladoras, camiones articulados de menor porte para trabajos externos al pit y demás.</a:t>
            </a:r>
            <a:endParaRPr b="0" i="0" sz="1400" u="none" cap="none" strike="noStrike">
              <a:solidFill>
                <a:srgbClr val="000000"/>
              </a:solidFill>
              <a:latin typeface="Times New Roman"/>
              <a:ea typeface="Times New Roman"/>
              <a:cs typeface="Times New Roman"/>
              <a:sym typeface="Times New Roman"/>
            </a:endParaRPr>
          </a:p>
        </p:txBody>
      </p:sp>
      <p:pic>
        <p:nvPicPr>
          <p:cNvPr descr="Cat Minicargadores 232D 】 Cargador de Dirección Deslizante The price,  parameters, manufacturers, contact information, subsidies, inquiry _  Construction Equipment Online ." id="202" name="Google Shape;202;p30"/>
          <p:cNvPicPr preferRelativeResize="0"/>
          <p:nvPr/>
        </p:nvPicPr>
        <p:blipFill rotWithShape="1">
          <a:blip r:embed="rId3">
            <a:alphaModFix/>
          </a:blip>
          <a:srcRect b="0" l="0" r="0" t="0"/>
          <a:stretch/>
        </p:blipFill>
        <p:spPr>
          <a:xfrm>
            <a:off x="7111999" y="2774731"/>
            <a:ext cx="2032001" cy="1524001"/>
          </a:xfrm>
          <a:prstGeom prst="rect">
            <a:avLst/>
          </a:prstGeom>
          <a:noFill/>
          <a:ln>
            <a:noFill/>
          </a:ln>
        </p:spPr>
      </p:pic>
      <p:pic>
        <p:nvPicPr>
          <p:cNvPr descr="BULLDOCER CAT D6" id="203" name="Google Shape;203;p30"/>
          <p:cNvPicPr preferRelativeResize="0"/>
          <p:nvPr/>
        </p:nvPicPr>
        <p:blipFill rotWithShape="1">
          <a:blip r:embed="rId4">
            <a:alphaModFix/>
          </a:blip>
          <a:srcRect b="0" l="0" r="0" t="0"/>
          <a:stretch/>
        </p:blipFill>
        <p:spPr>
          <a:xfrm flipH="1">
            <a:off x="4706554" y="3048002"/>
            <a:ext cx="2410371" cy="18077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0" y="0"/>
            <a:ext cx="4477407" cy="1327876"/>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2800"/>
              <a:buNone/>
            </a:pPr>
            <a:r>
              <a:rPr lang="es-419"/>
              <a:t>	</a:t>
            </a:r>
            <a:br>
              <a:rPr lang="es-419"/>
            </a:br>
            <a:r>
              <a:rPr lang="es-419"/>
              <a:t>Servicios de la Mina </a:t>
            </a:r>
            <a:endParaRPr/>
          </a:p>
        </p:txBody>
      </p:sp>
      <p:sp>
        <p:nvSpPr>
          <p:cNvPr id="209" name="Google Shape;209;p31"/>
          <p:cNvSpPr txBox="1"/>
          <p:nvPr>
            <p:ph idx="1" type="subTitle"/>
          </p:nvPr>
        </p:nvSpPr>
        <p:spPr>
          <a:xfrm>
            <a:off x="0" y="976601"/>
            <a:ext cx="3704400" cy="9267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accent2"/>
              </a:buClr>
              <a:buSzPts val="1600"/>
              <a:buNone/>
            </a:pPr>
            <a:r>
              <a:rPr lang="es-419" sz="1400">
                <a:solidFill>
                  <a:schemeClr val="lt1"/>
                </a:solidFill>
                <a:latin typeface="Times New Roman"/>
                <a:ea typeface="Times New Roman"/>
                <a:cs typeface="Times New Roman"/>
                <a:sym typeface="Times New Roman"/>
              </a:rPr>
              <a:t>El agua y corriente eléctrica que recibían los </a:t>
            </a:r>
            <a:endParaRPr sz="1400">
              <a:solidFill>
                <a:schemeClr val="lt1"/>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chemeClr val="accent2"/>
              </a:buClr>
              <a:buSzPts val="1600"/>
              <a:buNone/>
            </a:pPr>
            <a:r>
              <a:rPr lang="es-419" sz="1400">
                <a:solidFill>
                  <a:schemeClr val="lt1"/>
                </a:solidFill>
                <a:latin typeface="Times New Roman"/>
                <a:ea typeface="Times New Roman"/>
                <a:cs typeface="Times New Roman"/>
                <a:sym typeface="Times New Roman"/>
              </a:rPr>
              <a:t>habitantes de Jáchal era bastante limitada, y </a:t>
            </a:r>
            <a:endParaRPr sz="1400">
              <a:solidFill>
                <a:schemeClr val="lt1"/>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chemeClr val="accent2"/>
              </a:buClr>
              <a:buSzPts val="1600"/>
              <a:buNone/>
            </a:pPr>
            <a:r>
              <a:rPr lang="es-419" sz="1400">
                <a:solidFill>
                  <a:schemeClr val="lt1"/>
                </a:solidFill>
                <a:latin typeface="Times New Roman"/>
                <a:ea typeface="Times New Roman"/>
                <a:cs typeface="Times New Roman"/>
                <a:sym typeface="Times New Roman"/>
              </a:rPr>
              <a:t>solían sufrir de cortes por mal funcionamiento</a:t>
            </a:r>
            <a:endParaRPr sz="1400">
              <a:solidFill>
                <a:schemeClr val="lt1"/>
              </a:solidFill>
              <a:latin typeface="Times New Roman"/>
              <a:ea typeface="Times New Roman"/>
              <a:cs typeface="Times New Roman"/>
              <a:sym typeface="Times New Roman"/>
            </a:endParaRPr>
          </a:p>
        </p:txBody>
      </p:sp>
      <p:sp>
        <p:nvSpPr>
          <p:cNvPr id="210" name="Google Shape;210;p31"/>
          <p:cNvSpPr txBox="1"/>
          <p:nvPr>
            <p:ph idx="2" type="body"/>
          </p:nvPr>
        </p:nvSpPr>
        <p:spPr>
          <a:xfrm>
            <a:off x="4572000" y="0"/>
            <a:ext cx="4572000" cy="51435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es-419" sz="1400">
                <a:solidFill>
                  <a:srgbClr val="181C26"/>
                </a:solidFill>
                <a:latin typeface="Times New Roman"/>
                <a:ea typeface="Times New Roman"/>
                <a:cs typeface="Times New Roman"/>
                <a:sym typeface="Times New Roman"/>
              </a:rPr>
              <a:t>Gracias a estas mejoras realizadas recientemente resultará benéfico y más sencillo para nuestro proyecto tener acceso a servicios básicos a la hora de realizar tareas de explotación y exploración en el área.</a:t>
            </a:r>
            <a:endParaRPr sz="1400">
              <a:solidFill>
                <a:srgbClr val="181C26"/>
              </a:solidFill>
              <a:latin typeface="Times New Roman"/>
              <a:ea typeface="Times New Roman"/>
              <a:cs typeface="Times New Roman"/>
              <a:sym typeface="Times New Roman"/>
            </a:endParaRPr>
          </a:p>
        </p:txBody>
      </p:sp>
      <p:sp>
        <p:nvSpPr>
          <p:cNvPr id="211" name="Google Shape;211;p31"/>
          <p:cNvSpPr txBox="1"/>
          <p:nvPr/>
        </p:nvSpPr>
        <p:spPr>
          <a:xfrm>
            <a:off x="378372" y="1986455"/>
            <a:ext cx="4088525"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chemeClr val="lt1"/>
                </a:solidFill>
                <a:latin typeface="Times New Roman"/>
                <a:ea typeface="Times New Roman"/>
                <a:cs typeface="Times New Roman"/>
                <a:sym typeface="Times New Roman"/>
              </a:rPr>
              <a:t>Problema: La estación de bombeo funcionaba con una línea eléctrica vieja, de apenas 13 kV,a la que se conectan varios domicilios, y que cuando corre viento y la toca alguna rama, se corta la energía, deja de funcionar y se corta el suministro de agua potable.</a:t>
            </a:r>
            <a:endParaRPr b="0" i="0" sz="1400" u="none" cap="none" strike="noStrike">
              <a:solidFill>
                <a:schemeClr val="lt1"/>
              </a:solidFill>
              <a:latin typeface="Times New Roman"/>
              <a:ea typeface="Times New Roman"/>
              <a:cs typeface="Times New Roman"/>
              <a:sym typeface="Times New Roman"/>
            </a:endParaRPr>
          </a:p>
        </p:txBody>
      </p:sp>
      <p:cxnSp>
        <p:nvCxnSpPr>
          <p:cNvPr id="212" name="Google Shape;212;p31"/>
          <p:cNvCxnSpPr/>
          <p:nvPr/>
        </p:nvCxnSpPr>
        <p:spPr>
          <a:xfrm>
            <a:off x="1103586" y="1755228"/>
            <a:ext cx="1103586" cy="241737"/>
          </a:xfrm>
          <a:prstGeom prst="straightConnector1">
            <a:avLst/>
          </a:prstGeom>
          <a:noFill/>
          <a:ln cap="flat" cmpd="sng" w="9525">
            <a:solidFill>
              <a:schemeClr val="lt1"/>
            </a:solidFill>
            <a:prstDash val="solid"/>
            <a:round/>
            <a:headEnd len="sm" w="sm" type="none"/>
            <a:tailEnd len="med" w="med" type="stealth"/>
          </a:ln>
        </p:spPr>
      </p:cxnSp>
      <p:sp>
        <p:nvSpPr>
          <p:cNvPr id="213" name="Google Shape;213;p31"/>
          <p:cNvSpPr txBox="1"/>
          <p:nvPr/>
        </p:nvSpPr>
        <p:spPr>
          <a:xfrm>
            <a:off x="1" y="3615559"/>
            <a:ext cx="468761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chemeClr val="lt1"/>
                </a:solidFill>
                <a:latin typeface="Arial"/>
                <a:ea typeface="Arial"/>
                <a:cs typeface="Arial"/>
                <a:sym typeface="Arial"/>
              </a:rPr>
              <a:t>Lo que llevo a la inversión $258 millones en obra eléctrica para garantizar el agua potable en Jáchal A lo largo de la traza de unos 20 kilómetros del acueducto que lleva el agua potable desde las perforaciones ubicadas en Pampa del Chañar hasta la ciudad de Jáchal se están tendiendo las columnas y cables de una nueva línea eléctrica de 33kV</a:t>
            </a:r>
            <a:endParaRPr b="0" i="0" sz="1400" u="none" cap="none" strike="noStrike">
              <a:solidFill>
                <a:schemeClr val="lt1"/>
              </a:solidFill>
              <a:latin typeface="Arial"/>
              <a:ea typeface="Arial"/>
              <a:cs typeface="Arial"/>
              <a:sym typeface="Arial"/>
            </a:endParaRPr>
          </a:p>
        </p:txBody>
      </p:sp>
      <p:cxnSp>
        <p:nvCxnSpPr>
          <p:cNvPr id="214" name="Google Shape;214;p31"/>
          <p:cNvCxnSpPr/>
          <p:nvPr/>
        </p:nvCxnSpPr>
        <p:spPr>
          <a:xfrm rot="5400000">
            <a:off x="1654204" y="2731513"/>
            <a:ext cx="438531" cy="1308538"/>
          </a:xfrm>
          <a:prstGeom prst="straightConnector1">
            <a:avLst/>
          </a:prstGeom>
          <a:noFill/>
          <a:ln cap="flat" cmpd="sng" w="9525">
            <a:solidFill>
              <a:schemeClr val="lt1"/>
            </a:solidFill>
            <a:prstDash val="solid"/>
            <a:round/>
            <a:headEnd len="sm" w="sm" type="none"/>
            <a:tailEnd len="med" w="med" type="stealth"/>
          </a:ln>
        </p:spPr>
      </p:cxnSp>
      <p:pic>
        <p:nvPicPr>
          <p:cNvPr descr="La responsabilidad por los Tendidos Eléctricos - ILP Abogados" id="215" name="Google Shape;215;p31"/>
          <p:cNvPicPr preferRelativeResize="0"/>
          <p:nvPr/>
        </p:nvPicPr>
        <p:blipFill rotWithShape="1">
          <a:blip r:embed="rId3">
            <a:alphaModFix/>
          </a:blip>
          <a:srcRect b="0" l="0" r="0" t="0"/>
          <a:stretch/>
        </p:blipFill>
        <p:spPr>
          <a:xfrm>
            <a:off x="4561489" y="2159220"/>
            <a:ext cx="4582511" cy="29842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249750" y="166300"/>
            <a:ext cx="3706500" cy="1098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419"/>
              <a:t>EMPRESA YALAMINETET</a:t>
            </a:r>
            <a:endParaRPr/>
          </a:p>
        </p:txBody>
      </p:sp>
      <p:sp>
        <p:nvSpPr>
          <p:cNvPr id="71" name="Google Shape;71;p14"/>
          <p:cNvSpPr txBox="1"/>
          <p:nvPr>
            <p:ph idx="1" type="body"/>
          </p:nvPr>
        </p:nvSpPr>
        <p:spPr>
          <a:xfrm>
            <a:off x="4644675" y="500925"/>
            <a:ext cx="4166400" cy="3118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s-419" sz="1200">
                <a:solidFill>
                  <a:srgbClr val="000000"/>
                </a:solidFill>
                <a:latin typeface="Times New Roman"/>
                <a:ea typeface="Times New Roman"/>
                <a:cs typeface="Times New Roman"/>
                <a:sym typeface="Times New Roman"/>
              </a:rPr>
              <a:t>En el año 2016 nuestros exploradores encontraron y afirmaron de que se encontraba una gran concentración de Uranio rentable para la empresa, y que de ser explotado sería muy beneficioso</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300"/>
              <a:buNone/>
            </a:pPr>
            <a:r>
              <a:rPr lang="es-419" sz="1200">
                <a:solidFill>
                  <a:srgbClr val="000000"/>
                </a:solidFill>
                <a:latin typeface="Times New Roman"/>
                <a:ea typeface="Times New Roman"/>
                <a:cs typeface="Times New Roman"/>
                <a:sym typeface="Times New Roman"/>
              </a:rPr>
              <a:t>Esto llevó al inicio de este proyecto que denominamos como “Proyecto Seti”, nombre basado en un importante Faraón Egipcio de mismo nombre.</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SzPts val="1300"/>
              <a:buNone/>
            </a:pPr>
            <a:r>
              <a:t/>
            </a:r>
            <a:endParaRPr sz="1200">
              <a:solidFill>
                <a:srgbClr val="000000"/>
              </a:solidFill>
              <a:latin typeface="Times New Roman"/>
              <a:ea typeface="Times New Roman"/>
              <a:cs typeface="Times New Roman"/>
              <a:sym typeface="Times New Roman"/>
            </a:endParaRPr>
          </a:p>
        </p:txBody>
      </p:sp>
      <p:sp>
        <p:nvSpPr>
          <p:cNvPr id="72" name="Google Shape;72;p14"/>
          <p:cNvSpPr txBox="1"/>
          <p:nvPr/>
        </p:nvSpPr>
        <p:spPr>
          <a:xfrm>
            <a:off x="148750" y="1264300"/>
            <a:ext cx="36315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s-419" sz="1500" u="none" cap="none" strike="noStrike">
                <a:solidFill>
                  <a:srgbClr val="FFFFFF"/>
                </a:solidFill>
                <a:latin typeface="Times New Roman"/>
                <a:ea typeface="Times New Roman"/>
                <a:cs typeface="Times New Roman"/>
                <a:sym typeface="Times New Roman"/>
              </a:rPr>
              <a:t>Una empresa encargada de la exploración, prospección, extracción, tratamiento y obtención de metales preciosos a lo largo del mundo, contando con más de 5 minas certificadas en la Argentina</a:t>
            </a:r>
            <a:endParaRPr b="0" i="0" sz="1700" u="none" cap="none" strike="noStrike">
              <a:solidFill>
                <a:srgbClr val="FFFFFF"/>
              </a:solidFill>
              <a:latin typeface="Roboto"/>
              <a:ea typeface="Roboto"/>
              <a:cs typeface="Roboto"/>
              <a:sym typeface="Roboto"/>
            </a:endParaRPr>
          </a:p>
        </p:txBody>
      </p:sp>
      <p:sp>
        <p:nvSpPr>
          <p:cNvPr id="73" name="Google Shape;73;p14"/>
          <p:cNvSpPr txBox="1"/>
          <p:nvPr/>
        </p:nvSpPr>
        <p:spPr>
          <a:xfrm>
            <a:off x="4488550" y="-114675"/>
            <a:ext cx="3855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rgbClr val="000000"/>
                </a:solidFill>
                <a:latin typeface="Roboto"/>
                <a:ea typeface="Roboto"/>
                <a:cs typeface="Roboto"/>
                <a:sym typeface="Roboto"/>
              </a:rPr>
              <a:t>PROYECTO SETTI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74" name="Google Shape;74;p14"/>
          <p:cNvPicPr preferRelativeResize="0"/>
          <p:nvPr/>
        </p:nvPicPr>
        <p:blipFill rotWithShape="1">
          <a:blip r:embed="rId3">
            <a:alphaModFix/>
          </a:blip>
          <a:srcRect b="0" l="0" r="0" t="0"/>
          <a:stretch/>
        </p:blipFill>
        <p:spPr>
          <a:xfrm>
            <a:off x="6931850" y="1834301"/>
            <a:ext cx="1971675" cy="1630800"/>
          </a:xfrm>
          <a:prstGeom prst="rect">
            <a:avLst/>
          </a:prstGeom>
          <a:noFill/>
          <a:ln>
            <a:noFill/>
          </a:ln>
          <a:effectLst>
            <a:outerShdw blurRad="57150" rotWithShape="0" algn="bl" dist="19050">
              <a:srgbClr val="000000">
                <a:alpha val="49411"/>
              </a:srgbClr>
            </a:outerShdw>
          </a:effectLst>
        </p:spPr>
      </p:pic>
      <p:sp>
        <p:nvSpPr>
          <p:cNvPr id="75" name="Google Shape;75;p14"/>
          <p:cNvSpPr txBox="1"/>
          <p:nvPr/>
        </p:nvSpPr>
        <p:spPr>
          <a:xfrm>
            <a:off x="446175" y="3110900"/>
            <a:ext cx="321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76" name="Google Shape;76;p14"/>
          <p:cNvSpPr/>
          <p:nvPr/>
        </p:nvSpPr>
        <p:spPr>
          <a:xfrm>
            <a:off x="0" y="3425775"/>
            <a:ext cx="4288330" cy="9672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YALAMINETET</a:t>
            </a:r>
          </a:p>
        </p:txBody>
      </p:sp>
      <p:sp>
        <p:nvSpPr>
          <p:cNvPr id="77" name="Google Shape;77;p14"/>
          <p:cNvSpPr txBox="1"/>
          <p:nvPr/>
        </p:nvSpPr>
        <p:spPr>
          <a:xfrm>
            <a:off x="4572000" y="3511100"/>
            <a:ext cx="3485100" cy="15393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1200"/>
              </a:spcBef>
              <a:spcAft>
                <a:spcPts val="0"/>
              </a:spcAft>
              <a:buClr>
                <a:srgbClr val="000000"/>
              </a:buClr>
              <a:buSzPts val="1200"/>
              <a:buFont typeface="Arial"/>
              <a:buNone/>
            </a:pPr>
            <a:r>
              <a:rPr b="0" i="0" lang="es-419" sz="1200" u="none" cap="none" strike="noStrike">
                <a:solidFill>
                  <a:srgbClr val="000000"/>
                </a:solidFill>
                <a:latin typeface="Times New Roman"/>
                <a:ea typeface="Times New Roman"/>
                <a:cs typeface="Times New Roman"/>
                <a:sym typeface="Times New Roman"/>
              </a:rPr>
              <a:t>El proyecto presenta Uranio de alta ley, con una ley estimada de mineral útil a extraer de 0,5-7% de la roca total a extraer.</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200"/>
              <a:buFont typeface="Arial"/>
              <a:buNone/>
            </a:pPr>
            <a:r>
              <a:rPr b="0" i="0" lang="es-419" sz="1200" u="none" cap="none" strike="noStrike">
                <a:solidFill>
                  <a:srgbClr val="000000"/>
                </a:solidFill>
                <a:latin typeface="Times New Roman"/>
                <a:ea typeface="Times New Roman"/>
                <a:cs typeface="Times New Roman"/>
                <a:sym typeface="Times New Roman"/>
              </a:rPr>
              <a:t>Se llevarán a cabo procesos a cielo abierto de explotación con el fin de llegar al mineral deseado</a:t>
            </a:r>
            <a:endParaRPr b="0" i="0" sz="1400" u="none" cap="none" strike="noStrike">
              <a:solidFill>
                <a:srgbClr val="00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846867" y="757879"/>
            <a:ext cx="29532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419"/>
              <a:t>Estudio de Mercado y Sustentabilidad</a:t>
            </a:r>
            <a:endParaRPr/>
          </a:p>
        </p:txBody>
      </p:sp>
      <p:pic>
        <p:nvPicPr>
          <p:cNvPr id="221" name="Google Shape;221;p32"/>
          <p:cNvPicPr preferRelativeResize="0"/>
          <p:nvPr/>
        </p:nvPicPr>
        <p:blipFill rotWithShape="1">
          <a:blip r:embed="rId3">
            <a:alphaModFix/>
          </a:blip>
          <a:srcRect b="0" l="0" r="0" t="0"/>
          <a:stretch/>
        </p:blipFill>
        <p:spPr>
          <a:xfrm>
            <a:off x="4391950" y="412175"/>
            <a:ext cx="4752051" cy="1517850"/>
          </a:xfrm>
          <a:prstGeom prst="rect">
            <a:avLst/>
          </a:prstGeom>
          <a:noFill/>
          <a:ln>
            <a:noFill/>
          </a:ln>
        </p:spPr>
      </p:pic>
      <p:pic>
        <p:nvPicPr>
          <p:cNvPr id="222" name="Google Shape;222;p32"/>
          <p:cNvPicPr preferRelativeResize="0"/>
          <p:nvPr/>
        </p:nvPicPr>
        <p:blipFill rotWithShape="1">
          <a:blip r:embed="rId4">
            <a:alphaModFix/>
          </a:blip>
          <a:srcRect b="0" l="0" r="0" t="0"/>
          <a:stretch/>
        </p:blipFill>
        <p:spPr>
          <a:xfrm>
            <a:off x="5051754" y="1930025"/>
            <a:ext cx="3432424" cy="2908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88600" y="1167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419"/>
              <a:t>Ubicación y Altura</a:t>
            </a:r>
            <a:endParaRPr/>
          </a:p>
        </p:txBody>
      </p:sp>
      <p:sp>
        <p:nvSpPr>
          <p:cNvPr id="83" name="Google Shape;83;p15"/>
          <p:cNvSpPr txBox="1"/>
          <p:nvPr>
            <p:ph idx="1" type="body"/>
          </p:nvPr>
        </p:nvSpPr>
        <p:spPr>
          <a:xfrm>
            <a:off x="88600" y="1245450"/>
            <a:ext cx="4398000" cy="3076200"/>
          </a:xfrm>
          <a:prstGeom prst="rect">
            <a:avLst/>
          </a:prstGeom>
          <a:noFill/>
          <a:ln>
            <a:noFill/>
          </a:ln>
        </p:spPr>
        <p:txBody>
          <a:bodyPr anchorCtr="0" anchor="t" bIns="91425" lIns="91425" spcFirstLastPara="1" rIns="91425" wrap="square" tIns="91425">
            <a:normAutofit/>
          </a:bodyPr>
          <a:lstStyle/>
          <a:p>
            <a:pPr indent="0" lvl="0" marL="0" rtl="0" algn="just">
              <a:lnSpc>
                <a:spcPct val="150000"/>
              </a:lnSpc>
              <a:spcBef>
                <a:spcPts val="1200"/>
              </a:spcBef>
              <a:spcAft>
                <a:spcPts val="0"/>
              </a:spcAft>
              <a:buSzPts val="1300"/>
              <a:buNone/>
            </a:pPr>
            <a:r>
              <a:rPr lang="es-419" sz="1200">
                <a:solidFill>
                  <a:srgbClr val="000000"/>
                </a:solidFill>
                <a:latin typeface="Times New Roman"/>
                <a:ea typeface="Times New Roman"/>
                <a:cs typeface="Times New Roman"/>
                <a:sym typeface="Times New Roman"/>
              </a:rPr>
              <a:t>El proyecto se encuentra ubicado en Argentina con dirección oeste, en la Cordillera de los Andes; al norte de la provincia de San Juan, en el departamento de Jáchal, a &gt;75km hacia el norte de la ciudad cabecera (San José de Jáchal). </a:t>
            </a:r>
            <a:endParaRPr sz="1200">
              <a:solidFill>
                <a:srgbClr val="000000"/>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SzPts val="1300"/>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SzPts val="1300"/>
              <a:buNone/>
            </a:pPr>
            <a:r>
              <a:t/>
            </a:r>
            <a:endParaRPr/>
          </a:p>
        </p:txBody>
      </p:sp>
      <p:sp>
        <p:nvSpPr>
          <p:cNvPr id="84" name="Google Shape;84;p15"/>
          <p:cNvSpPr txBox="1"/>
          <p:nvPr>
            <p:ph idx="2" type="body"/>
          </p:nvPr>
        </p:nvSpPr>
        <p:spPr>
          <a:xfrm>
            <a:off x="0" y="2571750"/>
            <a:ext cx="4345800" cy="17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lang="es-419" sz="1200">
                <a:solidFill>
                  <a:srgbClr val="000000"/>
                </a:solidFill>
                <a:latin typeface="Times New Roman"/>
                <a:ea typeface="Times New Roman"/>
                <a:cs typeface="Times New Roman"/>
                <a:sym typeface="Times New Roman"/>
              </a:rPr>
              <a:t>El proyecto se haya a una altura aproximada de entre 2200 a 3100 msnm,  una altura considerable pero sin compararse a otras minas y proyectos de la provincia</a:t>
            </a:r>
            <a:endParaRPr/>
          </a:p>
        </p:txBody>
      </p:sp>
      <p:pic>
        <p:nvPicPr>
          <p:cNvPr id="85" name="Google Shape;85;p15"/>
          <p:cNvPicPr preferRelativeResize="0"/>
          <p:nvPr/>
        </p:nvPicPr>
        <p:blipFill rotWithShape="1">
          <a:blip r:embed="rId3">
            <a:alphaModFix/>
          </a:blip>
          <a:srcRect b="0" l="0" r="0" t="0"/>
          <a:stretch/>
        </p:blipFill>
        <p:spPr>
          <a:xfrm>
            <a:off x="4986400" y="0"/>
            <a:ext cx="3763750" cy="3386925"/>
          </a:xfrm>
          <a:prstGeom prst="rect">
            <a:avLst/>
          </a:prstGeom>
          <a:noFill/>
          <a:ln>
            <a:noFill/>
          </a:ln>
        </p:spPr>
      </p:pic>
      <p:pic>
        <p:nvPicPr>
          <p:cNvPr id="86" name="Google Shape;86;p15"/>
          <p:cNvPicPr preferRelativeResize="0"/>
          <p:nvPr/>
        </p:nvPicPr>
        <p:blipFill rotWithShape="1">
          <a:blip r:embed="rId4">
            <a:alphaModFix/>
          </a:blip>
          <a:srcRect b="0" l="0" r="0" t="0"/>
          <a:stretch/>
        </p:blipFill>
        <p:spPr>
          <a:xfrm>
            <a:off x="161125" y="3386925"/>
            <a:ext cx="7919749" cy="1558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0" y="62850"/>
            <a:ext cx="3519900" cy="792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419"/>
              <a:t>Vías de acceso </a:t>
            </a:r>
            <a:endParaRPr/>
          </a:p>
        </p:txBody>
      </p:sp>
      <p:sp>
        <p:nvSpPr>
          <p:cNvPr id="92" name="Google Shape;92;p16"/>
          <p:cNvSpPr txBox="1"/>
          <p:nvPr>
            <p:ph idx="1" type="body"/>
          </p:nvPr>
        </p:nvSpPr>
        <p:spPr>
          <a:xfrm>
            <a:off x="4260775" y="2484000"/>
            <a:ext cx="1784700" cy="2659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lang="es-419" sz="1200">
                <a:solidFill>
                  <a:srgbClr val="000000"/>
                </a:solidFill>
                <a:latin typeface="Times New Roman"/>
                <a:ea typeface="Times New Roman"/>
                <a:cs typeface="Times New Roman"/>
                <a:sym typeface="Times New Roman"/>
              </a:rPr>
              <a:t>Distancia de Centro de San Juan a Seti</a:t>
            </a:r>
            <a:endParaRPr sz="1200">
              <a:solidFill>
                <a:srgbClr val="000000"/>
              </a:solidFill>
              <a:latin typeface="Times New Roman"/>
              <a:ea typeface="Times New Roman"/>
              <a:cs typeface="Times New Roman"/>
              <a:sym typeface="Times New Roman"/>
            </a:endParaRPr>
          </a:p>
        </p:txBody>
      </p:sp>
      <p:sp>
        <p:nvSpPr>
          <p:cNvPr id="93" name="Google Shape;93;p16"/>
          <p:cNvSpPr txBox="1"/>
          <p:nvPr/>
        </p:nvSpPr>
        <p:spPr>
          <a:xfrm>
            <a:off x="0" y="1301425"/>
            <a:ext cx="3519900" cy="287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100"/>
              <a:buFont typeface="Arial"/>
              <a:buNone/>
            </a:pPr>
            <a:r>
              <a:rPr b="0" i="0" lang="es-419" sz="1100" u="none" cap="none" strike="noStrike">
                <a:solidFill>
                  <a:schemeClr val="lt1"/>
                </a:solidFill>
                <a:latin typeface="Arial"/>
                <a:ea typeface="Arial"/>
                <a:cs typeface="Arial"/>
                <a:sym typeface="Arial"/>
              </a:rPr>
              <a:t> </a:t>
            </a:r>
            <a:endParaRPr b="0" i="0" sz="1100" u="none" cap="none" strike="noStrike">
              <a:solidFill>
                <a:schemeClr val="lt1"/>
              </a:solidFill>
              <a:latin typeface="Arial"/>
              <a:ea typeface="Arial"/>
              <a:cs typeface="Arial"/>
              <a:sym typeface="Arial"/>
            </a:endParaRPr>
          </a:p>
          <a:p>
            <a:pPr indent="0" lvl="0" marL="0" marR="0" rtl="0" algn="just">
              <a:lnSpc>
                <a:spcPct val="150000"/>
              </a:lnSpc>
              <a:spcBef>
                <a:spcPts val="1200"/>
              </a:spcBef>
              <a:spcAft>
                <a:spcPts val="0"/>
              </a:spcAft>
              <a:buClr>
                <a:srgbClr val="000000"/>
              </a:buClr>
              <a:buSzPts val="1200"/>
              <a:buFont typeface="Arial"/>
              <a:buNone/>
            </a:pPr>
            <a:r>
              <a:rPr b="0" i="0" lang="es-419" sz="1200" u="none" cap="none" strike="noStrike">
                <a:solidFill>
                  <a:schemeClr val="lt1"/>
                </a:solidFill>
                <a:latin typeface="Times New Roman"/>
                <a:ea typeface="Times New Roman"/>
                <a:cs typeface="Times New Roman"/>
                <a:sym typeface="Times New Roman"/>
              </a:rPr>
              <a:t>Al área del proyecto puede accederse utilizando como caminos de acceso los siguientes:</a:t>
            </a:r>
            <a:endParaRPr b="0" i="0" sz="1200" u="none" cap="none" strike="noStrike">
              <a:solidFill>
                <a:schemeClr val="lt1"/>
              </a:solidFill>
              <a:latin typeface="Times New Roman"/>
              <a:ea typeface="Times New Roman"/>
              <a:cs typeface="Times New Roman"/>
              <a:sym typeface="Times New Roman"/>
            </a:endParaRPr>
          </a:p>
          <a:p>
            <a:pPr indent="0" lvl="0" marL="0" marR="0" rtl="0" algn="just">
              <a:lnSpc>
                <a:spcPct val="150000"/>
              </a:lnSpc>
              <a:spcBef>
                <a:spcPts val="1200"/>
              </a:spcBef>
              <a:spcAft>
                <a:spcPts val="0"/>
              </a:spcAft>
              <a:buClr>
                <a:srgbClr val="000000"/>
              </a:buClr>
              <a:buSzPts val="1200"/>
              <a:buFont typeface="Arial"/>
              <a:buNone/>
            </a:pPr>
            <a:r>
              <a:rPr b="0" i="0" lang="es-419" sz="1200" u="none" cap="none" strike="noStrike">
                <a:solidFill>
                  <a:schemeClr val="lt1"/>
                </a:solidFill>
                <a:latin typeface="Times New Roman"/>
                <a:ea typeface="Times New Roman"/>
                <a:cs typeface="Times New Roman"/>
                <a:sym typeface="Times New Roman"/>
              </a:rPr>
              <a:t>-RN 40</a:t>
            </a:r>
            <a:endParaRPr b="0" i="0" sz="1200" u="none" cap="none" strike="noStrike">
              <a:solidFill>
                <a:schemeClr val="lt1"/>
              </a:solidFill>
              <a:latin typeface="Times New Roman"/>
              <a:ea typeface="Times New Roman"/>
              <a:cs typeface="Times New Roman"/>
              <a:sym typeface="Times New Roman"/>
            </a:endParaRPr>
          </a:p>
          <a:p>
            <a:pPr indent="0" lvl="0" marL="0" marR="0" rtl="0" algn="just">
              <a:lnSpc>
                <a:spcPct val="150000"/>
              </a:lnSpc>
              <a:spcBef>
                <a:spcPts val="1200"/>
              </a:spcBef>
              <a:spcAft>
                <a:spcPts val="0"/>
              </a:spcAft>
              <a:buClr>
                <a:srgbClr val="000000"/>
              </a:buClr>
              <a:buSzPts val="1200"/>
              <a:buFont typeface="Arial"/>
              <a:buNone/>
            </a:pPr>
            <a:r>
              <a:rPr b="0" i="0" lang="es-419" sz="1200" u="none" cap="none" strike="noStrike">
                <a:solidFill>
                  <a:schemeClr val="lt1"/>
                </a:solidFill>
                <a:latin typeface="Times New Roman"/>
                <a:ea typeface="Times New Roman"/>
                <a:cs typeface="Times New Roman"/>
                <a:sym typeface="Times New Roman"/>
              </a:rPr>
              <a:t>-Caminos privados (realizados por nuestro personal) con el fin de adentrarnos dentro del área a utilizar en el Cerro Potrerillo</a:t>
            </a:r>
            <a:endParaRPr b="0" i="0" sz="12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94" name="Google Shape;94;p16"/>
          <p:cNvPicPr preferRelativeResize="0"/>
          <p:nvPr/>
        </p:nvPicPr>
        <p:blipFill rotWithShape="1">
          <a:blip r:embed="rId3">
            <a:alphaModFix/>
          </a:blip>
          <a:srcRect b="0" l="0" r="0" t="0"/>
          <a:stretch/>
        </p:blipFill>
        <p:spPr>
          <a:xfrm>
            <a:off x="5921550" y="62850"/>
            <a:ext cx="322245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745500" y="1657200"/>
            <a:ext cx="3127500" cy="1829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419"/>
              <a:t>Vías</a:t>
            </a:r>
            <a:endParaRPr/>
          </a:p>
          <a:p>
            <a:pPr indent="0" lvl="0" marL="0" rtl="0" algn="l">
              <a:lnSpc>
                <a:spcPct val="100000"/>
              </a:lnSpc>
              <a:spcBef>
                <a:spcPts val="0"/>
              </a:spcBef>
              <a:spcAft>
                <a:spcPts val="0"/>
              </a:spcAft>
              <a:buSzPts val="2800"/>
              <a:buNone/>
            </a:pPr>
            <a:r>
              <a:rPr lang="es-419"/>
              <a:t> de </a:t>
            </a:r>
            <a:endParaRPr/>
          </a:p>
          <a:p>
            <a:pPr indent="0" lvl="0" marL="0" rtl="0" algn="l">
              <a:lnSpc>
                <a:spcPct val="100000"/>
              </a:lnSpc>
              <a:spcBef>
                <a:spcPts val="0"/>
              </a:spcBef>
              <a:spcAft>
                <a:spcPts val="0"/>
              </a:spcAft>
              <a:buSzPts val="2800"/>
              <a:buNone/>
            </a:pPr>
            <a:r>
              <a:rPr lang="es-419"/>
              <a:t>acceso</a:t>
            </a:r>
            <a:endParaRPr/>
          </a:p>
        </p:txBody>
      </p:sp>
      <p:sp>
        <p:nvSpPr>
          <p:cNvPr id="100" name="Google Shape;100;p17"/>
          <p:cNvSpPr txBox="1"/>
          <p:nvPr/>
        </p:nvSpPr>
        <p:spPr>
          <a:xfrm>
            <a:off x="3688508" y="1799299"/>
            <a:ext cx="1377478"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s-419" sz="1200" u="none" cap="none" strike="noStrike">
                <a:solidFill>
                  <a:srgbClr val="000000"/>
                </a:solidFill>
                <a:latin typeface="Times New Roman"/>
                <a:ea typeface="Times New Roman"/>
                <a:cs typeface="Times New Roman"/>
                <a:sym typeface="Times New Roman"/>
              </a:rPr>
              <a:t>Distancia Ciudad Cabecera de  Jáchal a Seti</a:t>
            </a:r>
            <a:endParaRPr b="0" i="0" sz="1200" u="none" cap="none" strike="noStrike">
              <a:solidFill>
                <a:srgbClr val="000000"/>
              </a:solidFill>
              <a:latin typeface="Times New Roman"/>
              <a:ea typeface="Times New Roman"/>
              <a:cs typeface="Times New Roman"/>
              <a:sym typeface="Times New Roman"/>
            </a:endParaRPr>
          </a:p>
        </p:txBody>
      </p:sp>
      <p:pic>
        <p:nvPicPr>
          <p:cNvPr id="101" name="Google Shape;101;p17"/>
          <p:cNvPicPr preferRelativeResize="0"/>
          <p:nvPr/>
        </p:nvPicPr>
        <p:blipFill rotWithShape="1">
          <a:blip r:embed="rId3">
            <a:alphaModFix/>
          </a:blip>
          <a:srcRect b="0" l="0" r="0" t="0"/>
          <a:stretch/>
        </p:blipFill>
        <p:spPr>
          <a:xfrm>
            <a:off x="4908025" y="152400"/>
            <a:ext cx="4235974" cy="499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68750"/>
            <a:ext cx="8520600" cy="67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50000"/>
              </a:lnSpc>
              <a:spcBef>
                <a:spcPts val="2400"/>
              </a:spcBef>
              <a:spcAft>
                <a:spcPts val="0"/>
              </a:spcAft>
              <a:buSzPct val="222222"/>
              <a:buNone/>
            </a:pPr>
            <a:r>
              <a:rPr b="1" i="1" lang="es-419" sz="1800">
                <a:solidFill>
                  <a:srgbClr val="000000"/>
                </a:solidFill>
                <a:latin typeface="Arial"/>
                <a:ea typeface="Arial"/>
                <a:cs typeface="Arial"/>
                <a:sym typeface="Arial"/>
              </a:rPr>
              <a:t>Utilización de Estructuras Geomorfológicas</a:t>
            </a:r>
            <a:endParaRPr b="1" i="1" sz="1800">
              <a:solidFill>
                <a:srgbClr val="000000"/>
              </a:solidFill>
              <a:latin typeface="Arial"/>
              <a:ea typeface="Arial"/>
              <a:cs typeface="Arial"/>
              <a:sym typeface="Arial"/>
            </a:endParaRPr>
          </a:p>
          <a:p>
            <a:pPr indent="0" lvl="0" marL="0" rtl="0" algn="l">
              <a:lnSpc>
                <a:spcPct val="100000"/>
              </a:lnSpc>
              <a:spcBef>
                <a:spcPts val="600"/>
              </a:spcBef>
              <a:spcAft>
                <a:spcPts val="0"/>
              </a:spcAft>
              <a:buSzPct val="111111"/>
              <a:buNone/>
            </a:pPr>
            <a:r>
              <a:t/>
            </a:r>
            <a:endParaRPr/>
          </a:p>
        </p:txBody>
      </p:sp>
      <p:sp>
        <p:nvSpPr>
          <p:cNvPr id="107" name="Google Shape;107;p18"/>
          <p:cNvSpPr txBox="1"/>
          <p:nvPr/>
        </p:nvSpPr>
        <p:spPr>
          <a:xfrm>
            <a:off x="198300" y="917150"/>
            <a:ext cx="57507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rgbClr val="000000"/>
                </a:solidFill>
                <a:latin typeface="Times New Roman"/>
                <a:ea typeface="Times New Roman"/>
                <a:cs typeface="Times New Roman"/>
                <a:sym typeface="Times New Roman"/>
              </a:rPr>
              <a:t>El área a abarcar por Proyecto Seti es extensa, haciendo uso de las unidades geomorfológicas: Sierras Yanso y Cerro Potrerillos con un total de 14.123 hectáreas de terreno vacante </a:t>
            </a:r>
            <a:endParaRPr b="0" i="0" sz="1600" u="none" cap="none" strike="noStrike">
              <a:solidFill>
                <a:srgbClr val="000000"/>
              </a:solidFill>
              <a:latin typeface="Roboto"/>
              <a:ea typeface="Roboto"/>
              <a:cs typeface="Roboto"/>
              <a:sym typeface="Roboto"/>
            </a:endParaRPr>
          </a:p>
        </p:txBody>
      </p:sp>
      <p:pic>
        <p:nvPicPr>
          <p:cNvPr id="108" name="Google Shape;108;p18"/>
          <p:cNvPicPr preferRelativeResize="0"/>
          <p:nvPr/>
        </p:nvPicPr>
        <p:blipFill rotWithShape="1">
          <a:blip r:embed="rId3">
            <a:alphaModFix/>
          </a:blip>
          <a:srcRect b="0" l="0" r="0" t="0"/>
          <a:stretch/>
        </p:blipFill>
        <p:spPr>
          <a:xfrm>
            <a:off x="336900" y="1670225"/>
            <a:ext cx="6901176" cy="3473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539725"/>
            <a:ext cx="3976500" cy="12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s-419" sz="1400">
                <a:solidFill>
                  <a:srgbClr val="000000"/>
                </a:solidFill>
                <a:latin typeface="Times New Roman"/>
                <a:ea typeface="Times New Roman"/>
                <a:cs typeface="Times New Roman"/>
                <a:sym typeface="Times New Roman"/>
              </a:rPr>
              <a:t>También podrían llegar a ser utilizados si fueran necesarios por el proyecto un área de casi 10.000 hectáreas extras provenientes de los Cerros Potrero, Cerro Negro y parte del Cerro </a:t>
            </a:r>
            <a:endParaRPr sz="1400"/>
          </a:p>
        </p:txBody>
      </p:sp>
      <p:pic>
        <p:nvPicPr>
          <p:cNvPr id="114" name="Google Shape;114;p19"/>
          <p:cNvPicPr preferRelativeResize="0"/>
          <p:nvPr/>
        </p:nvPicPr>
        <p:blipFill rotWithShape="1">
          <a:blip r:embed="rId3">
            <a:alphaModFix/>
          </a:blip>
          <a:srcRect b="0" l="0" r="0" t="0"/>
          <a:stretch/>
        </p:blipFill>
        <p:spPr>
          <a:xfrm>
            <a:off x="4440600" y="-132650"/>
            <a:ext cx="4495450" cy="5276149"/>
          </a:xfrm>
          <a:prstGeom prst="rect">
            <a:avLst/>
          </a:prstGeom>
          <a:noFill/>
          <a:ln>
            <a:noFill/>
          </a:ln>
        </p:spPr>
      </p:pic>
      <p:sp>
        <p:nvSpPr>
          <p:cNvPr id="115" name="Google Shape;115;p19"/>
          <p:cNvSpPr txBox="1"/>
          <p:nvPr/>
        </p:nvSpPr>
        <p:spPr>
          <a:xfrm>
            <a:off x="311700" y="1859100"/>
            <a:ext cx="2466300" cy="24936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1200"/>
              </a:spcBef>
              <a:spcAft>
                <a:spcPts val="0"/>
              </a:spcAft>
              <a:buClr>
                <a:srgbClr val="000000"/>
              </a:buClr>
              <a:buSzPts val="1400"/>
              <a:buFont typeface="Arial"/>
              <a:buNone/>
            </a:pPr>
            <a:r>
              <a:rPr b="0" i="0" lang="es-419" sz="1400" u="none" cap="none" strike="noStrike">
                <a:solidFill>
                  <a:srgbClr val="000000"/>
                </a:solidFill>
                <a:latin typeface="Times New Roman"/>
                <a:ea typeface="Times New Roman"/>
                <a:cs typeface="Times New Roman"/>
                <a:sym typeface="Times New Roman"/>
              </a:rPr>
              <a:t>En cuanto al Cerro Perico, se decidió que se tendría extremo cuidado y precauciones debido al hecho de que este cerro forma parte del Área Natural Protegida La Ciénaga.</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453872" y="1227150"/>
            <a:ext cx="3706500" cy="134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419"/>
              <a:t>Mineralización y tipo de Yacimiento</a:t>
            </a:r>
            <a:endParaRPr/>
          </a:p>
        </p:txBody>
      </p:sp>
      <p:sp>
        <p:nvSpPr>
          <p:cNvPr id="121" name="Google Shape;121;p20"/>
          <p:cNvSpPr txBox="1"/>
          <p:nvPr>
            <p:ph idx="1" type="body"/>
          </p:nvPr>
        </p:nvSpPr>
        <p:spPr>
          <a:xfrm>
            <a:off x="4343700" y="0"/>
            <a:ext cx="4181700" cy="2064900"/>
          </a:xfrm>
          <a:prstGeom prst="rect">
            <a:avLst/>
          </a:prstGeom>
          <a:solidFill>
            <a:srgbClr val="FFFFFF"/>
          </a:solid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1200"/>
              </a:spcAft>
              <a:buSzPct val="100386"/>
              <a:buNone/>
            </a:pPr>
            <a:r>
              <a:rPr lang="es-419" sz="1400">
                <a:solidFill>
                  <a:srgbClr val="000000"/>
                </a:solidFill>
                <a:latin typeface="Times New Roman"/>
                <a:ea typeface="Times New Roman"/>
                <a:cs typeface="Times New Roman"/>
                <a:sym typeface="Times New Roman"/>
              </a:rPr>
              <a:t>Luego de una exploración que duró aprox. 2 años se descubrio un yacimiento de autunita y uraninita de alta ley. El macizo rocoso en el que se encuentran emplazadas las menas de interés está formado por estratos de caliza  y arenisca de aprox.  5 metros de ancho. El mineral fue determinado como mineral diseminado de alta ley, El proyecto presenta Uranio de alta ley, con una ley estimada de mineral útil a extraer de 0,5-7% de la roca total a extraer. </a:t>
            </a:r>
            <a:endParaRPr sz="1400">
              <a:solidFill>
                <a:srgbClr val="000000"/>
              </a:solidFill>
              <a:latin typeface="Times New Roman"/>
              <a:ea typeface="Times New Roman"/>
              <a:cs typeface="Times New Roman"/>
              <a:sym typeface="Times New Roman"/>
            </a:endParaRPr>
          </a:p>
        </p:txBody>
      </p:sp>
      <p:sp>
        <p:nvSpPr>
          <p:cNvPr id="122" name="Google Shape;122;p20"/>
          <p:cNvSpPr txBox="1"/>
          <p:nvPr/>
        </p:nvSpPr>
        <p:spPr>
          <a:xfrm>
            <a:off x="4626738" y="4720375"/>
            <a:ext cx="38985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rgbClr val="000000"/>
                </a:solidFill>
                <a:latin typeface="Roboto"/>
                <a:ea typeface="Roboto"/>
                <a:cs typeface="Roboto"/>
                <a:sym typeface="Roboto"/>
              </a:rPr>
              <a:t>Mapa de Yacimientos de Uranio en Argentina. </a:t>
            </a:r>
            <a:endParaRPr b="0" i="0" sz="1400" u="none" cap="none" strike="noStrike">
              <a:solidFill>
                <a:srgbClr val="000000"/>
              </a:solidFill>
              <a:latin typeface="Roboto"/>
              <a:ea typeface="Roboto"/>
              <a:cs typeface="Roboto"/>
              <a:sym typeface="Roboto"/>
            </a:endParaRPr>
          </a:p>
        </p:txBody>
      </p:sp>
      <p:pic>
        <p:nvPicPr>
          <p:cNvPr id="123" name="Google Shape;123;p20"/>
          <p:cNvPicPr preferRelativeResize="0"/>
          <p:nvPr/>
        </p:nvPicPr>
        <p:blipFill rotWithShape="1">
          <a:blip r:embed="rId3">
            <a:alphaModFix/>
          </a:blip>
          <a:srcRect b="0" l="0" r="0" t="0"/>
          <a:stretch/>
        </p:blipFill>
        <p:spPr>
          <a:xfrm>
            <a:off x="4861650" y="2064891"/>
            <a:ext cx="3035249" cy="26554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48900" y="922350"/>
            <a:ext cx="3706500" cy="2508900"/>
          </a:xfrm>
          <a:prstGeom prst="rect">
            <a:avLst/>
          </a:prstGeom>
          <a:noFill/>
          <a:ln>
            <a:noFill/>
          </a:ln>
        </p:spPr>
        <p:txBody>
          <a:bodyPr anchorCtr="0" anchor="t" bIns="91425" lIns="91425" spcFirstLastPara="1" rIns="91425" wrap="square" tIns="91425">
            <a:normAutofit/>
          </a:bodyPr>
          <a:lstStyle/>
          <a:p>
            <a:pPr indent="0" lvl="0" marL="0" rtl="0" algn="just">
              <a:lnSpc>
                <a:spcPct val="100000"/>
              </a:lnSpc>
              <a:spcBef>
                <a:spcPts val="0"/>
              </a:spcBef>
              <a:spcAft>
                <a:spcPts val="0"/>
              </a:spcAft>
              <a:buSzPts val="2800"/>
              <a:buNone/>
            </a:pPr>
            <a:r>
              <a:t/>
            </a:r>
            <a:endParaRPr/>
          </a:p>
          <a:p>
            <a:pPr indent="0" lvl="0" marL="0" rtl="0" algn="just">
              <a:lnSpc>
                <a:spcPct val="100000"/>
              </a:lnSpc>
              <a:spcBef>
                <a:spcPts val="0"/>
              </a:spcBef>
              <a:spcAft>
                <a:spcPts val="0"/>
              </a:spcAft>
              <a:buSzPts val="2800"/>
              <a:buNone/>
            </a:pPr>
            <a:r>
              <a:t/>
            </a:r>
            <a:endParaRPr/>
          </a:p>
          <a:p>
            <a:pPr indent="0" lvl="0" marL="0" rtl="0" algn="just">
              <a:lnSpc>
                <a:spcPct val="100000"/>
              </a:lnSpc>
              <a:spcBef>
                <a:spcPts val="0"/>
              </a:spcBef>
              <a:spcAft>
                <a:spcPts val="0"/>
              </a:spcAft>
              <a:buSzPts val="2800"/>
              <a:buNone/>
            </a:pPr>
            <a:r>
              <a:rPr lang="es-419"/>
              <a:t>              Fauna </a:t>
            </a:r>
            <a:endParaRPr/>
          </a:p>
        </p:txBody>
      </p:sp>
      <p:sp>
        <p:nvSpPr>
          <p:cNvPr id="129" name="Google Shape;129;p21"/>
          <p:cNvSpPr txBox="1"/>
          <p:nvPr>
            <p:ph idx="1" type="body"/>
          </p:nvPr>
        </p:nvSpPr>
        <p:spPr>
          <a:xfrm>
            <a:off x="4327575" y="-1"/>
            <a:ext cx="4816425" cy="5381297"/>
          </a:xfrm>
          <a:prstGeom prst="rect">
            <a:avLst/>
          </a:prstGeom>
          <a:noFill/>
          <a:ln>
            <a:noFill/>
          </a:ln>
        </p:spPr>
        <p:txBody>
          <a:bodyPr anchorCtr="0" anchor="t" bIns="91425" lIns="91425" spcFirstLastPara="1" rIns="91425" wrap="square" tIns="91425">
            <a:normAutofit fontScale="77500" lnSpcReduction="20000"/>
          </a:bodyPr>
          <a:lstStyle/>
          <a:p>
            <a:pPr indent="0" lvl="0" marL="0" rtl="0" algn="just">
              <a:lnSpc>
                <a:spcPct val="115000"/>
              </a:lnSpc>
              <a:spcBef>
                <a:spcPts val="0"/>
              </a:spcBef>
              <a:spcAft>
                <a:spcPts val="0"/>
              </a:spcAft>
              <a:buSzPct val="111827"/>
              <a:buNone/>
            </a:pPr>
            <a:r>
              <a:rPr b="1" lang="es-419" sz="1500">
                <a:solidFill>
                  <a:schemeClr val="dk1"/>
                </a:solidFill>
                <a:latin typeface="Times New Roman"/>
                <a:ea typeface="Times New Roman"/>
                <a:cs typeface="Times New Roman"/>
                <a:sym typeface="Times New Roman"/>
              </a:rPr>
              <a:t>Zona andina</a:t>
            </a:r>
            <a:r>
              <a:rPr lang="es-419" sz="1500">
                <a:solidFill>
                  <a:schemeClr val="dk1"/>
                </a:solidFill>
                <a:latin typeface="Times New Roman"/>
                <a:ea typeface="Times New Roman"/>
                <a:cs typeface="Times New Roman"/>
                <a:sym typeface="Times New Roman"/>
              </a:rPr>
              <a:t>:</a:t>
            </a:r>
            <a:r>
              <a:rPr lang="es-419" sz="1500">
                <a:solidFill>
                  <a:srgbClr val="181C26"/>
                </a:solidFill>
                <a:latin typeface="Times New Roman"/>
                <a:ea typeface="Times New Roman"/>
                <a:cs typeface="Times New Roman"/>
                <a:sym typeface="Times New Roman"/>
              </a:rPr>
              <a:t> Donde el clima es frío y seco, con nieve en los picos altos, los animales más comunes son roedores: cuis y tucutuco; también hay chinchillones, que están en peligro de extinción. El cóndor andino, el puma y el guanaco son tal vez los íconos de la rica fauna autóctona de San Juan.</a:t>
            </a:r>
            <a:endParaRPr sz="15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1827"/>
              <a:buNone/>
            </a:pPr>
            <a:r>
              <a:rPr b="1" lang="es-419" sz="1500">
                <a:solidFill>
                  <a:schemeClr val="dk1"/>
                </a:solidFill>
                <a:latin typeface="Times New Roman"/>
                <a:ea typeface="Times New Roman"/>
                <a:cs typeface="Times New Roman"/>
                <a:sym typeface="Times New Roman"/>
              </a:rPr>
              <a:t>En el desierto puneño:</a:t>
            </a:r>
            <a:r>
              <a:rPr lang="es-419" sz="1500">
                <a:solidFill>
                  <a:schemeClr val="dk1"/>
                </a:solidFill>
                <a:latin typeface="Times New Roman"/>
                <a:ea typeface="Times New Roman"/>
                <a:cs typeface="Times New Roman"/>
                <a:sym typeface="Times New Roman"/>
              </a:rPr>
              <a:t> </a:t>
            </a:r>
            <a:endParaRPr sz="15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1827"/>
              <a:buNone/>
            </a:pPr>
            <a:r>
              <a:rPr lang="es-419" sz="1500">
                <a:solidFill>
                  <a:schemeClr val="dk1"/>
                </a:solidFill>
                <a:latin typeface="Times New Roman"/>
                <a:ea typeface="Times New Roman"/>
                <a:cs typeface="Times New Roman"/>
                <a:sym typeface="Times New Roman"/>
              </a:rPr>
              <a:t>-</a:t>
            </a:r>
            <a:r>
              <a:rPr lang="es-419" sz="1500">
                <a:solidFill>
                  <a:srgbClr val="181C26"/>
                </a:solidFill>
                <a:latin typeface="Times New Roman"/>
                <a:ea typeface="Times New Roman"/>
                <a:cs typeface="Times New Roman"/>
                <a:sym typeface="Times New Roman"/>
              </a:rPr>
              <a:t>Por debajo de los 2.000 metros se encuentran el piuquén.</a:t>
            </a:r>
            <a:endParaRPr sz="15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1827"/>
              <a:buNone/>
            </a:pPr>
            <a:r>
              <a:rPr lang="es-419" sz="1500">
                <a:solidFill>
                  <a:srgbClr val="181C26"/>
                </a:solidFill>
                <a:latin typeface="Times New Roman"/>
                <a:ea typeface="Times New Roman"/>
                <a:cs typeface="Times New Roman"/>
                <a:sym typeface="Times New Roman"/>
              </a:rPr>
              <a:t>-En cercanías de los ríos andinos tiene su residencia la nutria y 3 especies de camélidos (la llama, la vicuña y el guanaco).</a:t>
            </a:r>
            <a:endParaRPr sz="15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1827"/>
              <a:buNone/>
            </a:pPr>
            <a:r>
              <a:rPr lang="es-419" sz="1500">
                <a:solidFill>
                  <a:srgbClr val="181C26"/>
                </a:solidFill>
                <a:latin typeface="Times New Roman"/>
                <a:ea typeface="Times New Roman"/>
                <a:cs typeface="Times New Roman"/>
                <a:sym typeface="Times New Roman"/>
              </a:rPr>
              <a:t>-Entre las aves, en estos parajes alcanzan su mayor tamaño el cuervo, halcón, aguilucho, gavilán, gallareta, gallinetita, ñandú petiso y carancho.</a:t>
            </a:r>
            <a:endParaRPr sz="15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1827"/>
              <a:buNone/>
            </a:pPr>
            <a:r>
              <a:rPr lang="es-419" sz="1500">
                <a:solidFill>
                  <a:srgbClr val="181C26"/>
                </a:solidFill>
                <a:latin typeface="Times New Roman"/>
                <a:ea typeface="Times New Roman"/>
                <a:cs typeface="Times New Roman"/>
                <a:sym typeface="Times New Roman"/>
              </a:rPr>
              <a:t>-Entre los reptiles predominan los saurios como lagartijas, serpientes de coral, falso coral, culebras, falsa yarará.</a:t>
            </a:r>
            <a:endParaRPr sz="15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1827"/>
              <a:buNone/>
            </a:pPr>
            <a:r>
              <a:rPr lang="es-419" sz="1500">
                <a:solidFill>
                  <a:srgbClr val="181C26"/>
                </a:solidFill>
                <a:latin typeface="Times New Roman"/>
                <a:ea typeface="Times New Roman"/>
                <a:cs typeface="Times New Roman"/>
                <a:sym typeface="Times New Roman"/>
              </a:rPr>
              <a:t>-Entre los arácnidos, la tarántula o araña pollito y escorpiones.</a:t>
            </a:r>
            <a:endParaRPr sz="15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1827"/>
              <a:buNone/>
            </a:pPr>
            <a:r>
              <a:rPr lang="es-419" sz="1500">
                <a:solidFill>
                  <a:srgbClr val="181C26"/>
                </a:solidFill>
                <a:latin typeface="Times New Roman"/>
                <a:ea typeface="Times New Roman"/>
                <a:cs typeface="Times New Roman"/>
                <a:sym typeface="Times New Roman"/>
              </a:rPr>
              <a:t>-Entre los mamíferos prevalecen los roedores y ungulados como el murciélago, quirquincho, zorro gris y colorado, maras, chinchilla, chinchillón, vizcacha.</a:t>
            </a:r>
            <a:endParaRPr sz="15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1827"/>
              <a:buNone/>
            </a:pPr>
            <a:r>
              <a:rPr lang="es-419" sz="1500">
                <a:solidFill>
                  <a:srgbClr val="181C26"/>
                </a:solidFill>
                <a:latin typeface="Times New Roman"/>
                <a:ea typeface="Times New Roman"/>
                <a:cs typeface="Times New Roman"/>
                <a:sym typeface="Times New Roman"/>
              </a:rPr>
              <a:t>-Entre los invertebrados destacan diversos ejemplares de escarabajos, avispas y hormigas.</a:t>
            </a:r>
            <a:endParaRPr sz="15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ct val="111827"/>
              <a:buNone/>
            </a:pPr>
            <a:r>
              <a:rPr lang="es-419" sz="1500">
                <a:solidFill>
                  <a:srgbClr val="181C26"/>
                </a:solidFill>
                <a:latin typeface="Times New Roman"/>
                <a:ea typeface="Times New Roman"/>
                <a:cs typeface="Times New Roman"/>
                <a:sym typeface="Times New Roman"/>
              </a:rPr>
              <a:t>-El puma se lo encuentra en diversas localizaciones, tanto en la montaña como en el llano</a:t>
            </a:r>
            <a:endParaRPr sz="1500">
              <a:solidFill>
                <a:srgbClr val="181C26"/>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SzPct val="129032"/>
              <a:buNone/>
            </a:pPr>
            <a:r>
              <a:t/>
            </a:r>
            <a:endParaRPr b="1">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