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7" r:id="rId11"/>
    <p:sldId id="267" r:id="rId12"/>
    <p:sldId id="268" r:id="rId13"/>
    <p:sldId id="271" r:id="rId14"/>
    <p:sldId id="280" r:id="rId15"/>
    <p:sldId id="272" r:id="rId16"/>
    <p:sldId id="273" r:id="rId17"/>
    <p:sldId id="274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FA7A-2A75-4738-A8C3-83CD131F1413}" type="datetimeFigureOut">
              <a:rPr lang="es-AR" smtClean="0"/>
              <a:t>30/07/2022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7E9C-8A46-4110-9E8E-65129B8598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180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FA7A-2A75-4738-A8C3-83CD131F1413}" type="datetimeFigureOut">
              <a:rPr lang="es-AR" smtClean="0"/>
              <a:t>30/07/2022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7E9C-8A46-4110-9E8E-65129B8598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327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FA7A-2A75-4738-A8C3-83CD131F1413}" type="datetimeFigureOut">
              <a:rPr lang="es-AR" smtClean="0"/>
              <a:t>30/07/2022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7E9C-8A46-4110-9E8E-65129B8598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245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FA7A-2A75-4738-A8C3-83CD131F1413}" type="datetimeFigureOut">
              <a:rPr lang="es-AR" smtClean="0"/>
              <a:t>30/07/2022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7E9C-8A46-4110-9E8E-65129B8598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487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FA7A-2A75-4738-A8C3-83CD131F1413}" type="datetimeFigureOut">
              <a:rPr lang="es-AR" smtClean="0"/>
              <a:t>30/07/2022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7E9C-8A46-4110-9E8E-65129B8598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52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FA7A-2A75-4738-A8C3-83CD131F1413}" type="datetimeFigureOut">
              <a:rPr lang="es-AR" smtClean="0"/>
              <a:t>30/07/2022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7E9C-8A46-4110-9E8E-65129B8598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283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FA7A-2A75-4738-A8C3-83CD131F1413}" type="datetimeFigureOut">
              <a:rPr lang="es-AR" smtClean="0"/>
              <a:t>30/07/2022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7E9C-8A46-4110-9E8E-65129B8598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79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FA7A-2A75-4738-A8C3-83CD131F1413}" type="datetimeFigureOut">
              <a:rPr lang="es-AR" smtClean="0"/>
              <a:t>30/07/2022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7E9C-8A46-4110-9E8E-65129B8598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716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FA7A-2A75-4738-A8C3-83CD131F1413}" type="datetimeFigureOut">
              <a:rPr lang="es-AR" smtClean="0"/>
              <a:t>30/07/2022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7E9C-8A46-4110-9E8E-65129B8598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575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FA7A-2A75-4738-A8C3-83CD131F1413}" type="datetimeFigureOut">
              <a:rPr lang="es-AR" smtClean="0"/>
              <a:t>30/07/2022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7E9C-8A46-4110-9E8E-65129B8598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500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FA7A-2A75-4738-A8C3-83CD131F1413}" type="datetimeFigureOut">
              <a:rPr lang="es-AR" smtClean="0"/>
              <a:t>30/07/2022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7E9C-8A46-4110-9E8E-65129B8598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419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FA7A-2A75-4738-A8C3-83CD131F1413}" type="datetimeFigureOut">
              <a:rPr lang="es-AR" smtClean="0"/>
              <a:t>30/07/2022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47E9C-8A46-4110-9E8E-65129B8598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451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accent3">
                    <a:lumMod val="50000"/>
                  </a:schemeClr>
                </a:solidFill>
                <a:latin typeface="AR CENA" panose="02000000000000000000" pitchFamily="2" charset="0"/>
              </a:rPr>
              <a:t>ESC. DE COMERCIO LIB.GRAL. SAN </a:t>
            </a:r>
            <a:r>
              <a:rPr lang="es-MX" sz="3600" dirty="0" smtClean="0">
                <a:solidFill>
                  <a:schemeClr val="accent3">
                    <a:lumMod val="50000"/>
                  </a:schemeClr>
                </a:solidFill>
                <a:latin typeface="AR CENA" panose="02000000000000000000" pitchFamily="2" charset="0"/>
              </a:rPr>
              <a:t>MARTIN</a:t>
            </a:r>
            <a:endParaRPr lang="es-AR" sz="3200" dirty="0">
              <a:solidFill>
                <a:schemeClr val="accent3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s-MX" dirty="0" smtClean="0">
              <a:latin typeface="AR BLANCA" panose="02000000000000000000" pitchFamily="2" charset="0"/>
            </a:endParaRPr>
          </a:p>
          <a:p>
            <a:pPr marL="0" indent="0" algn="ctr">
              <a:buNone/>
            </a:pPr>
            <a:r>
              <a:rPr lang="es-MX" sz="3900" dirty="0" smtClean="0">
                <a:latin typeface="AR BLANCA" panose="02000000000000000000" pitchFamily="2" charset="0"/>
              </a:rPr>
              <a:t>“</a:t>
            </a:r>
            <a:r>
              <a:rPr lang="es-MX" sz="5100" b="1" dirty="0" smtClean="0">
                <a:latin typeface="AR BLANCA" panose="02000000000000000000" pitchFamily="2" charset="0"/>
              </a:rPr>
              <a:t>DEPARTAMENTO DE EDUCACIÓN FÍSICA”</a:t>
            </a:r>
          </a:p>
          <a:p>
            <a:pPr marL="0" indent="0" algn="ctr">
              <a:buNone/>
            </a:pPr>
            <a:endParaRPr lang="es-MX" sz="3900" dirty="0">
              <a:latin typeface="AR BLANCA" panose="02000000000000000000" pitchFamily="2" charset="0"/>
            </a:endParaRPr>
          </a:p>
          <a:p>
            <a:pPr marL="0" indent="0" algn="ctr">
              <a:buNone/>
            </a:pPr>
            <a:r>
              <a:rPr lang="es-MX" sz="5800" b="1" dirty="0" smtClean="0">
                <a:latin typeface="AR BLANCA" panose="02000000000000000000" pitchFamily="2" charset="0"/>
              </a:rPr>
              <a:t>VARONES Y MUJERES</a:t>
            </a:r>
          </a:p>
          <a:p>
            <a:pPr marL="0" indent="0" algn="ctr">
              <a:buNone/>
            </a:pPr>
            <a:endParaRPr lang="es-MX" sz="3900" dirty="0" smtClean="0">
              <a:latin typeface="AR BLANCA" panose="02000000000000000000" pitchFamily="2" charset="0"/>
            </a:endParaRPr>
          </a:p>
          <a:p>
            <a:pPr marL="0" indent="0" algn="ctr">
              <a:buNone/>
            </a:pPr>
            <a:r>
              <a:rPr lang="es-MX" sz="3800" b="1" dirty="0" smtClean="0">
                <a:solidFill>
                  <a:schemeClr val="accent3">
                    <a:lumMod val="50000"/>
                  </a:schemeClr>
                </a:solidFill>
                <a:latin typeface="AR BLANCA" panose="02000000000000000000" pitchFamily="2" charset="0"/>
              </a:rPr>
              <a:t>CICLO BÁSICO Y ORIENTADO</a:t>
            </a:r>
            <a:endParaRPr lang="es-MX" sz="3800" b="1" dirty="0" smtClean="0">
              <a:solidFill>
                <a:schemeClr val="accent3">
                  <a:lumMod val="50000"/>
                </a:schemeClr>
              </a:solidFill>
              <a:latin typeface="AR BLANCA" panose="02000000000000000000" pitchFamily="2" charset="0"/>
            </a:endParaRPr>
          </a:p>
          <a:p>
            <a:pPr algn="ctr"/>
            <a:endParaRPr lang="es-MX" sz="3900" dirty="0">
              <a:latin typeface="AR BLANCA" panose="02000000000000000000" pitchFamily="2" charset="0"/>
            </a:endParaRPr>
          </a:p>
          <a:p>
            <a:pPr marL="0" indent="0" algn="ctr">
              <a:buNone/>
            </a:pPr>
            <a:r>
              <a:rPr lang="es-MX" sz="3900" dirty="0" smtClean="0">
                <a:latin typeface="AR BLANCA" panose="02000000000000000000" pitchFamily="2" charset="0"/>
              </a:rPr>
              <a:t> </a:t>
            </a:r>
            <a:endParaRPr lang="es-MX" sz="3900" dirty="0" smtClean="0">
              <a:latin typeface="AR BLANCA" panose="02000000000000000000" pitchFamily="2" charset="0"/>
            </a:endParaRPr>
          </a:p>
          <a:p>
            <a:pPr marL="0" indent="0" algn="ctr">
              <a:buNone/>
            </a:pPr>
            <a:endParaRPr lang="es-MX" sz="3900" dirty="0" smtClean="0">
              <a:latin typeface="AR BLANCA" panose="02000000000000000000" pitchFamily="2" charset="0"/>
            </a:endParaRPr>
          </a:p>
          <a:p>
            <a:pPr marL="0" indent="0" algn="ctr">
              <a:buNone/>
            </a:pPr>
            <a:r>
              <a:rPr lang="es-MX" sz="3900" dirty="0">
                <a:latin typeface="AR BLANCA" panose="02000000000000000000" pitchFamily="2" charset="0"/>
              </a:rPr>
              <a:t> </a:t>
            </a:r>
            <a:r>
              <a:rPr lang="es-MX" sz="3900" dirty="0" smtClean="0">
                <a:latin typeface="AR BLANCA" panose="02000000000000000000" pitchFamily="2" charset="0"/>
              </a:rPr>
              <a:t>                                  </a:t>
            </a:r>
          </a:p>
          <a:p>
            <a:pPr marL="0" indent="0" algn="ctr">
              <a:buNone/>
            </a:pPr>
            <a:r>
              <a:rPr lang="es-MX" sz="3900" dirty="0">
                <a:latin typeface="AR BLANCA" panose="02000000000000000000" pitchFamily="2" charset="0"/>
              </a:rPr>
              <a:t> </a:t>
            </a:r>
            <a:r>
              <a:rPr lang="es-MX" sz="3900" dirty="0" smtClean="0">
                <a:latin typeface="AR BLANCA" panose="02000000000000000000" pitchFamily="2" charset="0"/>
              </a:rPr>
              <a:t>                              </a:t>
            </a:r>
            <a:r>
              <a:rPr lang="es-MX" sz="3900" dirty="0" smtClean="0">
                <a:latin typeface="AR BLANCA" panose="02000000000000000000" pitchFamily="2" charset="0"/>
              </a:rPr>
              <a:t>AÑO:2022</a:t>
            </a:r>
            <a:r>
              <a:rPr lang="es-MX" dirty="0" smtClean="0">
                <a:latin typeface="AR BLANCA" panose="02000000000000000000" pitchFamily="2" charset="0"/>
              </a:rPr>
              <a:t>                         </a:t>
            </a:r>
            <a:endParaRPr lang="es-AR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R BLANCA" panose="02000000000000000000" pitchFamily="2" charset="0"/>
              </a:rPr>
              <a:t>EJEMPLOS</a:t>
            </a:r>
            <a:endParaRPr lang="es-AR" dirty="0">
              <a:latin typeface="AR BLANCA" panose="02000000000000000000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408712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3281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ERROR MAS COMUN EN EL DRIBLING</a:t>
            </a:r>
            <a:endParaRPr lang="es-AR" sz="40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3 Marcador de contenido" descr="Educación Física CBCMR: Tema: Baloncesto (Diagramas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600200"/>
            <a:ext cx="734481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281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C00000"/>
                </a:solidFill>
                <a:latin typeface="AR DARLING" panose="02000000000000000000" pitchFamily="2" charset="0"/>
              </a:rPr>
              <a:t>TIRO O LANZAMIENTO A LA CANASTA</a:t>
            </a:r>
            <a:endParaRPr lang="es-AR" dirty="0">
              <a:solidFill>
                <a:srgbClr val="C00000"/>
              </a:solidFill>
              <a:latin typeface="AR DARLING" panose="02000000000000000000" pitchFamily="2" charset="0"/>
            </a:endParaRPr>
          </a:p>
        </p:txBody>
      </p:sp>
      <p:pic>
        <p:nvPicPr>
          <p:cNvPr id="4" name="3 Marcador de contenido" descr="Fundamentos tecnicos del baloncest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8092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2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7030A0"/>
                </a:solidFill>
                <a:latin typeface="AR BLANCA" panose="02000000000000000000" pitchFamily="2" charset="0"/>
              </a:rPr>
              <a:t>ERROR EN LAS MANOS</a:t>
            </a:r>
            <a:endParaRPr lang="es-AR" dirty="0">
              <a:solidFill>
                <a:srgbClr val="7030A0"/>
              </a:solidFill>
              <a:latin typeface="AR BLANCA" panose="02000000000000000000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05" y="2015933"/>
            <a:ext cx="4584589" cy="369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7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B0F0"/>
                </a:solidFill>
                <a:latin typeface="Algerian" panose="04020705040A02060702" pitchFamily="82" charset="0"/>
              </a:rPr>
              <a:t>DOBLE RITMO</a:t>
            </a:r>
            <a:endParaRPr lang="es-AR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6 Marcador de contenido" descr="Tema 13. Fundamentos del Basquetbol - Colegio Ateneo2do. de Secundaria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672408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Marcador de contenido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788024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828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00B0F0"/>
                </a:solidFill>
                <a:latin typeface="Algerian" panose="04020705040A02060702" pitchFamily="82" charset="0"/>
              </a:rPr>
              <a:t>EJEMPLO POR DERECHA Y POR  IZQUIERDA</a:t>
            </a:r>
            <a:endParaRPr lang="es-AR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3 Marcador de contenido" descr="Conocen y practican el doble ritmo - Nuevos Materiales Educativo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822960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6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1" cy="63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80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R DARLING" panose="02000000000000000000" pitchFamily="2" charset="0"/>
              </a:rPr>
              <a:t>DOS GRANDES</a:t>
            </a:r>
            <a:endParaRPr lang="es-AR" dirty="0">
              <a:latin typeface="AR DARLING" panose="02000000000000000000" pitchFamily="2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70485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2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REGLAS BASICAS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s-MX" sz="1600" dirty="0" smtClean="0"/>
              <a:t>1- Según la FIBA el partido esta compuesto por cuatro periodos de 10 minutos cada uno. Si hay empate se juega un tiempo extra de 5 min. hasta que un equipo gane.</a:t>
            </a:r>
          </a:p>
          <a:p>
            <a:r>
              <a:rPr lang="es-MX" sz="1600" dirty="0" smtClean="0"/>
              <a:t>Se pueden pedir tiempos muertos :2 en la primera mitad ( 1 y 2 periodo); 3 en la segunda mitad(3 y 4 periodo)y 1 en el tiempo extra. Estos tiempos solo se pueden solicitar cuando el equipo esta en posesión de la pelota.</a:t>
            </a:r>
          </a:p>
          <a:p>
            <a:r>
              <a:rPr lang="es-MX" sz="1600" dirty="0" smtClean="0"/>
              <a:t>El equipo esta formado por 12 jugadores 5 titulares y 7 suplentes, el entrenador podrá hacer cambios tantas veces como se desee aprovechando interrupciones en el juego</a:t>
            </a:r>
            <a:r>
              <a:rPr lang="es-MX" sz="1800" dirty="0" smtClean="0"/>
              <a:t>.</a:t>
            </a:r>
          </a:p>
          <a:p>
            <a:r>
              <a:rPr lang="es-MX" sz="1600" dirty="0" smtClean="0"/>
              <a:t>Los puntos valen 2 , 3 y 1 según desde donde se enceste.</a:t>
            </a:r>
            <a:endParaRPr lang="es-AR" sz="1600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38829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2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7030A0"/>
                </a:solidFill>
              </a:rPr>
              <a:t>EVALUACION                                     </a:t>
            </a:r>
            <a:r>
              <a:rPr lang="es-MX" sz="2400" dirty="0" smtClean="0">
                <a:solidFill>
                  <a:srgbClr val="7030A0"/>
                </a:solidFill>
              </a:rPr>
              <a:t>(para cuando volvamos a clase)</a:t>
            </a:r>
            <a:endParaRPr lang="es-AR" dirty="0">
              <a:solidFill>
                <a:srgbClr val="7030A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s-MX" dirty="0" smtClean="0"/>
              <a:t>CIRCUITO: </a:t>
            </a:r>
            <a:r>
              <a:rPr lang="es-MX" sz="1800" dirty="0" smtClean="0"/>
              <a:t>pase de pecho y de </a:t>
            </a:r>
            <a:r>
              <a:rPr lang="es-MX" sz="1800" dirty="0" err="1" smtClean="0"/>
              <a:t>arriba,dribling</a:t>
            </a:r>
            <a:r>
              <a:rPr lang="es-MX" sz="1800" dirty="0" smtClean="0"/>
              <a:t> y lanzamiento al aro.</a:t>
            </a:r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s-MX" dirty="0" smtClean="0"/>
              <a:t>DRIBLING,PASES Y LANZAMIENTO</a:t>
            </a:r>
            <a:endParaRPr lang="es-AR" dirty="0"/>
          </a:p>
        </p:txBody>
      </p:sp>
      <p:pic>
        <p:nvPicPr>
          <p:cNvPr id="7" name="6 Marcador de contenido" descr="Ejercicios de Baloncesto Base - Contraataque entre 3 jugadores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744416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Marcador de contenido" descr="Rueda de pases, entradas a canasta y dominio del balón ...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31" y="2174875"/>
            <a:ext cx="3185725" cy="395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48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936103"/>
          </a:xfrm>
        </p:spPr>
        <p:txBody>
          <a:bodyPr>
            <a:noAutofit/>
          </a:bodyPr>
          <a:lstStyle/>
          <a:p>
            <a:r>
              <a:rPr lang="es-MX" sz="5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BASQUETBOL </a:t>
            </a:r>
            <a:endParaRPr lang="es-AR" sz="5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92088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9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600" dirty="0">
                <a:solidFill>
                  <a:srgbClr val="444444"/>
                </a:solidFill>
                <a:latin typeface="Cooper Black" panose="0208090404030B020404" pitchFamily="18" charset="0"/>
              </a:rPr>
              <a:t>“La </a:t>
            </a:r>
            <a:r>
              <a:rPr lang="es-AR" sz="3600" dirty="0" smtClean="0">
                <a:solidFill>
                  <a:srgbClr val="444444"/>
                </a:solidFill>
                <a:latin typeface="Cooper Black" panose="0208090404030B020404" pitchFamily="18" charset="0"/>
              </a:rPr>
              <a:t>dedicación, </a:t>
            </a:r>
            <a:r>
              <a:rPr lang="es-AR" sz="3600" dirty="0" err="1" smtClean="0">
                <a:solidFill>
                  <a:srgbClr val="444444"/>
                </a:solidFill>
                <a:latin typeface="Cooper Black" panose="0208090404030B020404" pitchFamily="18" charset="0"/>
              </a:rPr>
              <a:t>vé</a:t>
            </a:r>
            <a:r>
              <a:rPr lang="es-AR" sz="3600" dirty="0" smtClean="0">
                <a:solidFill>
                  <a:srgbClr val="444444"/>
                </a:solidFill>
                <a:latin typeface="Cooper Black" panose="0208090404030B020404" pitchFamily="18" charset="0"/>
              </a:rPr>
              <a:t> </a:t>
            </a:r>
            <a:r>
              <a:rPr lang="es-AR" sz="3600" dirty="0">
                <a:solidFill>
                  <a:srgbClr val="444444"/>
                </a:solidFill>
                <a:latin typeface="Cooper Black" panose="0208090404030B020404" pitchFamily="18" charset="0"/>
              </a:rPr>
              <a:t>que los sueños </a:t>
            </a:r>
            <a:r>
              <a:rPr lang="es-AR" sz="3600" dirty="0" smtClean="0">
                <a:solidFill>
                  <a:srgbClr val="444444"/>
                </a:solidFill>
                <a:latin typeface="Cooper Black" panose="0208090404030B020404" pitchFamily="18" charset="0"/>
              </a:rPr>
              <a:t>    se hacen realidad”</a:t>
            </a:r>
            <a:r>
              <a:rPr lang="es-AR" sz="2800" dirty="0" smtClean="0">
                <a:solidFill>
                  <a:srgbClr val="444444"/>
                </a:solidFill>
                <a:latin typeface="Cooper Black" panose="0208090404030B020404" pitchFamily="18" charset="0"/>
              </a:rPr>
              <a:t>…</a:t>
            </a:r>
            <a:r>
              <a:rPr lang="es-AR" sz="1800" dirty="0" smtClean="0">
                <a:solidFill>
                  <a:srgbClr val="444444"/>
                </a:solidFill>
                <a:latin typeface="Cooper Black" panose="0208090404030B020404" pitchFamily="18" charset="0"/>
              </a:rPr>
              <a:t>KOBE BRYANT</a:t>
            </a:r>
            <a:endParaRPr lang="es-AR" sz="1800" dirty="0">
              <a:latin typeface="Cooper Black" panose="0208090404030B0204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208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71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B050"/>
                </a:solidFill>
                <a:latin typeface="AR CENA" panose="02000000000000000000" pitchFamily="2" charset="0"/>
              </a:rPr>
              <a:t>HISTORIA</a:t>
            </a:r>
            <a:endParaRPr lang="es-AR" dirty="0">
              <a:solidFill>
                <a:srgbClr val="00B050"/>
              </a:solidFill>
              <a:latin typeface="AR CENA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AR" sz="1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      </a:t>
            </a:r>
            <a:r>
              <a:rPr lang="es-AR" sz="1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La </a:t>
            </a:r>
            <a:r>
              <a:rPr lang="es-A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espectacularidad </a:t>
            </a:r>
            <a:r>
              <a:rPr lang="es-AR" sz="1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 las </a:t>
            </a:r>
            <a:r>
              <a:rPr lang="es-A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finales </a:t>
            </a:r>
            <a:r>
              <a:rPr lang="es-AR" sz="1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 la</a:t>
            </a:r>
            <a:r>
              <a:rPr lang="es-AR" sz="14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 NBA</a:t>
            </a:r>
            <a:r>
              <a:rPr lang="es-AR" sz="1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nada tienen que ver con los modestos orígenes de la historia del básquetbol, disciplina que ya tiene casi 120 años desde su creación . Fue en 1891, en un frío invierno en Springfield, </a:t>
            </a:r>
            <a:r>
              <a:rPr lang="es-AR" sz="1400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Massachussets</a:t>
            </a:r>
            <a:r>
              <a:rPr lang="es-AR" sz="1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, que este deporte comenzó a cobrar vida, como una salida a las bajas temperaturas imperantes que impedían la práctica deportiva al aire libre.</a:t>
            </a:r>
            <a:endParaRPr lang="es-AR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fontAlgn="base">
              <a:lnSpc>
                <a:spcPts val="1500"/>
              </a:lnSpc>
              <a:spcAft>
                <a:spcPts val="1125"/>
              </a:spcAft>
              <a:buNone/>
            </a:pPr>
            <a:r>
              <a:rPr lang="es-AR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     </a:t>
            </a:r>
            <a:endParaRPr lang="es-AR" sz="14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0" lvl="0" indent="0" fontAlgn="base">
              <a:lnSpc>
                <a:spcPts val="1500"/>
              </a:lnSpc>
              <a:spcAft>
                <a:spcPts val="1125"/>
              </a:spcAft>
              <a:buNone/>
            </a:pPr>
            <a:r>
              <a:rPr lang="es-AR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s-AR" sz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      </a:t>
            </a:r>
            <a:r>
              <a:rPr lang="es-AR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Fue así como James </a:t>
            </a:r>
            <a:r>
              <a:rPr lang="es-AR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Naismith</a:t>
            </a:r>
            <a:r>
              <a:rPr lang="es-AR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,profesor de </a:t>
            </a:r>
            <a:r>
              <a:rPr lang="es-AR" sz="1400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Educacion</a:t>
            </a:r>
            <a:r>
              <a:rPr lang="es-AR" sz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s-AR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Fisica comenzó a escribir la </a:t>
            </a:r>
            <a:r>
              <a:rPr lang="es-AR" sz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historia </a:t>
            </a:r>
            <a:r>
              <a:rPr lang="es-AR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del básquetbol e ideó un juego consistente en hacer caer una pelota –los </a:t>
            </a:r>
            <a:r>
              <a:rPr lang="es-AR" sz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primeros </a:t>
            </a:r>
            <a:r>
              <a:rPr lang="es-AR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partidos se jugaron con balones de fútbol- sobre unas cestas colgadas en </a:t>
            </a:r>
            <a:r>
              <a:rPr lang="es-AR" sz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altura</a:t>
            </a:r>
            <a:r>
              <a:rPr lang="es-AR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es-AR" sz="1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8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rgbClr val="00B050"/>
                </a:solidFill>
                <a:latin typeface="AR CENA" panose="02000000000000000000" pitchFamily="2" charset="0"/>
              </a:rPr>
              <a:t>MAS HISTORIA</a:t>
            </a:r>
            <a:endParaRPr lang="es-AR" sz="3200" dirty="0">
              <a:solidFill>
                <a:srgbClr val="00B050"/>
              </a:solidFill>
              <a:latin typeface="AR CENA" panose="02000000000000000000" pitchFamily="2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fontAlgn="base">
              <a:lnSpc>
                <a:spcPts val="1500"/>
              </a:lnSpc>
            </a:pPr>
            <a:r>
              <a:rPr lang="es-AR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  </a:t>
            </a:r>
          </a:p>
          <a:p>
            <a:pPr lvl="0" fontAlgn="base">
              <a:lnSpc>
                <a:spcPts val="1500"/>
              </a:lnSpc>
            </a:pPr>
            <a:endParaRPr lang="es-AR" sz="1600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lvl="0" fontAlgn="base">
              <a:lnSpc>
                <a:spcPts val="1500"/>
              </a:lnSpc>
            </a:pPr>
            <a:endParaRPr lang="es-AR" sz="16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lvl="0" fontAlgn="base">
              <a:lnSpc>
                <a:spcPts val="1500"/>
              </a:lnSpc>
            </a:pPr>
            <a:r>
              <a:rPr lang="es-AR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 Versiones </a:t>
            </a:r>
            <a:r>
              <a:rPr lang="es-AR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sobre la </a:t>
            </a:r>
            <a:r>
              <a:rPr lang="es-AR" sz="1600" b="1" dirty="0">
                <a:solidFill>
                  <a:srgbClr val="000000"/>
                </a:solidFill>
                <a:latin typeface="inherit"/>
                <a:ea typeface="Times New Roman"/>
                <a:cs typeface="Arial"/>
              </a:rPr>
              <a:t>historia </a:t>
            </a:r>
            <a:endParaRPr lang="es-AR" sz="1600" b="1" dirty="0" smtClean="0">
              <a:solidFill>
                <a:srgbClr val="000000"/>
              </a:solidFill>
              <a:latin typeface="inherit"/>
              <a:ea typeface="Times New Roman"/>
              <a:cs typeface="Arial"/>
            </a:endParaRPr>
          </a:p>
          <a:p>
            <a:pPr lvl="0" fontAlgn="base">
              <a:lnSpc>
                <a:spcPts val="1500"/>
              </a:lnSpc>
            </a:pPr>
            <a:r>
              <a:rPr lang="es-AR" sz="1600" b="1" dirty="0" smtClean="0">
                <a:solidFill>
                  <a:srgbClr val="000000"/>
                </a:solidFill>
                <a:latin typeface="inherit"/>
                <a:ea typeface="Times New Roman"/>
                <a:cs typeface="Arial"/>
              </a:rPr>
              <a:t>del </a:t>
            </a:r>
            <a:r>
              <a:rPr lang="es-AR" sz="1600" b="1" dirty="0">
                <a:solidFill>
                  <a:srgbClr val="000000"/>
                </a:solidFill>
                <a:latin typeface="inherit"/>
                <a:ea typeface="Times New Roman"/>
                <a:cs typeface="Arial"/>
              </a:rPr>
              <a:t>básquetbol</a:t>
            </a:r>
            <a:r>
              <a:rPr lang="es-AR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difieren </a:t>
            </a:r>
            <a:endParaRPr lang="es-AR" sz="16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lvl="0" fontAlgn="base">
              <a:lnSpc>
                <a:spcPts val="1500"/>
              </a:lnSpc>
            </a:pPr>
            <a:r>
              <a:rPr lang="es-AR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respecto </a:t>
            </a:r>
            <a:r>
              <a:rPr lang="es-AR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de si eran cestos </a:t>
            </a:r>
            <a:endParaRPr lang="es-AR" sz="16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lvl="0" fontAlgn="base">
              <a:lnSpc>
                <a:spcPts val="1500"/>
              </a:lnSpc>
            </a:pPr>
            <a:r>
              <a:rPr lang="es-AR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para recoger </a:t>
            </a:r>
            <a:r>
              <a:rPr lang="es-AR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manzanas o </a:t>
            </a:r>
            <a:endParaRPr lang="es-AR" sz="16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lvl="0" fontAlgn="base">
              <a:lnSpc>
                <a:spcPts val="1500"/>
              </a:lnSpc>
            </a:pPr>
            <a:r>
              <a:rPr lang="es-AR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duraznos</a:t>
            </a:r>
            <a:r>
              <a:rPr lang="es-AR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pero coinciden en </a:t>
            </a:r>
            <a:endParaRPr lang="es-AR" sz="16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lvl="0" fontAlgn="base">
              <a:lnSpc>
                <a:spcPts val="1500"/>
              </a:lnSpc>
            </a:pPr>
            <a:r>
              <a:rPr lang="es-AR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que </a:t>
            </a:r>
            <a:r>
              <a:rPr lang="es-AR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se trataba de canastas </a:t>
            </a:r>
            <a:endParaRPr lang="es-AR" sz="16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lvl="0" fontAlgn="base">
              <a:lnSpc>
                <a:spcPts val="1500"/>
              </a:lnSpc>
            </a:pPr>
            <a:r>
              <a:rPr lang="es-AR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fruteros </a:t>
            </a:r>
            <a:r>
              <a:rPr lang="es-AR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y </a:t>
            </a:r>
            <a:r>
              <a:rPr lang="es-AR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que</a:t>
            </a:r>
            <a:r>
              <a:rPr lang="es-AR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cada vez que el </a:t>
            </a:r>
            <a:endParaRPr lang="es-AR" sz="16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lvl="0" fontAlgn="base">
              <a:lnSpc>
                <a:spcPts val="1500"/>
              </a:lnSpc>
            </a:pPr>
            <a:r>
              <a:rPr lang="es-AR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balón </a:t>
            </a:r>
            <a:r>
              <a:rPr lang="es-AR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caía en su interior, los </a:t>
            </a:r>
            <a:endParaRPr lang="es-AR" sz="16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lvl="0" fontAlgn="base">
              <a:lnSpc>
                <a:spcPts val="1500"/>
              </a:lnSpc>
            </a:pPr>
            <a:r>
              <a:rPr lang="es-AR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jugadores </a:t>
            </a:r>
            <a:r>
              <a:rPr lang="es-AR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debían detener el </a:t>
            </a:r>
            <a:endParaRPr lang="es-AR" sz="16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lvl="0" fontAlgn="base">
              <a:lnSpc>
                <a:spcPts val="1500"/>
              </a:lnSpc>
            </a:pPr>
            <a:r>
              <a:rPr lang="es-AR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partido para </a:t>
            </a:r>
            <a:r>
              <a:rPr lang="es-AR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sacarlo y </a:t>
            </a:r>
            <a:endParaRPr lang="es-AR" sz="16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lvl="0" fontAlgn="base">
              <a:lnSpc>
                <a:spcPts val="1500"/>
              </a:lnSpc>
            </a:pPr>
            <a:r>
              <a:rPr lang="es-AR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continuar </a:t>
            </a:r>
            <a:r>
              <a:rPr lang="es-AR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con el juego.</a:t>
            </a:r>
            <a:endParaRPr lang="es-AR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AR" sz="1600" dirty="0">
              <a:solidFill>
                <a:prstClr val="black"/>
              </a:solidFill>
            </a:endParaRPr>
          </a:p>
          <a:p>
            <a:endParaRPr lang="es-A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548680"/>
            <a:ext cx="475252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7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dirty="0" smtClean="0">
                <a:latin typeface="AR CENA" panose="02000000000000000000" pitchFamily="2" charset="0"/>
              </a:rPr>
              <a:t>CARCTERISTICAS</a:t>
            </a:r>
            <a:endParaRPr lang="es-AR" sz="2400" dirty="0">
              <a:latin typeface="AR CENA" panose="02000000000000000000" pitchFamily="2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 smtClean="0"/>
              <a:t>    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>
                <a:solidFill>
                  <a:srgbClr val="C00000"/>
                </a:solidFill>
              </a:rPr>
              <a:t>    ES UN DEPORTE DE EQUIPO QUE </a:t>
            </a:r>
          </a:p>
          <a:p>
            <a:r>
              <a:rPr lang="es-MX" dirty="0" smtClean="0">
                <a:solidFill>
                  <a:srgbClr val="C00000"/>
                </a:solidFill>
              </a:rPr>
              <a:t>SE PUEDE DESARROLLAR TANTO EN </a:t>
            </a:r>
          </a:p>
          <a:p>
            <a:r>
              <a:rPr lang="es-MX" dirty="0" smtClean="0">
                <a:solidFill>
                  <a:srgbClr val="C00000"/>
                </a:solidFill>
              </a:rPr>
              <a:t>LUGARES CERRADOS COMO AL AIRE </a:t>
            </a:r>
          </a:p>
          <a:p>
            <a:r>
              <a:rPr lang="es-MX" dirty="0" smtClean="0">
                <a:solidFill>
                  <a:srgbClr val="C00000"/>
                </a:solidFill>
              </a:rPr>
              <a:t>LIBRE, EN EL QUE DOS EQUIPOS DE 5 </a:t>
            </a:r>
          </a:p>
          <a:p>
            <a:r>
              <a:rPr lang="es-MX" dirty="0" smtClean="0">
                <a:solidFill>
                  <a:srgbClr val="C00000"/>
                </a:solidFill>
              </a:rPr>
              <a:t>JUGADORES CADA UNO, INTENTAN </a:t>
            </a:r>
          </a:p>
          <a:p>
            <a:r>
              <a:rPr lang="es-MX" dirty="0" smtClean="0">
                <a:solidFill>
                  <a:srgbClr val="C00000"/>
                </a:solidFill>
              </a:rPr>
              <a:t>ANOTAR PUNTOS ,LLAMADOS DOBLES </a:t>
            </a:r>
          </a:p>
          <a:p>
            <a:r>
              <a:rPr lang="es-MX" dirty="0" smtClean="0">
                <a:solidFill>
                  <a:srgbClr val="C00000"/>
                </a:solidFill>
              </a:rPr>
              <a:t>O TRIPLES,INTRODUCIENDO UN BALON </a:t>
            </a:r>
          </a:p>
          <a:p>
            <a:r>
              <a:rPr lang="es-MX" dirty="0" smtClean="0">
                <a:solidFill>
                  <a:srgbClr val="C00000"/>
                </a:solidFill>
              </a:rPr>
              <a:t>EN UN ARO COLOCADO A 3,05 DE </a:t>
            </a:r>
          </a:p>
          <a:p>
            <a:r>
              <a:rPr lang="es-MX" dirty="0" smtClean="0">
                <a:solidFill>
                  <a:srgbClr val="C00000"/>
                </a:solidFill>
              </a:rPr>
              <a:t>ALTURA DEL QUE CUELGA UNA RED Y </a:t>
            </a:r>
          </a:p>
          <a:p>
            <a:r>
              <a:rPr lang="es-MX" dirty="0" smtClean="0">
                <a:solidFill>
                  <a:srgbClr val="C00000"/>
                </a:solidFill>
              </a:rPr>
              <a:t>LE DA UN ASPECTO DE CANASTA</a:t>
            </a:r>
            <a:endParaRPr lang="es-AR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761206"/>
            <a:ext cx="31623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1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7030A0"/>
                </a:solidFill>
                <a:latin typeface="AR CENA" panose="02000000000000000000" pitchFamily="2" charset="0"/>
              </a:rPr>
              <a:t>FUNDAMENTOS TÉCNICOS</a:t>
            </a:r>
            <a:endParaRPr lang="es-AR" dirty="0">
              <a:solidFill>
                <a:srgbClr val="7030A0"/>
              </a:solidFill>
              <a:latin typeface="AR CENA" panose="02000000000000000000" pitchFamily="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s-AR" sz="1400" dirty="0" smtClean="0">
              <a:solidFill>
                <a:srgbClr val="222222"/>
              </a:solidFill>
              <a:effectLst/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14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Un </a:t>
            </a:r>
            <a:r>
              <a:rPr lang="es-AR" sz="1400" b="1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fundamento técnico</a:t>
            </a:r>
            <a:r>
              <a:rPr lang="es-AR" sz="14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 desde el punto de vista del deporte, son aquellas actividades motrices que son específicas de una actividad deportiva y que realizadas en forma adecuada hacen más eficiente el movimiento, gastando menos energía y obteniendo mejores resultados. </a:t>
            </a:r>
            <a:endParaRPr lang="es-AR" sz="1400" dirty="0">
              <a:ea typeface="Calibri"/>
              <a:cs typeface="Times New Roman"/>
            </a:endParaRPr>
          </a:p>
          <a:p>
            <a:r>
              <a:rPr lang="es-AR" sz="14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Algunos movimientos de un jugador de </a:t>
            </a:r>
            <a:r>
              <a:rPr lang="es-AR" sz="1400" b="1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baloncesto</a:t>
            </a:r>
            <a:r>
              <a:rPr lang="es-AR" sz="14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 se denominan como fundamentales, puesto que son sobre los que se basa todo el juego. Según un concepto estricto, los "</a:t>
            </a:r>
            <a:r>
              <a:rPr lang="es-AR" sz="1400" b="1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fundamentos</a:t>
            </a:r>
            <a:r>
              <a:rPr lang="es-AR" sz="14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" son solamente cuatro: </a:t>
            </a:r>
            <a:r>
              <a:rPr lang="es-AR" sz="1400" b="1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el bote ( </a:t>
            </a:r>
            <a:r>
              <a:rPr lang="es-AR" sz="1400" b="1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dribling</a:t>
            </a:r>
            <a:r>
              <a:rPr lang="es-AR" sz="1400" b="1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), el pase, el tiro y los movimientos defensivos.</a:t>
            </a:r>
            <a:endParaRPr lang="es-AR" sz="14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40386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0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MX" sz="54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PASES</a:t>
            </a:r>
            <a:endParaRPr lang="es-AR" sz="54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1296144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>
                <a:latin typeface="AR CENA" panose="02000000000000000000" pitchFamily="2" charset="0"/>
              </a:rPr>
              <a:t>PASE DE PECHO: </a:t>
            </a:r>
            <a:r>
              <a:rPr lang="es-MX" sz="1500" b="0" dirty="0" smtClean="0"/>
              <a:t>constituye la base de todos los pases, se toma el balón a la altura del pecho con ambas manos, los codos  algo separados del cuerpo, los pulgares mirandose.Desde esta posición se lanza la pelota orientando el cuerpo hacia donde va dirigido el pase , dando un paso hacia adelante.</a:t>
            </a:r>
            <a:endParaRPr lang="es-AR" sz="1500" b="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1008113"/>
          </a:xfrm>
        </p:spPr>
        <p:txBody>
          <a:bodyPr>
            <a:normAutofit fontScale="92500"/>
          </a:bodyPr>
          <a:lstStyle/>
          <a:p>
            <a:r>
              <a:rPr lang="es-MX" dirty="0" smtClean="0">
                <a:latin typeface="AR CENA" panose="02000000000000000000" pitchFamily="2" charset="0"/>
              </a:rPr>
              <a:t>PASE DE PIQUE: </a:t>
            </a:r>
            <a:r>
              <a:rPr lang="es-MX" sz="1600" b="0" dirty="0" smtClean="0"/>
              <a:t>al dar el pase se lanza el balón con la intención de que rebote antes de ser recibido para que sea mas difícil interceptarlo</a:t>
            </a:r>
            <a:endParaRPr lang="es-AR" sz="1600" b="0" dirty="0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5040560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60689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7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018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4040188" cy="1224137"/>
          </a:xfrm>
        </p:spPr>
        <p:txBody>
          <a:bodyPr>
            <a:normAutofit fontScale="85000" lnSpcReduction="20000"/>
          </a:bodyPr>
          <a:lstStyle/>
          <a:p>
            <a:r>
              <a:rPr lang="es-MX" sz="2800" dirty="0">
                <a:latin typeface="AR CENA" panose="02000000000000000000" pitchFamily="2" charset="0"/>
              </a:rPr>
              <a:t>P</a:t>
            </a:r>
            <a:r>
              <a:rPr lang="es-MX" sz="2800" dirty="0" smtClean="0">
                <a:latin typeface="AR CENA" panose="02000000000000000000" pitchFamily="2" charset="0"/>
              </a:rPr>
              <a:t>ase de béisbol: </a:t>
            </a:r>
            <a:r>
              <a:rPr lang="es-MX" sz="1900" b="0" dirty="0" smtClean="0"/>
              <a:t>normalmente se usa para realizar un contraataque, se sujeta el balón por encima del hombro con las dos manos, se lanza extendiendo el brazo primero y seguido de un golpe de muñeca.</a:t>
            </a:r>
            <a:endParaRPr lang="es-AR" sz="1900" dirty="0">
              <a:latin typeface="AR CENA" panose="02000000000000000000" pitchFamily="2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692696"/>
            <a:ext cx="4041775" cy="1152127"/>
          </a:xfrm>
        </p:spPr>
        <p:txBody>
          <a:bodyPr>
            <a:normAutofit lnSpcReduction="10000"/>
          </a:bodyPr>
          <a:lstStyle/>
          <a:p>
            <a:r>
              <a:rPr lang="es-MX" sz="2000" dirty="0" smtClean="0">
                <a:latin typeface="AR CENA" panose="02000000000000000000" pitchFamily="2" charset="0"/>
              </a:rPr>
              <a:t>PASE SOBRE LA CABEZA: </a:t>
            </a:r>
            <a:r>
              <a:rPr lang="es-MX" sz="1700" b="0" dirty="0" smtClean="0"/>
              <a:t>con las dos manos se sujeta el balón por encima de la cabeza y se lanza hacia adelante con las dos manos a la vez que se da un paso.</a:t>
            </a:r>
            <a:endParaRPr lang="es-AR" sz="1700" b="0" dirty="0">
              <a:latin typeface="AR CENA" panose="02000000000000000000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417646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37956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600" dirty="0" smtClean="0">
                <a:latin typeface="AR CENA" panose="02000000000000000000" pitchFamily="2" charset="0"/>
              </a:rPr>
              <a:t>BOTE O DRIBLING</a:t>
            </a:r>
            <a:endParaRPr lang="es-AR" sz="3600" dirty="0">
              <a:latin typeface="AR CENA" panose="02000000000000000000" pitchFamily="2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b="1" dirty="0" smtClean="0"/>
              <a:t>        </a:t>
            </a:r>
          </a:p>
          <a:p>
            <a:r>
              <a:rPr lang="es-MX" b="1" dirty="0">
                <a:solidFill>
                  <a:srgbClr val="0070C0"/>
                </a:solidFill>
              </a:rPr>
              <a:t> </a:t>
            </a:r>
            <a:r>
              <a:rPr lang="es-MX" b="1" dirty="0" smtClean="0">
                <a:solidFill>
                  <a:srgbClr val="0070C0"/>
                </a:solidFill>
              </a:rPr>
              <a:t>        ES EL CONTROL DEL BALON POR </a:t>
            </a:r>
          </a:p>
          <a:p>
            <a:r>
              <a:rPr lang="es-MX" b="1" dirty="0" smtClean="0">
                <a:solidFill>
                  <a:srgbClr val="0070C0"/>
                </a:solidFill>
              </a:rPr>
              <a:t>PARTE DEL JUGADOR,HACIENDO QUE </a:t>
            </a:r>
          </a:p>
          <a:p>
            <a:r>
              <a:rPr lang="es-MX" b="1" dirty="0" smtClean="0">
                <a:solidFill>
                  <a:srgbClr val="0070C0"/>
                </a:solidFill>
              </a:rPr>
              <a:t>EL MISMO PIQUE  CONTRA EL SUELO </a:t>
            </a:r>
          </a:p>
          <a:p>
            <a:r>
              <a:rPr lang="es-MX" b="1" dirty="0" smtClean="0">
                <a:solidFill>
                  <a:srgbClr val="0070C0"/>
                </a:solidFill>
              </a:rPr>
              <a:t>Y REGRESE A SU MANO,EVITANDO </a:t>
            </a:r>
          </a:p>
          <a:p>
            <a:r>
              <a:rPr lang="es-MX" b="1" dirty="0" smtClean="0">
                <a:solidFill>
                  <a:srgbClr val="0070C0"/>
                </a:solidFill>
              </a:rPr>
              <a:t>QUE SE ESCAPE O SEA ROBADO POR </a:t>
            </a:r>
          </a:p>
          <a:p>
            <a:r>
              <a:rPr lang="es-MX" b="1" dirty="0" smtClean="0">
                <a:solidFill>
                  <a:srgbClr val="0070C0"/>
                </a:solidFill>
              </a:rPr>
              <a:t>EL RIVAL.</a:t>
            </a:r>
          </a:p>
          <a:p>
            <a:endParaRPr lang="es-MX" b="1" dirty="0">
              <a:solidFill>
                <a:srgbClr val="0070C0"/>
              </a:solidFill>
            </a:endParaRPr>
          </a:p>
          <a:p>
            <a:endParaRPr lang="es-MX" b="1" dirty="0" smtClean="0">
              <a:solidFill>
                <a:srgbClr val="0070C0"/>
              </a:solidFill>
            </a:endParaRPr>
          </a:p>
          <a:p>
            <a:r>
              <a:rPr lang="es-MX" b="1" dirty="0" smtClean="0">
                <a:solidFill>
                  <a:srgbClr val="0070C0"/>
                </a:solidFill>
              </a:rPr>
              <a:t>EXISTEN TRES TIPOS DE DRIBLING  O BOTE: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rgbClr val="0070C0"/>
                </a:solidFill>
              </a:rPr>
              <a:t>DE CONTROL.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rgbClr val="0070C0"/>
                </a:solidFill>
              </a:rPr>
              <a:t>DE PROTECCION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rgbClr val="0070C0"/>
                </a:solidFill>
              </a:rPr>
              <a:t>DE VELOCIDAD</a:t>
            </a:r>
            <a:endParaRPr lang="es-AR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2736"/>
            <a:ext cx="475252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14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505</Words>
  <Application>Microsoft Office PowerPoint</Application>
  <PresentationFormat>Presentación en pantalla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ESC. DE COMERCIO LIB.GRAL. SAN MARTIN</vt:lpstr>
      <vt:lpstr>BASQUETBOL </vt:lpstr>
      <vt:lpstr>HISTORIA</vt:lpstr>
      <vt:lpstr>MAS HISTORIA</vt:lpstr>
      <vt:lpstr>CARCTERISTICAS</vt:lpstr>
      <vt:lpstr>FUNDAMENTOS TÉCNICOS</vt:lpstr>
      <vt:lpstr>PASES</vt:lpstr>
      <vt:lpstr>Presentación de PowerPoint</vt:lpstr>
      <vt:lpstr>BOTE O DRIBLING</vt:lpstr>
      <vt:lpstr>EJEMPLOS</vt:lpstr>
      <vt:lpstr>ERROR MAS COMUN EN EL DRIBLING</vt:lpstr>
      <vt:lpstr>TIRO O LANZAMIENTO A LA CANASTA</vt:lpstr>
      <vt:lpstr>ERROR EN LAS MANOS</vt:lpstr>
      <vt:lpstr>DOBLE RITMO</vt:lpstr>
      <vt:lpstr>EJEMPLO POR DERECHA Y POR  IZQUIERDA</vt:lpstr>
      <vt:lpstr>Presentación de PowerPoint</vt:lpstr>
      <vt:lpstr>DOS GRANDES</vt:lpstr>
      <vt:lpstr>REGLAS BASICAS</vt:lpstr>
      <vt:lpstr>EVALUACION                                     (para cuando volvamos a clase)</vt:lpstr>
      <vt:lpstr>“La dedicación, vé que los sueños     se hacen realidad”…KOBE BRYANT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BASQUETBOL</dc:title>
  <dc:creator>fachi</dc:creator>
  <cp:lastModifiedBy>fachi</cp:lastModifiedBy>
  <cp:revision>40</cp:revision>
  <dcterms:created xsi:type="dcterms:W3CDTF">2020-05-27T03:15:47Z</dcterms:created>
  <dcterms:modified xsi:type="dcterms:W3CDTF">2022-07-30T17:01:57Z</dcterms:modified>
</cp:coreProperties>
</file>