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8" r:id="rId1"/>
  </p:sld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70" r:id="rId14"/>
    <p:sldId id="271" r:id="rId15"/>
    <p:sldId id="272" r:id="rId16"/>
    <p:sldId id="273" r:id="rId17"/>
    <p:sldId id="27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66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24"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0T22:25:41.13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39,'0'-2,"1"1,-1-1,1 1,-1-1,1 1,0 0,0-1,0 1,0 0,0 0,0 0,0 0,0-1,0 2,0-1,1 0,-1 0,0 0,1 0,-1 1,0-1,1 1,-1-1,1 1,-1-1,1 1,-1 0,3 0,52-7,-46 7,599-4,-606 4,67 2,0 2,0 4,0 3,82 24,-122-26,0 2,0 1,-1 1,-1 2,0 0,-1 2,-1 2,-1 0,0 1,-2 2,37 41,-33-27,-1 2,-2 1,-1 0,33 85,42 179,-86-262,8 45,-4 1,9 170,-21-196,5 565,-6-111,-1-483,1-1,2 0,1 0,2-1,0 0,2 0,26 52,-27-64,1 0,1-1,1-1,0 1,1-2,1 0,0 0,1-2,0 0,2 0,-1-1,1-1,24 11,-9-10,1-1,57 11,20 6,-32-2,-34-9,0-2,2-2,0-2,93 9,-44-19,-46-1,0 1,59 11,67 10,-133-20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22:49:45.169"/>
    </inkml:context>
    <inkml:brush xml:id="br0">
      <inkml:brushProperty name="width" value="0.05" units="cm"/>
      <inkml:brushProperty name="height" value="0.05" units="cm"/>
    </inkml:brush>
  </inkml:definitions>
  <inkml:trace contextRef="#ctx0" brushRef="#br0">1619 44 24575,'0'-2'0,"-1"1"0,1-1 0,-1 1 0,1-1 0,-1 1 0,0 0 0,1-1 0,-1 1 0,0 0 0,0 0 0,0 0 0,0-1 0,0 1 0,-1 0 0,1 0 0,0 0 0,0 1 0,-1-1 0,1 0 0,0 0 0,-1 1 0,1-1 0,-1 1 0,1-1 0,-1 1 0,1-1 0,-1 1 0,-1 0 0,-53-7 0,46 6 0,-261-7 0,219 10 0,0 2 0,0 3 0,-60 15 0,42 0 0,-75 36 0,105-41 0,-4 1 0,1 3 0,1 1 0,0 2 0,-46 37 0,64-41 0,2 0 0,0 1 0,1 1 0,1 1 0,1 1 0,1 1 0,-27 49 0,23-31 0,5-8 0,-1-1 0,-46 63 0,54-84 0,0 1 0,1 0 0,1 1 0,0 0 0,1 0 0,1 1 0,0-1 0,1 1 0,1 1 0,-4 27 0,-23 72 0,20-81 0,2 1 0,1 0 0,-3 40 0,8 228 0,5-166 0,-1-118 0,0-1 0,1 0 0,1 0 0,1 0 0,0 0 0,2 0 0,0-1 0,1 0 0,1 0 0,0 0 0,2-1 0,0-1 0,1 0 0,0 0 0,1-1 0,17 16 0,186 184 0,-184-184 0,3-1 0,0-1 0,1-3 0,2 0 0,49 24 0,-25-20 0,1-3 0,115 34 0,-101-40 0,96 12 0,5 1 0,-103-18 0,125 11 0,-220-31 0,0-1 0,1-1 0,0-1 0,0 0 0,-22-13 0,7 4 0,-59-18 0,86 32 0,-15-4 0,1 0 0,-34-15 0,49 17 0,0 0 0,0 0 0,0-1 0,0 0 0,1 0 0,-1-1 0,1 0 0,1 0 0,-1 0 0,-7-12 0,-9-18-682,-34-75-1,43 79-6143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22:49:47.754"/>
    </inkml:context>
    <inkml:brush xml:id="br0">
      <inkml:brushProperty name="width" value="0.05" units="cm"/>
      <inkml:brushProperty name="height" value="0.05" units="cm"/>
    </inkml:brush>
  </inkml:definitions>
  <inkml:trace contextRef="#ctx0" brushRef="#br0">522 1 24575,'-6'0'0,"-16"0"0,-10 0 0,-7 0 0,-9 0 0,-3 6 0,0 3 0,-4-1 0,7 12 0,-1 2 0,8 4 0,10 4 0,11 3 0,9 4 0,6 0 0,4 2 0,-4 1 0,-2-8-8191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22:50:14.334"/>
    </inkml:context>
    <inkml:brush xml:id="br0">
      <inkml:brushProperty name="width" value="0.05" units="cm"/>
      <inkml:brushProperty name="height" value="0.05" units="cm"/>
    </inkml:brush>
  </inkml:definitions>
  <inkml:trace contextRef="#ctx0" brushRef="#br0">1 1243 24575,'395'3'0,"432"-7"0,-689-4 0,163-31 0,133-48 0,-21 3 0,-293 56 0,-1-4 0,149-62 0,-227 78 0,7-2 0,66-23 0,204-106 0,-293 133 0,0-2 0,-2 0 0,0-2 0,-1-1 0,0 0 0,-2-2 0,18-22 0,-27 29 0,-2-1 0,1 1 0,-2-1 0,0-1 0,-1 0 0,0 0 0,-2 0 0,1-1 0,-2 1 0,-1-1 0,0-1 0,1-30 0,-3 31 0,-1 1 0,-1-1 0,-1 1 0,0 0 0,-1 0 0,-9-29 0,10 40 0,-1-1 0,1 1 0,-1-1 0,0 1 0,-1 0 0,1 0 0,-1 0 0,0 0 0,-1 1 0,1 0 0,-1-1 0,1 2 0,-1-1 0,0 0 0,-1 1 0,1 0 0,-1 1 0,1-1 0,-1 1 0,-12-3 0,4 1 0,-1 1 0,0 1 0,0 0 0,-1 1 0,1 1 0,0 1 0,0 0 0,-18 3 0,26-2 0,-1 0 0,0 0 0,1 0 0,-1 1 0,1 0 0,0 1 0,0 0 0,0 0 0,0 0 0,1 1 0,-1 0 0,1 0 0,1 0 0,-1 1 0,1 0 0,0 0 0,-5 9 0,-13 30 0,2 1 0,2 0 0,-20 80 0,26-84 0,-7 36 0,-15 130 0,2-4 0,15-119 0,5-20 0,-22 68 0,24-94 0,3 0 0,1 1 0,2-1 0,1 1 0,3 51 0,-3 15 0,1-70 0,-11 43 0,7-44 0,-4 48 0,-28 294 0,4-214 0,-5 20 0,32-146-1365,-2-5-5461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22:50:21.404"/>
    </inkml:context>
    <inkml:brush xml:id="br0">
      <inkml:brushProperty name="width" value="0.05" units="cm"/>
      <inkml:brushProperty name="height" value="0.05" units="cm"/>
    </inkml:brush>
  </inkml:definitions>
  <inkml:trace contextRef="#ctx0" brushRef="#br0">289 551 24575,'0'-14'0,"-7"-10"0,-1-8 0,-1-5 0,-4 4 0,0 1 0,-5-1 0,1-1 0,-3-2 0,1 0 0,5-2 0,-3 0 0,-4 6 0,1 2 0,-3 0 0,-3 4 0,2 1 0,5 4-8191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22:51:07.104"/>
    </inkml:context>
    <inkml:brush xml:id="br0">
      <inkml:brushProperty name="width" value="0.05" units="cm"/>
      <inkml:brushProperty name="height" value="0.05" units="cm"/>
    </inkml:brush>
  </inkml:definitions>
  <inkml:trace contextRef="#ctx0" brushRef="#br0">1 413 24575,'0'-7'0,"6"-8"0,3-16 0,6-8 0,7-4 0,-1-2 0,4 7 0,3 4 0,4 1 0,3 5 0,8 2 0,4 5 0,0 0 0,-1 3 0,-8 5-8191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0T23:47:03.074"/>
    </inkml:context>
    <inkml:brush xml:id="br0">
      <inkml:brushProperty name="width" value="0.3" units="cm"/>
      <inkml:brushProperty name="height" value="0.6" units="cm"/>
      <inkml:brushProperty name="color" value="#FF8517"/>
      <inkml:brushProperty name="tip" value="rectangle"/>
      <inkml:brushProperty name="rasterOp" value="maskPen"/>
      <inkml:brushProperty name="ignorePressure" value="1"/>
    </inkml:brush>
  </inkml:definitions>
  <inkml:trace contextRef="#ctx0" brushRef="#br0">1218 45,'0'-2,"-1"1,1-1,-1 1,1 0,-1-1,0 1,0 0,1 0,-1 0,0-1,0 1,0 0,0 0,0 0,0 0,-1 0,1 1,0-1,0 0,-1 1,1-1,0 0,-1 1,1 0,-1-1,1 1,-3-1,-48-6,44 7,-72-7,0 5,-94 8,157-3,0 2,0 0,1 1,0 1,0 0,0 1,1 1,-19 13,-4 2,-20 10,1 2,2 2,1 3,3 2,-49 53,86-81,0 0,2 2,0-1,1 1,0 1,2 0,0 1,1 0,-6 21,-31 83,27-79,-18 70,34-98,1 0,1 0,1 0,0 0,1 0,1-1,6 22,-2-4,1-4,2-5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0T23:47:06.845"/>
    </inkml:context>
    <inkml:brush xml:id="br0">
      <inkml:brushProperty name="width" value="0.3" units="cm"/>
      <inkml:brushProperty name="height" value="0.6" units="cm"/>
      <inkml:brushProperty name="color" value="#FF8517"/>
      <inkml:brushProperty name="tip" value="rectangle"/>
      <inkml:brushProperty name="rasterOp" value="maskPen"/>
      <inkml:brushProperty name="ignorePressure" value="1"/>
    </inkml:brush>
  </inkml:definitions>
  <inkml:trace contextRef="#ctx0" brushRef="#br0">0 960,'146'2,"168"-5,-285-1,0-2,-1-1,0-1,0-2,-1 0,0-2,38-23,13-4,-58 28,0 0,-1-1,0-1,-1-1,-1-1,0 0,-1-1,-1-1,0 0,-2-1,0-1,-1 0,0-1,-2 0,0 0,-2-1,9-31,-11 19,-1 0,-2 0,-2-1,-3-35,1 33,1 0,2-1,7-41,5 3,-9 42</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D977D39-9672-4911-9ED3-03D5AFCFFD4C}" type="datetimeFigureOut">
              <a:rPr lang="es-AR" smtClean="0"/>
              <a:t>21/3/2023</a:t>
            </a:fld>
            <a:endParaRPr lang="es-AR"/>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s-AR"/>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F0322D21-BD64-4897-9244-2BCD835E12EB}" type="slidenum">
              <a:rPr lang="es-AR" smtClean="0"/>
              <a:t>‹Nº›</a:t>
            </a:fld>
            <a:endParaRPr lang="es-AR"/>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56524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D977D39-9672-4911-9ED3-03D5AFCFFD4C}" type="datetimeFigureOut">
              <a:rPr lang="es-AR" smtClean="0"/>
              <a:t>21/3/2023</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F0322D21-BD64-4897-9244-2BCD835E12EB}" type="slidenum">
              <a:rPr lang="es-AR" smtClean="0"/>
              <a:t>‹Nº›</a:t>
            </a:fld>
            <a:endParaRPr lang="es-AR"/>
          </a:p>
        </p:txBody>
      </p:sp>
    </p:spTree>
    <p:extLst>
      <p:ext uri="{BB962C8B-B14F-4D97-AF65-F5344CB8AC3E}">
        <p14:creationId xmlns:p14="http://schemas.microsoft.com/office/powerpoint/2010/main" val="1672037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D977D39-9672-4911-9ED3-03D5AFCFFD4C}" type="datetimeFigureOut">
              <a:rPr lang="es-AR" smtClean="0"/>
              <a:t>21/3/2023</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F0322D21-BD64-4897-9244-2BCD835E12EB}" type="slidenum">
              <a:rPr lang="es-AR" smtClean="0"/>
              <a:t>‹Nº›</a:t>
            </a:fld>
            <a:endParaRPr lang="es-AR"/>
          </a:p>
        </p:txBody>
      </p:sp>
    </p:spTree>
    <p:extLst>
      <p:ext uri="{BB962C8B-B14F-4D97-AF65-F5344CB8AC3E}">
        <p14:creationId xmlns:p14="http://schemas.microsoft.com/office/powerpoint/2010/main" val="1676712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D977D39-9672-4911-9ED3-03D5AFCFFD4C}" type="datetimeFigureOut">
              <a:rPr lang="es-AR" smtClean="0"/>
              <a:t>21/3/2023</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F0322D21-BD64-4897-9244-2BCD835E12EB}" type="slidenum">
              <a:rPr lang="es-AR" smtClean="0"/>
              <a:t>‹Nº›</a:t>
            </a:fld>
            <a:endParaRPr lang="es-AR"/>
          </a:p>
        </p:txBody>
      </p:sp>
    </p:spTree>
    <p:extLst>
      <p:ext uri="{BB962C8B-B14F-4D97-AF65-F5344CB8AC3E}">
        <p14:creationId xmlns:p14="http://schemas.microsoft.com/office/powerpoint/2010/main" val="1362453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D977D39-9672-4911-9ED3-03D5AFCFFD4C}" type="datetimeFigureOut">
              <a:rPr lang="es-AR" smtClean="0"/>
              <a:t>21/3/2023</a:t>
            </a:fld>
            <a:endParaRPr lang="es-AR"/>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s-AR"/>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F0322D21-BD64-4897-9244-2BCD835E12EB}" type="slidenum">
              <a:rPr lang="es-AR" smtClean="0"/>
              <a:t>‹Nº›</a:t>
            </a:fld>
            <a:endParaRPr lang="es-AR"/>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59499871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D977D39-9672-4911-9ED3-03D5AFCFFD4C}" type="datetimeFigureOut">
              <a:rPr lang="es-AR" smtClean="0"/>
              <a:t>21/3/2023</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F0322D21-BD64-4897-9244-2BCD835E12EB}" type="slidenum">
              <a:rPr lang="es-AR" smtClean="0"/>
              <a:t>‹Nº›</a:t>
            </a:fld>
            <a:endParaRPr lang="es-AR"/>
          </a:p>
        </p:txBody>
      </p:sp>
    </p:spTree>
    <p:extLst>
      <p:ext uri="{BB962C8B-B14F-4D97-AF65-F5344CB8AC3E}">
        <p14:creationId xmlns:p14="http://schemas.microsoft.com/office/powerpoint/2010/main" val="2850820149"/>
      </p:ext>
    </p:extLst>
  </p:cSld>
  <p:clrMapOvr>
    <a:masterClrMapping/>
  </p:clrMapOvr>
  <p:extLst>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257300" y="2909102"/>
            <a:ext cx="4800600" cy="299639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633864" y="2909102"/>
            <a:ext cx="4800600" cy="299639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D977D39-9672-4911-9ED3-03D5AFCFFD4C}" type="datetimeFigureOut">
              <a:rPr lang="es-AR" smtClean="0"/>
              <a:t>21/3/2023</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F0322D21-BD64-4897-9244-2BCD835E12EB}" type="slidenum">
              <a:rPr lang="es-AR" smtClean="0"/>
              <a:t>‹Nº›</a:t>
            </a:fld>
            <a:endParaRPr lang="es-AR"/>
          </a:p>
        </p:txBody>
      </p:sp>
    </p:spTree>
    <p:extLst>
      <p:ext uri="{BB962C8B-B14F-4D97-AF65-F5344CB8AC3E}">
        <p14:creationId xmlns:p14="http://schemas.microsoft.com/office/powerpoint/2010/main" val="2691493252"/>
      </p:ext>
    </p:extLst>
  </p:cSld>
  <p:clrMapOvr>
    <a:masterClrMapping/>
  </p:clrMapOvr>
  <p:extLst>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D977D39-9672-4911-9ED3-03D5AFCFFD4C}" type="datetimeFigureOut">
              <a:rPr lang="es-AR" smtClean="0"/>
              <a:t>21/3/2023</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F0322D21-BD64-4897-9244-2BCD835E12EB}" type="slidenum">
              <a:rPr lang="es-AR" smtClean="0"/>
              <a:t>‹Nº›</a:t>
            </a:fld>
            <a:endParaRPr lang="es-AR"/>
          </a:p>
        </p:txBody>
      </p:sp>
    </p:spTree>
    <p:extLst>
      <p:ext uri="{BB962C8B-B14F-4D97-AF65-F5344CB8AC3E}">
        <p14:creationId xmlns:p14="http://schemas.microsoft.com/office/powerpoint/2010/main" val="3154424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977D39-9672-4911-9ED3-03D5AFCFFD4C}" type="datetimeFigureOut">
              <a:rPr lang="es-AR" smtClean="0"/>
              <a:t>21/3/2023</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F0322D21-BD64-4897-9244-2BCD835E12EB}" type="slidenum">
              <a:rPr lang="es-AR" smtClean="0"/>
              <a:t>‹Nº›</a:t>
            </a:fld>
            <a:endParaRPr lang="es-AR"/>
          </a:p>
        </p:txBody>
      </p:sp>
    </p:spTree>
    <p:extLst>
      <p:ext uri="{BB962C8B-B14F-4D97-AF65-F5344CB8AC3E}">
        <p14:creationId xmlns:p14="http://schemas.microsoft.com/office/powerpoint/2010/main" val="887184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65051" y="6375679"/>
            <a:ext cx="1233355" cy="348462"/>
          </a:xfrm>
        </p:spPr>
        <p:txBody>
          <a:bodyPr/>
          <a:lstStyle/>
          <a:p>
            <a:fld id="{9D977D39-9672-4911-9ED3-03D5AFCFFD4C}" type="datetimeFigureOut">
              <a:rPr lang="es-AR" smtClean="0"/>
              <a:t>21/3/2023</a:t>
            </a:fld>
            <a:endParaRPr lang="es-AR"/>
          </a:p>
        </p:txBody>
      </p:sp>
      <p:sp>
        <p:nvSpPr>
          <p:cNvPr id="6" name="Footer Placeholder 5"/>
          <p:cNvSpPr>
            <a:spLocks noGrp="1"/>
          </p:cNvSpPr>
          <p:nvPr>
            <p:ph type="ftr" sz="quarter" idx="11"/>
          </p:nvPr>
        </p:nvSpPr>
        <p:spPr>
          <a:xfrm>
            <a:off x="2103620" y="6375679"/>
            <a:ext cx="3482179" cy="345796"/>
          </a:xfrm>
        </p:spPr>
        <p:txBody>
          <a:bodyPr/>
          <a:lstStyle/>
          <a:p>
            <a:endParaRPr lang="es-AR"/>
          </a:p>
        </p:txBody>
      </p:sp>
      <p:sp>
        <p:nvSpPr>
          <p:cNvPr id="7" name="Slide Number Placeholder 6"/>
          <p:cNvSpPr>
            <a:spLocks noGrp="1"/>
          </p:cNvSpPr>
          <p:nvPr>
            <p:ph type="sldNum" sz="quarter" idx="12"/>
          </p:nvPr>
        </p:nvSpPr>
        <p:spPr>
          <a:xfrm>
            <a:off x="5691014" y="6375679"/>
            <a:ext cx="1232456" cy="345796"/>
          </a:xfrm>
        </p:spPr>
        <p:txBody>
          <a:bodyPr/>
          <a:lstStyle/>
          <a:p>
            <a:fld id="{F0322D21-BD64-4897-9244-2BCD835E12EB}" type="slidenum">
              <a:rPr lang="es-AR" smtClean="0"/>
              <a:t>‹Nº›</a:t>
            </a:fld>
            <a:endParaRPr lang="es-AR"/>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04219945"/>
      </p:ext>
    </p:extLst>
  </p:cSld>
  <p:clrMapOvr>
    <a:masterClrMapping/>
  </p:clrMapOvr>
  <p:extLst>
    <p:ext uri="{DCECCB84-F9BA-43D5-87BE-67443E8EF086}">
      <p15:sldGuideLst xmlns:p15="http://schemas.microsoft.com/office/powerpoint/2012/main" xmlns="">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65950" y="6375679"/>
            <a:ext cx="1232456" cy="348462"/>
          </a:xfrm>
        </p:spPr>
        <p:txBody>
          <a:bodyPr/>
          <a:lstStyle/>
          <a:p>
            <a:fld id="{9D977D39-9672-4911-9ED3-03D5AFCFFD4C}" type="datetimeFigureOut">
              <a:rPr lang="es-AR" smtClean="0"/>
              <a:t>21/3/2023</a:t>
            </a:fld>
            <a:endParaRPr lang="es-AR"/>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F0322D21-BD64-4897-9244-2BCD835E12EB}" type="slidenum">
              <a:rPr lang="es-AR" smtClean="0"/>
              <a:t>‹Nº›</a:t>
            </a:fld>
            <a:endParaRPr lang="es-AR"/>
          </a:p>
        </p:txBody>
      </p:sp>
    </p:spTree>
    <p:extLst>
      <p:ext uri="{BB962C8B-B14F-4D97-AF65-F5344CB8AC3E}">
        <p14:creationId xmlns:p14="http://schemas.microsoft.com/office/powerpoint/2010/main" val="1520817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D977D39-9672-4911-9ED3-03D5AFCFFD4C}" type="datetimeFigureOut">
              <a:rPr lang="es-AR" smtClean="0"/>
              <a:t>21/3/2023</a:t>
            </a:fld>
            <a:endParaRPr lang="es-AR"/>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s-AR"/>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F0322D21-BD64-4897-9244-2BCD835E12EB}" type="slidenum">
              <a:rPr lang="es-AR" smtClean="0"/>
              <a:t>‹Nº›</a:t>
            </a:fld>
            <a:endParaRPr lang="es-AR"/>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23401958"/>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customXml" Target="../ink/ink5.xml"/><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customXml" Target="../ink/ink2.xml"/><Relationship Id="rId1" Type="http://schemas.openxmlformats.org/officeDocument/2006/relationships/slideLayout" Target="../slideLayouts/slideLayout2.xml"/><Relationship Id="rId6" Type="http://schemas.openxmlformats.org/officeDocument/2006/relationships/customXml" Target="../ink/ink4.xml"/><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customXml" Target="../ink/ink6.xml"/><Relationship Id="rId4" Type="http://schemas.openxmlformats.org/officeDocument/2006/relationships/customXml" Target="../ink/ink3.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ustomXml" Target="../ink/ink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customXml" Target="../ink/ink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2BC58AF-D4EC-43B8-D98C-C702E97D67ED}"/>
              </a:ext>
            </a:extLst>
          </p:cNvPr>
          <p:cNvSpPr>
            <a:spLocks noGrp="1"/>
          </p:cNvSpPr>
          <p:nvPr>
            <p:ph type="ctrTitle"/>
          </p:nvPr>
        </p:nvSpPr>
        <p:spPr/>
        <p:txBody>
          <a:bodyPr/>
          <a:lstStyle/>
          <a:p>
            <a:r>
              <a:rPr lang="es-MX" cap="none" dirty="0"/>
              <a:t>‘’COMPRESORES‘’</a:t>
            </a:r>
            <a:endParaRPr lang="es-AR" cap="none" dirty="0"/>
          </a:p>
        </p:txBody>
      </p:sp>
      <p:sp>
        <p:nvSpPr>
          <p:cNvPr id="3" name="Subtítulo 2">
            <a:extLst>
              <a:ext uri="{FF2B5EF4-FFF2-40B4-BE49-F238E27FC236}">
                <a16:creationId xmlns:a16="http://schemas.microsoft.com/office/drawing/2014/main" xmlns="" id="{D6AC6B69-A255-4738-BAB1-FD569DB2D47A}"/>
              </a:ext>
            </a:extLst>
          </p:cNvPr>
          <p:cNvSpPr>
            <a:spLocks noGrp="1"/>
          </p:cNvSpPr>
          <p:nvPr>
            <p:ph type="subTitle" idx="1"/>
          </p:nvPr>
        </p:nvSpPr>
        <p:spPr/>
        <p:txBody>
          <a:bodyPr/>
          <a:lstStyle/>
          <a:p>
            <a:r>
              <a:rPr lang="es-MX" cap="none" dirty="0"/>
              <a:t>MATERIA: MÁQUINAS Y EQUIPOS MINEROS</a:t>
            </a:r>
            <a:endParaRPr lang="es-AR" cap="none" dirty="0"/>
          </a:p>
        </p:txBody>
      </p:sp>
      <p:sp>
        <p:nvSpPr>
          <p:cNvPr id="7" name="Subtítulo 2">
            <a:extLst>
              <a:ext uri="{FF2B5EF4-FFF2-40B4-BE49-F238E27FC236}">
                <a16:creationId xmlns:a16="http://schemas.microsoft.com/office/drawing/2014/main" xmlns="" id="{2B5EFA68-166F-EF97-F430-BCA1AF66D415}"/>
              </a:ext>
            </a:extLst>
          </p:cNvPr>
          <p:cNvSpPr txBox="1">
            <a:spLocks/>
          </p:cNvSpPr>
          <p:nvPr/>
        </p:nvSpPr>
        <p:spPr>
          <a:xfrm>
            <a:off x="10161631" y="6350335"/>
            <a:ext cx="2030369" cy="742279"/>
          </a:xfrm>
          <a:prstGeom prst="rect">
            <a:avLst/>
          </a:prstGeom>
        </p:spPr>
        <p:txBody>
          <a:bodyPr vert="horz" lIns="91440" tIns="45720" rIns="91440" bIns="45720" rtlCol="0" anchor="t">
            <a:normAutofit/>
          </a:bodyPr>
          <a:lstStyle>
            <a:lvl1pPr marL="0" indent="0" algn="ctr" defTabSz="914400" rtl="0" eaLnBrk="1" latinLnBrk="0" hangingPunct="1">
              <a:lnSpc>
                <a:spcPct val="100000"/>
              </a:lnSpc>
              <a:spcBef>
                <a:spcPts val="700"/>
              </a:spcBef>
              <a:buClr>
                <a:schemeClr val="tx2"/>
              </a:buClr>
              <a:buFont typeface="Arial" panose="020B0604020202020204" pitchFamily="34" charset="0"/>
              <a:buNone/>
              <a:defRPr sz="2000" b="1" i="0" kern="1200" cap="all" spc="400" baseline="0">
                <a:solidFill>
                  <a:schemeClr val="tx2"/>
                </a:solidFill>
                <a:latin typeface="+mn-lt"/>
                <a:ea typeface="+mn-ea"/>
                <a:cs typeface="+mn-cs"/>
              </a:defRPr>
            </a:lvl1pPr>
            <a:lvl2pPr marL="457200" indent="0" algn="ctr" defTabSz="914400" rtl="0" eaLnBrk="1" latinLnBrk="0" hangingPunct="1">
              <a:lnSpc>
                <a:spcPct val="110000"/>
              </a:lnSpc>
              <a:spcBef>
                <a:spcPts val="700"/>
              </a:spcBef>
              <a:buClr>
                <a:schemeClr val="tx2"/>
              </a:buClr>
              <a:buFont typeface="Gill Sans MT" panose="020B0502020104020203" pitchFamily="34" charset="0"/>
              <a:buNone/>
              <a:defRPr sz="2000" kern="1200">
                <a:solidFill>
                  <a:schemeClr val="tx1">
                    <a:lumMod val="65000"/>
                    <a:lumOff val="35000"/>
                  </a:schemeClr>
                </a:solidFill>
                <a:latin typeface="+mn-lt"/>
                <a:ea typeface="+mn-ea"/>
                <a:cs typeface="+mn-cs"/>
              </a:defRPr>
            </a:lvl2pPr>
            <a:lvl3pPr marL="914400" indent="0" algn="ctr" defTabSz="914400" rtl="0" eaLnBrk="1" latinLnBrk="0" hangingPunct="1">
              <a:lnSpc>
                <a:spcPct val="110000"/>
              </a:lnSpc>
              <a:spcBef>
                <a:spcPts val="700"/>
              </a:spcBef>
              <a:buClr>
                <a:schemeClr val="tx2"/>
              </a:buClr>
              <a:buFont typeface="Arial" panose="020B0604020202020204" pitchFamily="34" charset="0"/>
              <a:buNone/>
              <a:defRPr sz="1800" kern="1200">
                <a:solidFill>
                  <a:schemeClr val="tx1">
                    <a:lumMod val="65000"/>
                    <a:lumOff val="35000"/>
                  </a:schemeClr>
                </a:solidFill>
                <a:latin typeface="+mn-lt"/>
                <a:ea typeface="+mn-ea"/>
                <a:cs typeface="+mn-cs"/>
              </a:defRPr>
            </a:lvl3pPr>
            <a:lvl4pPr marL="1371600" indent="0" algn="ctr"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lumMod val="65000"/>
                    <a:lumOff val="35000"/>
                  </a:schemeClr>
                </a:solidFill>
                <a:latin typeface="+mn-lt"/>
                <a:ea typeface="+mn-ea"/>
                <a:cs typeface="+mn-cs"/>
              </a:defRPr>
            </a:lvl4pPr>
            <a:lvl5pPr marL="1828800" indent="0" algn="ctr"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5pPr>
            <a:lvl6pPr marL="2286000" indent="0" algn="ctr"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lumMod val="65000"/>
                    <a:lumOff val="35000"/>
                  </a:schemeClr>
                </a:solidFill>
                <a:latin typeface="+mn-lt"/>
                <a:ea typeface="+mn-ea"/>
                <a:cs typeface="+mn-cs"/>
              </a:defRPr>
            </a:lvl6pPr>
            <a:lvl7pPr marL="2743200" indent="0" algn="ctr"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7pPr>
            <a:lvl8pPr marL="3200400" indent="0" algn="ctr" defTabSz="914400" rtl="0" eaLnBrk="1" latinLnBrk="0" hangingPunct="1">
              <a:lnSpc>
                <a:spcPct val="110000"/>
              </a:lnSpc>
              <a:spcBef>
                <a:spcPts val="700"/>
              </a:spcBef>
              <a:buClr>
                <a:schemeClr val="tx2"/>
              </a:buClr>
              <a:buFont typeface="Gill Sans MT" panose="020B0502020104020203" pitchFamily="34" charset="0"/>
              <a:buNone/>
              <a:defRPr sz="1600" kern="1200" baseline="0">
                <a:solidFill>
                  <a:schemeClr val="tx1">
                    <a:lumMod val="65000"/>
                    <a:lumOff val="35000"/>
                  </a:schemeClr>
                </a:solidFill>
                <a:latin typeface="+mn-lt"/>
                <a:ea typeface="+mn-ea"/>
                <a:cs typeface="+mn-cs"/>
              </a:defRPr>
            </a:lvl8pPr>
            <a:lvl9pPr marL="3657600" indent="0" algn="ctr" defTabSz="914400" rtl="0" eaLnBrk="1" latinLnBrk="0" hangingPunct="1">
              <a:lnSpc>
                <a:spcPct val="110000"/>
              </a:lnSpc>
              <a:spcBef>
                <a:spcPts val="700"/>
              </a:spcBef>
              <a:buClr>
                <a:schemeClr val="tx2"/>
              </a:buClr>
              <a:buFont typeface="Arial" panose="020B0604020202020204" pitchFamily="34" charset="0"/>
              <a:buNone/>
              <a:defRPr sz="1600" kern="1200" baseline="0">
                <a:solidFill>
                  <a:schemeClr val="tx1">
                    <a:lumMod val="65000"/>
                    <a:lumOff val="35000"/>
                  </a:schemeClr>
                </a:solidFill>
                <a:latin typeface="+mn-lt"/>
                <a:ea typeface="+mn-ea"/>
                <a:cs typeface="+mn-cs"/>
              </a:defRPr>
            </a:lvl9pPr>
          </a:lstStyle>
          <a:p>
            <a:r>
              <a:rPr lang="es-MX" cap="none" dirty="0"/>
              <a:t>5to año</a:t>
            </a:r>
            <a:endParaRPr lang="es-AR" cap="none" dirty="0"/>
          </a:p>
        </p:txBody>
      </p:sp>
      <p:sp>
        <p:nvSpPr>
          <p:cNvPr id="8" name="Subtítulo 2">
            <a:extLst>
              <a:ext uri="{FF2B5EF4-FFF2-40B4-BE49-F238E27FC236}">
                <a16:creationId xmlns:a16="http://schemas.microsoft.com/office/drawing/2014/main" xmlns="" id="{132B7E66-B352-61F9-DD12-FF6D98C8B597}"/>
              </a:ext>
            </a:extLst>
          </p:cNvPr>
          <p:cNvSpPr txBox="1">
            <a:spLocks/>
          </p:cNvSpPr>
          <p:nvPr/>
        </p:nvSpPr>
        <p:spPr>
          <a:xfrm>
            <a:off x="5222546" y="4396844"/>
            <a:ext cx="2030369" cy="742279"/>
          </a:xfrm>
          <a:prstGeom prst="rect">
            <a:avLst/>
          </a:prstGeom>
        </p:spPr>
        <p:txBody>
          <a:bodyPr vert="horz" lIns="91440" tIns="45720" rIns="91440" bIns="45720" rtlCol="0" anchor="t">
            <a:normAutofit/>
          </a:bodyPr>
          <a:lstStyle>
            <a:lvl1pPr marL="0" indent="0" algn="ctr" defTabSz="914400" rtl="0" eaLnBrk="1" latinLnBrk="0" hangingPunct="1">
              <a:lnSpc>
                <a:spcPct val="100000"/>
              </a:lnSpc>
              <a:spcBef>
                <a:spcPts val="700"/>
              </a:spcBef>
              <a:buClr>
                <a:schemeClr val="tx2"/>
              </a:buClr>
              <a:buFont typeface="Arial" panose="020B0604020202020204" pitchFamily="34" charset="0"/>
              <a:buNone/>
              <a:defRPr sz="2000" b="1" i="0" kern="1200" cap="all" spc="400" baseline="0">
                <a:solidFill>
                  <a:schemeClr val="tx2"/>
                </a:solidFill>
                <a:latin typeface="+mn-lt"/>
                <a:ea typeface="+mn-ea"/>
                <a:cs typeface="+mn-cs"/>
              </a:defRPr>
            </a:lvl1pPr>
            <a:lvl2pPr marL="457200" indent="0" algn="ctr" defTabSz="914400" rtl="0" eaLnBrk="1" latinLnBrk="0" hangingPunct="1">
              <a:lnSpc>
                <a:spcPct val="110000"/>
              </a:lnSpc>
              <a:spcBef>
                <a:spcPts val="700"/>
              </a:spcBef>
              <a:buClr>
                <a:schemeClr val="tx2"/>
              </a:buClr>
              <a:buFont typeface="Gill Sans MT" panose="020B0502020104020203" pitchFamily="34" charset="0"/>
              <a:buNone/>
              <a:defRPr sz="2000" kern="1200">
                <a:solidFill>
                  <a:schemeClr val="tx1">
                    <a:lumMod val="65000"/>
                    <a:lumOff val="35000"/>
                  </a:schemeClr>
                </a:solidFill>
                <a:latin typeface="+mn-lt"/>
                <a:ea typeface="+mn-ea"/>
                <a:cs typeface="+mn-cs"/>
              </a:defRPr>
            </a:lvl2pPr>
            <a:lvl3pPr marL="914400" indent="0" algn="ctr" defTabSz="914400" rtl="0" eaLnBrk="1" latinLnBrk="0" hangingPunct="1">
              <a:lnSpc>
                <a:spcPct val="110000"/>
              </a:lnSpc>
              <a:spcBef>
                <a:spcPts val="700"/>
              </a:spcBef>
              <a:buClr>
                <a:schemeClr val="tx2"/>
              </a:buClr>
              <a:buFont typeface="Arial" panose="020B0604020202020204" pitchFamily="34" charset="0"/>
              <a:buNone/>
              <a:defRPr sz="1800" kern="1200">
                <a:solidFill>
                  <a:schemeClr val="tx1">
                    <a:lumMod val="65000"/>
                    <a:lumOff val="35000"/>
                  </a:schemeClr>
                </a:solidFill>
                <a:latin typeface="+mn-lt"/>
                <a:ea typeface="+mn-ea"/>
                <a:cs typeface="+mn-cs"/>
              </a:defRPr>
            </a:lvl3pPr>
            <a:lvl4pPr marL="1371600" indent="0" algn="ctr"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lumMod val="65000"/>
                    <a:lumOff val="35000"/>
                  </a:schemeClr>
                </a:solidFill>
                <a:latin typeface="+mn-lt"/>
                <a:ea typeface="+mn-ea"/>
                <a:cs typeface="+mn-cs"/>
              </a:defRPr>
            </a:lvl4pPr>
            <a:lvl5pPr marL="1828800" indent="0" algn="ctr"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5pPr>
            <a:lvl6pPr marL="2286000" indent="0" algn="ctr"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lumMod val="65000"/>
                    <a:lumOff val="35000"/>
                  </a:schemeClr>
                </a:solidFill>
                <a:latin typeface="+mn-lt"/>
                <a:ea typeface="+mn-ea"/>
                <a:cs typeface="+mn-cs"/>
              </a:defRPr>
            </a:lvl6pPr>
            <a:lvl7pPr marL="2743200" indent="0" algn="ctr"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7pPr>
            <a:lvl8pPr marL="3200400" indent="0" algn="ctr" defTabSz="914400" rtl="0" eaLnBrk="1" latinLnBrk="0" hangingPunct="1">
              <a:lnSpc>
                <a:spcPct val="110000"/>
              </a:lnSpc>
              <a:spcBef>
                <a:spcPts val="700"/>
              </a:spcBef>
              <a:buClr>
                <a:schemeClr val="tx2"/>
              </a:buClr>
              <a:buFont typeface="Gill Sans MT" panose="020B0502020104020203" pitchFamily="34" charset="0"/>
              <a:buNone/>
              <a:defRPr sz="1600" kern="1200" baseline="0">
                <a:solidFill>
                  <a:schemeClr val="tx1">
                    <a:lumMod val="65000"/>
                    <a:lumOff val="35000"/>
                  </a:schemeClr>
                </a:solidFill>
                <a:latin typeface="+mn-lt"/>
                <a:ea typeface="+mn-ea"/>
                <a:cs typeface="+mn-cs"/>
              </a:defRPr>
            </a:lvl8pPr>
            <a:lvl9pPr marL="3657600" indent="0" algn="ctr" defTabSz="914400" rtl="0" eaLnBrk="1" latinLnBrk="0" hangingPunct="1">
              <a:lnSpc>
                <a:spcPct val="110000"/>
              </a:lnSpc>
              <a:spcBef>
                <a:spcPts val="700"/>
              </a:spcBef>
              <a:buClr>
                <a:schemeClr val="tx2"/>
              </a:buClr>
              <a:buFont typeface="Arial" panose="020B0604020202020204" pitchFamily="34" charset="0"/>
              <a:buNone/>
              <a:defRPr sz="1600" kern="1200" baseline="0">
                <a:solidFill>
                  <a:schemeClr val="tx1">
                    <a:lumMod val="65000"/>
                    <a:lumOff val="35000"/>
                  </a:schemeClr>
                </a:solidFill>
                <a:latin typeface="+mn-lt"/>
                <a:ea typeface="+mn-ea"/>
                <a:cs typeface="+mn-cs"/>
              </a:defRPr>
            </a:lvl9pPr>
          </a:lstStyle>
          <a:p>
            <a:r>
              <a:rPr lang="es-MX" sz="2800" cap="none" dirty="0"/>
              <a:t>2023</a:t>
            </a:r>
            <a:endParaRPr lang="es-AR" sz="2800" cap="none" dirty="0"/>
          </a:p>
        </p:txBody>
      </p:sp>
    </p:spTree>
    <p:extLst>
      <p:ext uri="{BB962C8B-B14F-4D97-AF65-F5344CB8AC3E}">
        <p14:creationId xmlns:p14="http://schemas.microsoft.com/office/powerpoint/2010/main" val="11024582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xmlns="" id="{03105BE7-55BC-67A1-25D9-B9C237E900B6}"/>
              </a:ext>
            </a:extLst>
          </p:cNvPr>
          <p:cNvSpPr txBox="1"/>
          <p:nvPr/>
        </p:nvSpPr>
        <p:spPr>
          <a:xfrm>
            <a:off x="7975025" y="593943"/>
            <a:ext cx="2888673" cy="461665"/>
          </a:xfrm>
          <a:prstGeom prst="rect">
            <a:avLst/>
          </a:prstGeom>
          <a:solidFill>
            <a:schemeClr val="tx2">
              <a:lumMod val="10000"/>
              <a:lumOff val="90000"/>
            </a:schemeClr>
          </a:solidFill>
          <a:ln w="28575">
            <a:solidFill>
              <a:schemeClr val="tx2">
                <a:lumMod val="50000"/>
                <a:lumOff val="50000"/>
              </a:schemeClr>
            </a:solidFill>
            <a:headEnd type="none" w="med" len="med"/>
            <a:tailEnd type="none" w="med" len="med"/>
          </a:ln>
          <a:effectLst>
            <a:outerShdw blurRad="76200" dir="13500000" sy="23000" kx="1200000" algn="br" rotWithShape="0">
              <a:prstClr val="black">
                <a:alpha val="2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sz="2400" b="1" dirty="0"/>
              <a:t>COMPRESORES</a:t>
            </a:r>
            <a:r>
              <a:rPr lang="es-MX" sz="2400" dirty="0"/>
              <a:t> </a:t>
            </a:r>
            <a:endParaRPr lang="es-AR" sz="2400" dirty="0"/>
          </a:p>
        </p:txBody>
      </p:sp>
      <p:sp>
        <p:nvSpPr>
          <p:cNvPr id="16" name="CuadroTexto 15">
            <a:extLst>
              <a:ext uri="{FF2B5EF4-FFF2-40B4-BE49-F238E27FC236}">
                <a16:creationId xmlns:a16="http://schemas.microsoft.com/office/drawing/2014/main" xmlns="" id="{0AFD761E-B90A-0B4F-EE74-322E04734339}"/>
              </a:ext>
            </a:extLst>
          </p:cNvPr>
          <p:cNvSpPr txBox="1"/>
          <p:nvPr/>
        </p:nvSpPr>
        <p:spPr>
          <a:xfrm>
            <a:off x="4603174" y="795819"/>
            <a:ext cx="2265218" cy="461665"/>
          </a:xfrm>
          <a:prstGeom prst="rect">
            <a:avLst/>
          </a:prstGeom>
          <a:solidFill>
            <a:schemeClr val="bg1"/>
          </a:solidFill>
          <a:ln w="28575">
            <a:solidFill>
              <a:schemeClr val="tx2">
                <a:lumMod val="50000"/>
                <a:lumOff val="50000"/>
              </a:schemeClr>
            </a:solidFill>
            <a:headEnd type="none" w="med" len="med"/>
            <a:tailEnd type="none" w="med" len="med"/>
          </a:ln>
          <a:effectLst>
            <a:outerShdw blurRad="76200" dir="18900000" sy="23000" kx="-1200000" algn="bl" rotWithShape="0">
              <a:prstClr val="black">
                <a:alpha val="2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sz="2400" dirty="0"/>
              <a:t>Desplazamiento</a:t>
            </a:r>
            <a:endParaRPr lang="es-AR" sz="2000" dirty="0"/>
          </a:p>
        </p:txBody>
      </p:sp>
      <p:sp>
        <p:nvSpPr>
          <p:cNvPr id="31" name="CuadroTexto 30">
            <a:extLst>
              <a:ext uri="{FF2B5EF4-FFF2-40B4-BE49-F238E27FC236}">
                <a16:creationId xmlns:a16="http://schemas.microsoft.com/office/drawing/2014/main" xmlns="" id="{78721405-6B13-C468-0886-B9D8A7B28544}"/>
              </a:ext>
            </a:extLst>
          </p:cNvPr>
          <p:cNvSpPr txBox="1"/>
          <p:nvPr/>
        </p:nvSpPr>
        <p:spPr>
          <a:xfrm>
            <a:off x="3338938" y="1526609"/>
            <a:ext cx="1461655" cy="400110"/>
          </a:xfrm>
          <a:prstGeom prst="rect">
            <a:avLst/>
          </a:prstGeom>
          <a:solidFill>
            <a:schemeClr val="bg1"/>
          </a:solidFill>
          <a:ln w="28575">
            <a:solidFill>
              <a:schemeClr val="tx2">
                <a:lumMod val="50000"/>
                <a:lumOff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sz="2000" dirty="0"/>
              <a:t>Rotativos  </a:t>
            </a:r>
            <a:endParaRPr lang="es-AR" sz="2000" dirty="0"/>
          </a:p>
        </p:txBody>
      </p:sp>
      <p:cxnSp>
        <p:nvCxnSpPr>
          <p:cNvPr id="40" name="Conector recto de flecha 39">
            <a:extLst>
              <a:ext uri="{FF2B5EF4-FFF2-40B4-BE49-F238E27FC236}">
                <a16:creationId xmlns:a16="http://schemas.microsoft.com/office/drawing/2014/main" xmlns="" id="{C33262BB-247D-99EC-11E8-DE976016344D}"/>
              </a:ext>
            </a:extLst>
          </p:cNvPr>
          <p:cNvCxnSpPr>
            <a:cxnSpLocks/>
            <a:stCxn id="16" idx="1"/>
            <a:endCxn id="31" idx="0"/>
          </p:cNvCxnSpPr>
          <p:nvPr/>
        </p:nvCxnSpPr>
        <p:spPr>
          <a:xfrm flipH="1">
            <a:off x="4069766" y="1026652"/>
            <a:ext cx="533408" cy="49995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5" name="Conector recto de flecha 64">
            <a:extLst>
              <a:ext uri="{FF2B5EF4-FFF2-40B4-BE49-F238E27FC236}">
                <a16:creationId xmlns:a16="http://schemas.microsoft.com/office/drawing/2014/main" xmlns="" id="{808935C7-510C-D6BA-9A49-932F528D9572}"/>
              </a:ext>
            </a:extLst>
          </p:cNvPr>
          <p:cNvCxnSpPr>
            <a:cxnSpLocks/>
            <a:stCxn id="31" idx="2"/>
          </p:cNvCxnSpPr>
          <p:nvPr/>
        </p:nvCxnSpPr>
        <p:spPr>
          <a:xfrm>
            <a:off x="4069766" y="1926719"/>
            <a:ext cx="0" cy="48801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8" name="CuadroTexto 67">
            <a:extLst>
              <a:ext uri="{FF2B5EF4-FFF2-40B4-BE49-F238E27FC236}">
                <a16:creationId xmlns:a16="http://schemas.microsoft.com/office/drawing/2014/main" xmlns="" id="{596BE353-20E8-69B5-1FFA-E322F1F35AEA}"/>
              </a:ext>
            </a:extLst>
          </p:cNvPr>
          <p:cNvSpPr txBox="1"/>
          <p:nvPr/>
        </p:nvSpPr>
        <p:spPr>
          <a:xfrm>
            <a:off x="1136066" y="2426676"/>
            <a:ext cx="10640298" cy="4093428"/>
          </a:xfrm>
          <a:prstGeom prst="rect">
            <a:avLst/>
          </a:prstGeom>
          <a:solidFill>
            <a:schemeClr val="bg1"/>
          </a:solidFill>
          <a:ln w="28575">
            <a:solidFill>
              <a:schemeClr val="tx2">
                <a:lumMod val="50000"/>
                <a:lumOff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s-MX" sz="2000" dirty="0"/>
              <a:t>Tornillos: </a:t>
            </a:r>
          </a:p>
          <a:p>
            <a:pPr algn="ctr"/>
            <a:endParaRPr lang="es-MX" sz="2000" dirty="0"/>
          </a:p>
          <a:p>
            <a:pPr algn="ctr"/>
            <a:endParaRPr lang="es-MX" sz="2000" dirty="0"/>
          </a:p>
          <a:p>
            <a:pPr algn="ctr"/>
            <a:endParaRPr lang="es-MX" sz="2000" dirty="0"/>
          </a:p>
          <a:p>
            <a:pPr algn="ctr"/>
            <a:endParaRPr lang="es-MX" sz="2000" dirty="0"/>
          </a:p>
          <a:p>
            <a:pPr algn="ctr"/>
            <a:endParaRPr lang="es-MX" sz="2000" dirty="0"/>
          </a:p>
          <a:p>
            <a:pPr algn="ctr"/>
            <a:endParaRPr lang="es-MX" sz="2000" dirty="0"/>
          </a:p>
          <a:p>
            <a:pPr algn="ctr"/>
            <a:endParaRPr lang="es-MX" sz="2000" dirty="0"/>
          </a:p>
          <a:p>
            <a:pPr algn="ctr"/>
            <a:endParaRPr lang="es-MX" sz="2000" dirty="0"/>
          </a:p>
          <a:p>
            <a:pPr algn="ctr"/>
            <a:endParaRPr lang="es-MX" sz="2000" dirty="0"/>
          </a:p>
          <a:p>
            <a:pPr algn="ctr"/>
            <a:endParaRPr lang="es-MX" sz="2000" dirty="0"/>
          </a:p>
          <a:p>
            <a:pPr algn="ctr"/>
            <a:endParaRPr lang="es-MX" sz="2000" dirty="0"/>
          </a:p>
          <a:p>
            <a:pPr algn="ctr"/>
            <a:endParaRPr lang="es-MX" sz="2000" dirty="0"/>
          </a:p>
        </p:txBody>
      </p:sp>
      <p:cxnSp>
        <p:nvCxnSpPr>
          <p:cNvPr id="18" name="Conector recto de flecha 17">
            <a:extLst>
              <a:ext uri="{FF2B5EF4-FFF2-40B4-BE49-F238E27FC236}">
                <a16:creationId xmlns:a16="http://schemas.microsoft.com/office/drawing/2014/main" xmlns="" id="{EC983DE7-7571-85FF-DCE8-E0B9D819C0D2}"/>
              </a:ext>
            </a:extLst>
          </p:cNvPr>
          <p:cNvCxnSpPr>
            <a:cxnSpLocks/>
            <a:stCxn id="13" idx="1"/>
            <a:endCxn id="16" idx="3"/>
          </p:cNvCxnSpPr>
          <p:nvPr/>
        </p:nvCxnSpPr>
        <p:spPr>
          <a:xfrm flipH="1">
            <a:off x="6868392" y="824776"/>
            <a:ext cx="1106633" cy="20187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 name="AutoShape 8" descr="Compresor de paletas 1">
            <a:extLst>
              <a:ext uri="{FF2B5EF4-FFF2-40B4-BE49-F238E27FC236}">
                <a16:creationId xmlns:a16="http://schemas.microsoft.com/office/drawing/2014/main" xmlns="" id="{51B92FD0-6B8A-3CFF-0B9C-6EA937887BB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3074" name="Picture 2" descr="Cómo funciona un compresor de tornillo lubricado">
            <a:extLst>
              <a:ext uri="{FF2B5EF4-FFF2-40B4-BE49-F238E27FC236}">
                <a16:creationId xmlns:a16="http://schemas.microsoft.com/office/drawing/2014/main" xmlns="" id="{BF7B1775-D10F-5592-EBE9-F7C8C84AC2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9765" y="2568390"/>
            <a:ext cx="743902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ompresor de tornillo, ¿Cómo funciona? - Atlas Copco España">
            <a:extLst>
              <a:ext uri="{FF2B5EF4-FFF2-40B4-BE49-F238E27FC236}">
                <a16:creationId xmlns:a16="http://schemas.microsoft.com/office/drawing/2014/main" xmlns="" id="{ECEE6984-BAD0-0974-C0B0-A0E2077ADC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9254" y="3960165"/>
            <a:ext cx="3193474" cy="2386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927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xmlns="" id="{03105BE7-55BC-67A1-25D9-B9C237E900B6}"/>
              </a:ext>
            </a:extLst>
          </p:cNvPr>
          <p:cNvSpPr txBox="1"/>
          <p:nvPr/>
        </p:nvSpPr>
        <p:spPr>
          <a:xfrm>
            <a:off x="7975025" y="593943"/>
            <a:ext cx="2888673" cy="461665"/>
          </a:xfrm>
          <a:prstGeom prst="rect">
            <a:avLst/>
          </a:prstGeom>
          <a:solidFill>
            <a:schemeClr val="tx2">
              <a:lumMod val="10000"/>
              <a:lumOff val="90000"/>
            </a:schemeClr>
          </a:solidFill>
          <a:ln w="28575">
            <a:solidFill>
              <a:schemeClr val="tx2">
                <a:lumMod val="50000"/>
                <a:lumOff val="50000"/>
              </a:schemeClr>
            </a:solidFill>
            <a:headEnd type="none" w="med" len="med"/>
            <a:tailEnd type="none" w="med" len="med"/>
          </a:ln>
          <a:effectLst>
            <a:outerShdw blurRad="76200" dir="13500000" sy="23000" kx="1200000" algn="br" rotWithShape="0">
              <a:prstClr val="black">
                <a:alpha val="2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sz="2400" b="1" dirty="0"/>
              <a:t>COMPRESORES</a:t>
            </a:r>
            <a:r>
              <a:rPr lang="es-MX" sz="2400" dirty="0"/>
              <a:t> </a:t>
            </a:r>
            <a:endParaRPr lang="es-AR" sz="2400" dirty="0"/>
          </a:p>
        </p:txBody>
      </p:sp>
      <p:sp>
        <p:nvSpPr>
          <p:cNvPr id="16" name="CuadroTexto 15">
            <a:extLst>
              <a:ext uri="{FF2B5EF4-FFF2-40B4-BE49-F238E27FC236}">
                <a16:creationId xmlns:a16="http://schemas.microsoft.com/office/drawing/2014/main" xmlns="" id="{0AFD761E-B90A-0B4F-EE74-322E04734339}"/>
              </a:ext>
            </a:extLst>
          </p:cNvPr>
          <p:cNvSpPr txBox="1"/>
          <p:nvPr/>
        </p:nvSpPr>
        <p:spPr>
          <a:xfrm>
            <a:off x="4603174" y="795819"/>
            <a:ext cx="2265218" cy="461665"/>
          </a:xfrm>
          <a:prstGeom prst="rect">
            <a:avLst/>
          </a:prstGeom>
          <a:solidFill>
            <a:schemeClr val="bg1"/>
          </a:solidFill>
          <a:ln w="28575">
            <a:solidFill>
              <a:schemeClr val="tx2">
                <a:lumMod val="50000"/>
                <a:lumOff val="50000"/>
              </a:schemeClr>
            </a:solidFill>
            <a:headEnd type="none" w="med" len="med"/>
            <a:tailEnd type="none" w="med" len="med"/>
          </a:ln>
          <a:effectLst>
            <a:outerShdw blurRad="76200" dir="18900000" sy="23000" kx="-1200000" algn="bl" rotWithShape="0">
              <a:prstClr val="black">
                <a:alpha val="2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sz="2400" dirty="0"/>
              <a:t>Dinámicos</a:t>
            </a:r>
            <a:endParaRPr lang="es-AR" sz="2000" dirty="0"/>
          </a:p>
        </p:txBody>
      </p:sp>
      <p:cxnSp>
        <p:nvCxnSpPr>
          <p:cNvPr id="65" name="Conector recto de flecha 64">
            <a:extLst>
              <a:ext uri="{FF2B5EF4-FFF2-40B4-BE49-F238E27FC236}">
                <a16:creationId xmlns:a16="http://schemas.microsoft.com/office/drawing/2014/main" xmlns="" id="{808935C7-510C-D6BA-9A49-932F528D9572}"/>
              </a:ext>
            </a:extLst>
          </p:cNvPr>
          <p:cNvCxnSpPr>
            <a:cxnSpLocks/>
          </p:cNvCxnSpPr>
          <p:nvPr/>
        </p:nvCxnSpPr>
        <p:spPr>
          <a:xfrm flipH="1">
            <a:off x="4405745" y="1257484"/>
            <a:ext cx="429491" cy="75142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8" name="CuadroTexto 67">
            <a:extLst>
              <a:ext uri="{FF2B5EF4-FFF2-40B4-BE49-F238E27FC236}">
                <a16:creationId xmlns:a16="http://schemas.microsoft.com/office/drawing/2014/main" xmlns="" id="{596BE353-20E8-69B5-1FFA-E322F1F35AEA}"/>
              </a:ext>
            </a:extLst>
          </p:cNvPr>
          <p:cNvSpPr txBox="1"/>
          <p:nvPr/>
        </p:nvSpPr>
        <p:spPr>
          <a:xfrm>
            <a:off x="1136066" y="2008909"/>
            <a:ext cx="10460189" cy="4401205"/>
          </a:xfrm>
          <a:prstGeom prst="rect">
            <a:avLst/>
          </a:prstGeom>
          <a:solidFill>
            <a:schemeClr val="bg1"/>
          </a:solidFill>
          <a:ln w="28575">
            <a:solidFill>
              <a:schemeClr val="tx2">
                <a:lumMod val="50000"/>
                <a:lumOff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s-MX" sz="2000" dirty="0"/>
              <a:t>Radial: </a:t>
            </a:r>
          </a:p>
          <a:p>
            <a:pPr algn="ctr"/>
            <a:endParaRPr lang="es-MX" sz="2000" dirty="0"/>
          </a:p>
          <a:p>
            <a:pPr algn="ctr"/>
            <a:endParaRPr lang="es-MX" sz="2000" dirty="0"/>
          </a:p>
          <a:p>
            <a:pPr algn="ctr"/>
            <a:endParaRPr lang="es-MX" sz="2000" dirty="0"/>
          </a:p>
          <a:p>
            <a:pPr algn="ctr"/>
            <a:endParaRPr lang="es-MX" sz="2000" dirty="0"/>
          </a:p>
          <a:p>
            <a:pPr algn="ctr"/>
            <a:endParaRPr lang="es-MX" sz="2000" dirty="0"/>
          </a:p>
          <a:p>
            <a:pPr algn="ctr"/>
            <a:endParaRPr lang="es-MX" sz="2000" dirty="0"/>
          </a:p>
          <a:p>
            <a:pPr algn="ctr"/>
            <a:endParaRPr lang="es-MX" sz="2000" dirty="0"/>
          </a:p>
          <a:p>
            <a:pPr algn="ctr"/>
            <a:endParaRPr lang="es-MX" sz="2000" dirty="0"/>
          </a:p>
          <a:p>
            <a:pPr algn="ctr"/>
            <a:endParaRPr lang="es-MX" sz="2000" dirty="0"/>
          </a:p>
          <a:p>
            <a:pPr algn="ctr"/>
            <a:endParaRPr lang="es-MX" sz="2000" dirty="0"/>
          </a:p>
          <a:p>
            <a:pPr algn="ctr"/>
            <a:endParaRPr lang="es-MX" sz="2000" dirty="0"/>
          </a:p>
          <a:p>
            <a:pPr algn="ctr"/>
            <a:endParaRPr lang="es-MX" sz="2000" dirty="0"/>
          </a:p>
          <a:p>
            <a:pPr algn="ctr"/>
            <a:endParaRPr lang="es-MX" sz="2000" dirty="0"/>
          </a:p>
        </p:txBody>
      </p:sp>
      <p:cxnSp>
        <p:nvCxnSpPr>
          <p:cNvPr id="18" name="Conector recto de flecha 17">
            <a:extLst>
              <a:ext uri="{FF2B5EF4-FFF2-40B4-BE49-F238E27FC236}">
                <a16:creationId xmlns:a16="http://schemas.microsoft.com/office/drawing/2014/main" xmlns="" id="{EC983DE7-7571-85FF-DCE8-E0B9D819C0D2}"/>
              </a:ext>
            </a:extLst>
          </p:cNvPr>
          <p:cNvCxnSpPr>
            <a:cxnSpLocks/>
            <a:stCxn id="13" idx="1"/>
            <a:endCxn id="16" idx="3"/>
          </p:cNvCxnSpPr>
          <p:nvPr/>
        </p:nvCxnSpPr>
        <p:spPr>
          <a:xfrm flipH="1">
            <a:off x="6868392" y="824776"/>
            <a:ext cx="1106633" cy="20187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 name="AutoShape 8" descr="Compresor de paletas 1">
            <a:extLst>
              <a:ext uri="{FF2B5EF4-FFF2-40B4-BE49-F238E27FC236}">
                <a16:creationId xmlns:a16="http://schemas.microsoft.com/office/drawing/2014/main" xmlns="" id="{51B92FD0-6B8A-3CFF-0B9C-6EA937887BB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7" name="Imagen 6">
            <a:extLst>
              <a:ext uri="{FF2B5EF4-FFF2-40B4-BE49-F238E27FC236}">
                <a16:creationId xmlns:a16="http://schemas.microsoft.com/office/drawing/2014/main" xmlns="" id="{363F2392-779C-6723-45A1-F54673AB755B}"/>
              </a:ext>
            </a:extLst>
          </p:cNvPr>
          <p:cNvPicPr>
            <a:picLocks noChangeAspect="1"/>
          </p:cNvPicPr>
          <p:nvPr/>
        </p:nvPicPr>
        <p:blipFill rotWithShape="1">
          <a:blip r:embed="rId2"/>
          <a:srcRect l="61023" t="35624" r="24545" b="35346"/>
          <a:stretch/>
        </p:blipFill>
        <p:spPr>
          <a:xfrm>
            <a:off x="2649680" y="2102049"/>
            <a:ext cx="3501737" cy="3960132"/>
          </a:xfrm>
          <a:prstGeom prst="rect">
            <a:avLst/>
          </a:prstGeom>
        </p:spPr>
      </p:pic>
      <p:pic>
        <p:nvPicPr>
          <p:cNvPr id="4104" name="Picture 8" descr="Compresor centrífugo">
            <a:extLst>
              <a:ext uri="{FF2B5EF4-FFF2-40B4-BE49-F238E27FC236}">
                <a16:creationId xmlns:a16="http://schemas.microsoft.com/office/drawing/2014/main" xmlns="" id="{34DCB6FD-90DA-9BEB-1EED-AEDD6BE901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2610" y="2096415"/>
            <a:ext cx="4525974" cy="4226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400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xmlns="" id="{03105BE7-55BC-67A1-25D9-B9C237E900B6}"/>
              </a:ext>
            </a:extLst>
          </p:cNvPr>
          <p:cNvSpPr txBox="1"/>
          <p:nvPr/>
        </p:nvSpPr>
        <p:spPr>
          <a:xfrm>
            <a:off x="7975025" y="593943"/>
            <a:ext cx="2888673" cy="461665"/>
          </a:xfrm>
          <a:prstGeom prst="rect">
            <a:avLst/>
          </a:prstGeom>
          <a:solidFill>
            <a:schemeClr val="tx2">
              <a:lumMod val="10000"/>
              <a:lumOff val="90000"/>
            </a:schemeClr>
          </a:solidFill>
          <a:ln w="28575">
            <a:solidFill>
              <a:schemeClr val="tx2">
                <a:lumMod val="50000"/>
                <a:lumOff val="50000"/>
              </a:schemeClr>
            </a:solidFill>
            <a:headEnd type="none" w="med" len="med"/>
            <a:tailEnd type="none" w="med" len="med"/>
          </a:ln>
          <a:effectLst>
            <a:outerShdw blurRad="76200" dir="13500000" sy="23000" kx="1200000" algn="br" rotWithShape="0">
              <a:prstClr val="black">
                <a:alpha val="2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sz="2400" b="1" dirty="0"/>
              <a:t>COMPRESORES</a:t>
            </a:r>
            <a:r>
              <a:rPr lang="es-MX" sz="2400" dirty="0"/>
              <a:t> </a:t>
            </a:r>
            <a:endParaRPr lang="es-AR" sz="2400" dirty="0"/>
          </a:p>
        </p:txBody>
      </p:sp>
      <p:sp>
        <p:nvSpPr>
          <p:cNvPr id="16" name="CuadroTexto 15">
            <a:extLst>
              <a:ext uri="{FF2B5EF4-FFF2-40B4-BE49-F238E27FC236}">
                <a16:creationId xmlns:a16="http://schemas.microsoft.com/office/drawing/2014/main" xmlns="" id="{0AFD761E-B90A-0B4F-EE74-322E04734339}"/>
              </a:ext>
            </a:extLst>
          </p:cNvPr>
          <p:cNvSpPr txBox="1"/>
          <p:nvPr/>
        </p:nvSpPr>
        <p:spPr>
          <a:xfrm>
            <a:off x="4603174" y="795819"/>
            <a:ext cx="2265218" cy="461665"/>
          </a:xfrm>
          <a:prstGeom prst="rect">
            <a:avLst/>
          </a:prstGeom>
          <a:solidFill>
            <a:schemeClr val="bg1"/>
          </a:solidFill>
          <a:ln w="28575">
            <a:solidFill>
              <a:schemeClr val="tx2">
                <a:lumMod val="50000"/>
                <a:lumOff val="50000"/>
              </a:schemeClr>
            </a:solidFill>
            <a:headEnd type="none" w="med" len="med"/>
            <a:tailEnd type="none" w="med" len="med"/>
          </a:ln>
          <a:effectLst>
            <a:outerShdw blurRad="76200" dir="18900000" sy="23000" kx="-1200000" algn="bl" rotWithShape="0">
              <a:prstClr val="black">
                <a:alpha val="2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sz="2400" dirty="0"/>
              <a:t>Dinámicos</a:t>
            </a:r>
            <a:endParaRPr lang="es-AR" sz="2000" dirty="0"/>
          </a:p>
        </p:txBody>
      </p:sp>
      <p:cxnSp>
        <p:nvCxnSpPr>
          <p:cNvPr id="65" name="Conector recto de flecha 64">
            <a:extLst>
              <a:ext uri="{FF2B5EF4-FFF2-40B4-BE49-F238E27FC236}">
                <a16:creationId xmlns:a16="http://schemas.microsoft.com/office/drawing/2014/main" xmlns="" id="{808935C7-510C-D6BA-9A49-932F528D9572}"/>
              </a:ext>
            </a:extLst>
          </p:cNvPr>
          <p:cNvCxnSpPr>
            <a:cxnSpLocks/>
          </p:cNvCxnSpPr>
          <p:nvPr/>
        </p:nvCxnSpPr>
        <p:spPr>
          <a:xfrm flipH="1">
            <a:off x="4405745" y="1257484"/>
            <a:ext cx="429491" cy="75142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8" name="CuadroTexto 67">
            <a:extLst>
              <a:ext uri="{FF2B5EF4-FFF2-40B4-BE49-F238E27FC236}">
                <a16:creationId xmlns:a16="http://schemas.microsoft.com/office/drawing/2014/main" xmlns="" id="{596BE353-20E8-69B5-1FFA-E322F1F35AEA}"/>
              </a:ext>
            </a:extLst>
          </p:cNvPr>
          <p:cNvSpPr txBox="1"/>
          <p:nvPr/>
        </p:nvSpPr>
        <p:spPr>
          <a:xfrm>
            <a:off x="1136066" y="2008909"/>
            <a:ext cx="10460189" cy="4401205"/>
          </a:xfrm>
          <a:prstGeom prst="rect">
            <a:avLst/>
          </a:prstGeom>
          <a:solidFill>
            <a:schemeClr val="bg1"/>
          </a:solidFill>
          <a:ln w="28575">
            <a:solidFill>
              <a:schemeClr val="tx2">
                <a:lumMod val="50000"/>
                <a:lumOff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s-MX" sz="2000" dirty="0"/>
              <a:t>Axial o Combinado: </a:t>
            </a:r>
          </a:p>
          <a:p>
            <a:pPr algn="ctr"/>
            <a:endParaRPr lang="es-MX" sz="2000" dirty="0"/>
          </a:p>
          <a:p>
            <a:pPr algn="ctr"/>
            <a:endParaRPr lang="es-MX" sz="2000" dirty="0"/>
          </a:p>
          <a:p>
            <a:pPr algn="ctr"/>
            <a:endParaRPr lang="es-MX" sz="2000" dirty="0"/>
          </a:p>
          <a:p>
            <a:pPr algn="ctr"/>
            <a:endParaRPr lang="es-MX" sz="2000" dirty="0"/>
          </a:p>
          <a:p>
            <a:pPr algn="ctr"/>
            <a:endParaRPr lang="es-MX" sz="2000" dirty="0"/>
          </a:p>
          <a:p>
            <a:pPr algn="ctr"/>
            <a:endParaRPr lang="es-MX" sz="2000" dirty="0"/>
          </a:p>
          <a:p>
            <a:pPr algn="ctr"/>
            <a:endParaRPr lang="es-MX" sz="2000" dirty="0"/>
          </a:p>
          <a:p>
            <a:pPr algn="ctr"/>
            <a:endParaRPr lang="es-MX" sz="2000" dirty="0"/>
          </a:p>
          <a:p>
            <a:pPr algn="ctr"/>
            <a:endParaRPr lang="es-MX" sz="2000" dirty="0"/>
          </a:p>
          <a:p>
            <a:pPr algn="ctr"/>
            <a:endParaRPr lang="es-MX" sz="2000" dirty="0"/>
          </a:p>
          <a:p>
            <a:pPr algn="ctr"/>
            <a:endParaRPr lang="es-MX" sz="2000" dirty="0"/>
          </a:p>
          <a:p>
            <a:pPr algn="ctr"/>
            <a:endParaRPr lang="es-MX" sz="2000" dirty="0"/>
          </a:p>
          <a:p>
            <a:pPr algn="ctr"/>
            <a:endParaRPr lang="es-MX" sz="2000" dirty="0"/>
          </a:p>
        </p:txBody>
      </p:sp>
      <p:cxnSp>
        <p:nvCxnSpPr>
          <p:cNvPr id="18" name="Conector recto de flecha 17">
            <a:extLst>
              <a:ext uri="{FF2B5EF4-FFF2-40B4-BE49-F238E27FC236}">
                <a16:creationId xmlns:a16="http://schemas.microsoft.com/office/drawing/2014/main" xmlns="" id="{EC983DE7-7571-85FF-DCE8-E0B9D819C0D2}"/>
              </a:ext>
            </a:extLst>
          </p:cNvPr>
          <p:cNvCxnSpPr>
            <a:cxnSpLocks/>
            <a:stCxn id="13" idx="1"/>
            <a:endCxn id="16" idx="3"/>
          </p:cNvCxnSpPr>
          <p:nvPr/>
        </p:nvCxnSpPr>
        <p:spPr>
          <a:xfrm flipH="1">
            <a:off x="6868392" y="824776"/>
            <a:ext cx="1106633" cy="20187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 name="AutoShape 8" descr="Compresor de paletas 1">
            <a:extLst>
              <a:ext uri="{FF2B5EF4-FFF2-40B4-BE49-F238E27FC236}">
                <a16:creationId xmlns:a16="http://schemas.microsoft.com/office/drawing/2014/main" xmlns="" id="{51B92FD0-6B8A-3CFF-0B9C-6EA937887BB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4" name="Imagen 3">
            <a:extLst>
              <a:ext uri="{FF2B5EF4-FFF2-40B4-BE49-F238E27FC236}">
                <a16:creationId xmlns:a16="http://schemas.microsoft.com/office/drawing/2014/main" xmlns="" id="{B06B70E5-ECF6-3BF1-714F-049C8B73F76C}"/>
              </a:ext>
            </a:extLst>
          </p:cNvPr>
          <p:cNvPicPr>
            <a:picLocks noChangeAspect="1"/>
          </p:cNvPicPr>
          <p:nvPr/>
        </p:nvPicPr>
        <p:blipFill rotWithShape="1">
          <a:blip r:embed="rId2"/>
          <a:srcRect l="75114" t="35792" r="9318" b="33932"/>
          <a:stretch/>
        </p:blipFill>
        <p:spPr>
          <a:xfrm>
            <a:off x="1866892" y="2470574"/>
            <a:ext cx="3345883" cy="3658308"/>
          </a:xfrm>
          <a:prstGeom prst="rect">
            <a:avLst/>
          </a:prstGeom>
        </p:spPr>
      </p:pic>
      <p:pic>
        <p:nvPicPr>
          <p:cNvPr id="5122" name="Picture 2" descr="Compresores de Flujo Axial | Compresores y Turbinas de Expansión | Siemens  Energy México">
            <a:extLst>
              <a:ext uri="{FF2B5EF4-FFF2-40B4-BE49-F238E27FC236}">
                <a16:creationId xmlns:a16="http://schemas.microsoft.com/office/drawing/2014/main" xmlns="" id="{BB61D86D-0B62-C29E-D670-C52C38D760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199880"/>
            <a:ext cx="4862189" cy="4019261"/>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de flecha 5">
            <a:extLst>
              <a:ext uri="{FF2B5EF4-FFF2-40B4-BE49-F238E27FC236}">
                <a16:creationId xmlns:a16="http://schemas.microsoft.com/office/drawing/2014/main" xmlns="" id="{427FB267-F4EE-563B-8BEE-C7825A5BD6A9}"/>
              </a:ext>
            </a:extLst>
          </p:cNvPr>
          <p:cNvCxnSpPr/>
          <p:nvPr/>
        </p:nvCxnSpPr>
        <p:spPr>
          <a:xfrm flipV="1">
            <a:off x="1648691" y="4045527"/>
            <a:ext cx="720436" cy="163983"/>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7" name="Conector recto de flecha 6">
            <a:extLst>
              <a:ext uri="{FF2B5EF4-FFF2-40B4-BE49-F238E27FC236}">
                <a16:creationId xmlns:a16="http://schemas.microsoft.com/office/drawing/2014/main" xmlns="" id="{54E902DE-1FCD-7201-8E7C-0397516F3CC3}"/>
              </a:ext>
            </a:extLst>
          </p:cNvPr>
          <p:cNvCxnSpPr/>
          <p:nvPr/>
        </p:nvCxnSpPr>
        <p:spPr>
          <a:xfrm flipV="1">
            <a:off x="1648691" y="4811741"/>
            <a:ext cx="720436" cy="163983"/>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8" name="Conector recto de flecha 7">
            <a:extLst>
              <a:ext uri="{FF2B5EF4-FFF2-40B4-BE49-F238E27FC236}">
                <a16:creationId xmlns:a16="http://schemas.microsoft.com/office/drawing/2014/main" xmlns="" id="{B5E04D83-1C17-29BD-438A-408E97B975A4}"/>
              </a:ext>
            </a:extLst>
          </p:cNvPr>
          <p:cNvCxnSpPr/>
          <p:nvPr/>
        </p:nvCxnSpPr>
        <p:spPr>
          <a:xfrm flipV="1">
            <a:off x="4260272" y="3608136"/>
            <a:ext cx="720436" cy="163983"/>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9" name="Conector recto de flecha 8">
            <a:extLst>
              <a:ext uri="{FF2B5EF4-FFF2-40B4-BE49-F238E27FC236}">
                <a16:creationId xmlns:a16="http://schemas.microsoft.com/office/drawing/2014/main" xmlns="" id="{00ABFE8E-92B7-1716-8CA1-619821F3BF76}"/>
              </a:ext>
            </a:extLst>
          </p:cNvPr>
          <p:cNvCxnSpPr/>
          <p:nvPr/>
        </p:nvCxnSpPr>
        <p:spPr>
          <a:xfrm flipV="1">
            <a:off x="4475018" y="4472629"/>
            <a:ext cx="720436" cy="163983"/>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375897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xmlns="" id="{4A9B19FF-7922-28AA-AC5E-5BBA9DCF736C}"/>
              </a:ext>
            </a:extLst>
          </p:cNvPr>
          <p:cNvSpPr txBox="1">
            <a:spLocks/>
          </p:cNvSpPr>
          <p:nvPr/>
        </p:nvSpPr>
        <p:spPr>
          <a:xfrm>
            <a:off x="1144193" y="291904"/>
            <a:ext cx="3416225" cy="40873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es-MX" sz="4000" dirty="0">
                <a:latin typeface="Bahnschrift SemiBold Condensed" panose="020B0502040204020203" pitchFamily="34" charset="0"/>
              </a:rPr>
              <a:t>-Pérdidas- </a:t>
            </a:r>
            <a:endParaRPr lang="es-AR" sz="900" dirty="0">
              <a:latin typeface="Bahnschrift SemiBold Condensed" panose="020B0502040204020203" pitchFamily="34" charset="0"/>
            </a:endParaRPr>
          </a:p>
        </p:txBody>
      </p:sp>
      <p:sp>
        <p:nvSpPr>
          <p:cNvPr id="8" name="CuadroTexto 7">
            <a:extLst>
              <a:ext uri="{FF2B5EF4-FFF2-40B4-BE49-F238E27FC236}">
                <a16:creationId xmlns:a16="http://schemas.microsoft.com/office/drawing/2014/main" xmlns="" id="{F3E11EC4-72D9-2B00-C03A-667ED07CEEC4}"/>
              </a:ext>
            </a:extLst>
          </p:cNvPr>
          <p:cNvSpPr txBox="1"/>
          <p:nvPr/>
        </p:nvSpPr>
        <p:spPr>
          <a:xfrm>
            <a:off x="3091948" y="1140010"/>
            <a:ext cx="8698270" cy="923330"/>
          </a:xfrm>
          <a:prstGeom prst="rect">
            <a:avLst/>
          </a:prstGeom>
          <a:noFill/>
        </p:spPr>
        <p:txBody>
          <a:bodyPr wrap="square">
            <a:spAutoFit/>
          </a:bodyPr>
          <a:lstStyle/>
          <a:p>
            <a:r>
              <a:rPr lang="es-MX" dirty="0">
                <a:solidFill>
                  <a:schemeClr val="tx1">
                    <a:lumMod val="75000"/>
                    <a:lumOff val="25000"/>
                  </a:schemeClr>
                </a:solidFill>
                <a:latin typeface="Roboto"/>
              </a:rPr>
              <a:t>Se producen durante el llenado de las estrías; creadas por  las pérdidas por estrangulamiento y fricción superficial, se asume que son proporcionales a la presión promedio del caudal aspirado.</a:t>
            </a:r>
            <a:endParaRPr lang="es-AR" dirty="0">
              <a:solidFill>
                <a:schemeClr val="tx1">
                  <a:lumMod val="75000"/>
                  <a:lumOff val="25000"/>
                </a:schemeClr>
              </a:solidFill>
            </a:endParaRPr>
          </a:p>
        </p:txBody>
      </p:sp>
      <p:sp>
        <p:nvSpPr>
          <p:cNvPr id="9" name="Flecha: pentágono 8">
            <a:extLst>
              <a:ext uri="{FF2B5EF4-FFF2-40B4-BE49-F238E27FC236}">
                <a16:creationId xmlns:a16="http://schemas.microsoft.com/office/drawing/2014/main" xmlns="" id="{E730DD07-2011-3927-61E9-4ADD2A695D59}"/>
              </a:ext>
            </a:extLst>
          </p:cNvPr>
          <p:cNvSpPr/>
          <p:nvPr/>
        </p:nvSpPr>
        <p:spPr>
          <a:xfrm>
            <a:off x="1136072" y="1140247"/>
            <a:ext cx="1828801" cy="817397"/>
          </a:xfrm>
          <a:prstGeom prst="homePlate">
            <a:avLst/>
          </a:prstGeom>
          <a:solidFill>
            <a:srgbClr val="FFFF66"/>
          </a:solidFill>
          <a:ln>
            <a:solidFill>
              <a:srgbClr val="FFFF66"/>
            </a:solidFill>
          </a:ln>
          <a:effectLst>
            <a:outerShdw blurRad="38100" dist="25400" dir="5400000" algn="ctr" rotWithShape="0">
              <a:srgbClr val="000000">
                <a:alpha val="25000"/>
              </a:srgbClr>
            </a:outerShdw>
            <a:reflection blurRad="6350" stA="52000" endA="300" endPos="35000" dir="5400000" sy="-100000" algn="bl" rotWithShape="0"/>
          </a:effectLst>
          <a:scene3d>
            <a:camera prst="obliqueTopLeft"/>
            <a:lightRig rig="threePt" dir="t"/>
          </a:scene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2000" b="1" dirty="0">
                <a:solidFill>
                  <a:schemeClr val="tx1">
                    <a:lumMod val="50000"/>
                    <a:lumOff val="50000"/>
                  </a:schemeClr>
                </a:solidFill>
              </a:rPr>
              <a:t>Pérdidas en la Entrada:</a:t>
            </a:r>
            <a:endParaRPr lang="es-AR" sz="1600" dirty="0">
              <a:solidFill>
                <a:schemeClr val="tx1">
                  <a:lumMod val="50000"/>
                  <a:lumOff val="50000"/>
                </a:schemeClr>
              </a:solidFill>
            </a:endParaRPr>
          </a:p>
        </p:txBody>
      </p:sp>
      <p:sp>
        <p:nvSpPr>
          <p:cNvPr id="2" name="CuadroTexto 1">
            <a:extLst>
              <a:ext uri="{FF2B5EF4-FFF2-40B4-BE49-F238E27FC236}">
                <a16:creationId xmlns:a16="http://schemas.microsoft.com/office/drawing/2014/main" xmlns="" id="{6FBAEEAB-9459-23F1-2F0E-358A4881F35E}"/>
              </a:ext>
            </a:extLst>
          </p:cNvPr>
          <p:cNvSpPr txBox="1"/>
          <p:nvPr/>
        </p:nvSpPr>
        <p:spPr>
          <a:xfrm>
            <a:off x="3100069" y="2842725"/>
            <a:ext cx="8698270" cy="1200329"/>
          </a:xfrm>
          <a:prstGeom prst="rect">
            <a:avLst/>
          </a:prstGeom>
          <a:noFill/>
        </p:spPr>
        <p:txBody>
          <a:bodyPr wrap="square">
            <a:spAutoFit/>
          </a:bodyPr>
          <a:lstStyle/>
          <a:p>
            <a:r>
              <a:rPr lang="es-MX" dirty="0">
                <a:solidFill>
                  <a:schemeClr val="tx1">
                    <a:lumMod val="75000"/>
                    <a:lumOff val="25000"/>
                  </a:schemeClr>
                </a:solidFill>
                <a:latin typeface="Roboto"/>
              </a:rPr>
              <a:t>NO se debería producir cuando los rotores de un compresor ‘’seco’’ no se tocan entre si, no hay contacto mecánico entre rotores y carcasa. </a:t>
            </a:r>
          </a:p>
          <a:p>
            <a:r>
              <a:rPr lang="es-AR" dirty="0">
                <a:solidFill>
                  <a:schemeClr val="tx1">
                    <a:lumMod val="75000"/>
                    <a:lumOff val="25000"/>
                  </a:schemeClr>
                </a:solidFill>
                <a:latin typeface="Roboto"/>
              </a:rPr>
              <a:t>Se produce cuando hay ‘’luces’’ entre lóbulos o en periferia de los rotores y la carcasa. </a:t>
            </a:r>
          </a:p>
        </p:txBody>
      </p:sp>
      <p:sp>
        <p:nvSpPr>
          <p:cNvPr id="3" name="Flecha: pentágono 2">
            <a:extLst>
              <a:ext uri="{FF2B5EF4-FFF2-40B4-BE49-F238E27FC236}">
                <a16:creationId xmlns:a16="http://schemas.microsoft.com/office/drawing/2014/main" xmlns="" id="{AF372613-FA69-D475-F2C9-07C5E3320A63}"/>
              </a:ext>
            </a:extLst>
          </p:cNvPr>
          <p:cNvSpPr/>
          <p:nvPr/>
        </p:nvSpPr>
        <p:spPr>
          <a:xfrm>
            <a:off x="1144193" y="2842962"/>
            <a:ext cx="1828801" cy="817397"/>
          </a:xfrm>
          <a:prstGeom prst="homePlate">
            <a:avLst/>
          </a:prstGeom>
          <a:solidFill>
            <a:srgbClr val="FFFF66"/>
          </a:solidFill>
          <a:ln>
            <a:solidFill>
              <a:srgbClr val="FFFF66"/>
            </a:solidFill>
          </a:ln>
          <a:effectLst>
            <a:outerShdw blurRad="38100" dist="25400" dir="5400000" algn="ctr" rotWithShape="0">
              <a:srgbClr val="000000">
                <a:alpha val="25000"/>
              </a:srgbClr>
            </a:outerShdw>
            <a:reflection blurRad="6350" stA="52000" endA="300" endPos="35000" dir="5400000" sy="-100000" algn="bl" rotWithShape="0"/>
          </a:effectLst>
          <a:scene3d>
            <a:camera prst="obliqueTopLeft"/>
            <a:lightRig rig="threePt" dir="t"/>
          </a:scene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2000" b="1" dirty="0">
                <a:solidFill>
                  <a:schemeClr val="tx1">
                    <a:lumMod val="50000"/>
                    <a:lumOff val="50000"/>
                  </a:schemeClr>
                </a:solidFill>
              </a:rPr>
              <a:t>Pérdidas por Escape</a:t>
            </a:r>
            <a:endParaRPr lang="es-AR" sz="1600" dirty="0">
              <a:solidFill>
                <a:schemeClr val="tx1">
                  <a:lumMod val="50000"/>
                  <a:lumOff val="50000"/>
                </a:schemeClr>
              </a:solidFill>
            </a:endParaRPr>
          </a:p>
        </p:txBody>
      </p:sp>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xmlns="" id="{92121C9E-E48E-90A1-FC3F-14841E719278}"/>
                  </a:ext>
                </a:extLst>
              </p:cNvPr>
              <p:cNvSpPr txBox="1"/>
              <p:nvPr/>
            </p:nvSpPr>
            <p:spPr>
              <a:xfrm>
                <a:off x="5709209" y="2063853"/>
                <a:ext cx="1978928" cy="522707"/>
              </a:xfrm>
              <a:prstGeom prst="rect">
                <a:avLst/>
              </a:prstGeom>
              <a:noFill/>
            </p:spPr>
            <p:txBody>
              <a:bodyPr wrap="square">
                <a:spAutoFit/>
              </a:bodyPr>
              <a:lstStyle/>
              <a:p>
                <a:r>
                  <a:rPr lang="es-MX" dirty="0">
                    <a:latin typeface="Roboto"/>
                  </a:rPr>
                  <a:t>P. entrada= </a:t>
                </a:r>
                <a14:m>
                  <m:oMath xmlns:m="http://schemas.openxmlformats.org/officeDocument/2006/math">
                    <m:f>
                      <m:fPr>
                        <m:ctrlPr>
                          <a:rPr lang="es-MX" i="1" smtClean="0">
                            <a:latin typeface="Cambria Math"/>
                          </a:rPr>
                        </m:ctrlPr>
                      </m:fPr>
                      <m:num>
                        <m:r>
                          <a:rPr lang="es-MX" b="0" i="1" smtClean="0">
                            <a:latin typeface="Cambria Math" panose="02040503050406030204" pitchFamily="18" charset="0"/>
                          </a:rPr>
                          <m:t>𝑄</m:t>
                        </m:r>
                        <m:r>
                          <a:rPr lang="es-MX" b="0" i="1" smtClean="0">
                            <a:latin typeface="Cambria Math" panose="02040503050406030204" pitchFamily="18" charset="0"/>
                          </a:rPr>
                          <m:t> . </m:t>
                        </m:r>
                        <m:sSup>
                          <m:sSupPr>
                            <m:ctrlPr>
                              <a:rPr lang="es-MX" b="0" i="1" smtClean="0">
                                <a:latin typeface="Cambria Math"/>
                              </a:rPr>
                            </m:ctrlPr>
                          </m:sSupPr>
                          <m:e>
                            <m:r>
                              <a:rPr lang="es-MX" b="0" i="1" smtClean="0">
                                <a:latin typeface="Cambria Math" panose="02040503050406030204" pitchFamily="18" charset="0"/>
                              </a:rPr>
                              <m:t>𝑉</m:t>
                            </m:r>
                          </m:e>
                          <m:sup>
                            <m:r>
                              <a:rPr lang="es-MX" b="0" i="1" smtClean="0">
                                <a:latin typeface="Cambria Math" panose="02040503050406030204" pitchFamily="18" charset="0"/>
                              </a:rPr>
                              <m:t>2</m:t>
                            </m:r>
                          </m:sup>
                        </m:sSup>
                      </m:num>
                      <m:den>
                        <m:r>
                          <a:rPr lang="es-MX" b="0" i="1" smtClean="0">
                            <a:latin typeface="Cambria Math" panose="02040503050406030204" pitchFamily="18" charset="0"/>
                          </a:rPr>
                          <m:t>2</m:t>
                        </m:r>
                      </m:den>
                    </m:f>
                  </m:oMath>
                </a14:m>
                <a:endParaRPr lang="es-AR" dirty="0">
                  <a:latin typeface="Roboto"/>
                </a:endParaRPr>
              </a:p>
            </p:txBody>
          </p:sp>
        </mc:Choice>
        <mc:Fallback xmlns="">
          <p:sp>
            <p:nvSpPr>
              <p:cNvPr id="4" name="CuadroTexto 3">
                <a:extLst>
                  <a:ext uri="{FF2B5EF4-FFF2-40B4-BE49-F238E27FC236}">
                    <a16:creationId xmlns:a16="http://schemas.microsoft.com/office/drawing/2014/main" id="{92121C9E-E48E-90A1-FC3F-14841E719278}"/>
                  </a:ext>
                </a:extLst>
              </p:cNvPr>
              <p:cNvSpPr txBox="1">
                <a:spLocks noRot="1" noChangeAspect="1" noMove="1" noResize="1" noEditPoints="1" noAdjustHandles="1" noChangeArrowheads="1" noChangeShapeType="1" noTextEdit="1"/>
              </p:cNvSpPr>
              <p:nvPr/>
            </p:nvSpPr>
            <p:spPr>
              <a:xfrm>
                <a:off x="5709209" y="2063853"/>
                <a:ext cx="1978928" cy="522707"/>
              </a:xfrm>
              <a:prstGeom prst="rect">
                <a:avLst/>
              </a:prstGeom>
              <a:blipFill>
                <a:blip r:embed="rId2"/>
                <a:stretch>
                  <a:fillRect l="-2778" b="-7059"/>
                </a:stretch>
              </a:blipFill>
            </p:spPr>
            <p:txBody>
              <a:bodyPr/>
              <a:lstStyle/>
              <a:p>
                <a:r>
                  <a:rPr lang="es-AR">
                    <a:noFill/>
                  </a:rPr>
                  <a:t> </a:t>
                </a:r>
              </a:p>
            </p:txBody>
          </p:sp>
        </mc:Fallback>
      </mc:AlternateContent>
      <p:sp>
        <p:nvSpPr>
          <p:cNvPr id="6" name="CuadroTexto 5">
            <a:extLst>
              <a:ext uri="{FF2B5EF4-FFF2-40B4-BE49-F238E27FC236}">
                <a16:creationId xmlns:a16="http://schemas.microsoft.com/office/drawing/2014/main" xmlns="" id="{A99051F1-90B8-744C-D593-0644D4623708}"/>
              </a:ext>
            </a:extLst>
          </p:cNvPr>
          <p:cNvSpPr txBox="1"/>
          <p:nvPr/>
        </p:nvSpPr>
        <p:spPr>
          <a:xfrm>
            <a:off x="7815212" y="2063340"/>
            <a:ext cx="1834591" cy="523220"/>
          </a:xfrm>
          <a:prstGeom prst="rect">
            <a:avLst/>
          </a:prstGeom>
          <a:noFill/>
        </p:spPr>
        <p:txBody>
          <a:bodyPr wrap="square">
            <a:spAutoFit/>
          </a:bodyPr>
          <a:lstStyle/>
          <a:p>
            <a:r>
              <a:rPr lang="es-MX" sz="1400" dirty="0">
                <a:latin typeface="Roboto"/>
              </a:rPr>
              <a:t>Q= caudal </a:t>
            </a:r>
          </a:p>
          <a:p>
            <a:r>
              <a:rPr lang="es-MX" sz="1400" dirty="0">
                <a:latin typeface="Roboto"/>
              </a:rPr>
              <a:t>V= volumen </a:t>
            </a:r>
            <a:endParaRPr lang="es-AR" sz="1400" dirty="0"/>
          </a:p>
        </p:txBody>
      </p:sp>
      <p:sp>
        <p:nvSpPr>
          <p:cNvPr id="10" name="CuadroTexto 9">
            <a:extLst>
              <a:ext uri="{FF2B5EF4-FFF2-40B4-BE49-F238E27FC236}">
                <a16:creationId xmlns:a16="http://schemas.microsoft.com/office/drawing/2014/main" xmlns="" id="{7D57C85B-7DDF-3A9D-D2CB-D9CC98DFEEB9}"/>
              </a:ext>
            </a:extLst>
          </p:cNvPr>
          <p:cNvSpPr txBox="1"/>
          <p:nvPr/>
        </p:nvSpPr>
        <p:spPr>
          <a:xfrm>
            <a:off x="1316183" y="5223273"/>
            <a:ext cx="1828800" cy="400110"/>
          </a:xfrm>
          <a:prstGeom prst="rect">
            <a:avLst/>
          </a:prstGeom>
          <a:noFill/>
          <a:ln w="28575" cap="flat" cmpd="sng" algn="ctr">
            <a:solidFill>
              <a:schemeClr val="accent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pPr algn="ctr"/>
            <a:r>
              <a:rPr lang="es-MX" sz="2000" dirty="0">
                <a:solidFill>
                  <a:schemeClr val="tx1"/>
                </a:solidFill>
              </a:rPr>
              <a:t>FACTORES </a:t>
            </a:r>
            <a:endParaRPr lang="es-AR" sz="2000" dirty="0">
              <a:solidFill>
                <a:schemeClr val="tx1"/>
              </a:solidFill>
            </a:endParaRPr>
          </a:p>
        </p:txBody>
      </p:sp>
      <p:sp>
        <p:nvSpPr>
          <p:cNvPr id="16" name="CuadroTexto 15">
            <a:extLst>
              <a:ext uri="{FF2B5EF4-FFF2-40B4-BE49-F238E27FC236}">
                <a16:creationId xmlns:a16="http://schemas.microsoft.com/office/drawing/2014/main" xmlns="" id="{7B4A5A75-9262-4A10-84E5-51CEBFB19597}"/>
              </a:ext>
            </a:extLst>
          </p:cNvPr>
          <p:cNvSpPr txBox="1"/>
          <p:nvPr/>
        </p:nvSpPr>
        <p:spPr>
          <a:xfrm>
            <a:off x="1083823" y="5708672"/>
            <a:ext cx="2309762" cy="523220"/>
          </a:xfrm>
          <a:prstGeom prst="rect">
            <a:avLst/>
          </a:prstGeom>
          <a:noFill/>
        </p:spPr>
        <p:txBody>
          <a:bodyPr wrap="square">
            <a:spAutoFit/>
          </a:bodyPr>
          <a:lstStyle/>
          <a:p>
            <a:pPr algn="ctr"/>
            <a:r>
              <a:rPr lang="es-MX" sz="1400" dirty="0">
                <a:latin typeface="Roboto"/>
              </a:rPr>
              <a:t>Factores que AFECTAN las perdidas son: </a:t>
            </a:r>
            <a:endParaRPr lang="es-AR" sz="1400" dirty="0">
              <a:latin typeface="Roboto"/>
            </a:endParaRPr>
          </a:p>
        </p:txBody>
      </p:sp>
      <p:sp>
        <p:nvSpPr>
          <p:cNvPr id="17" name="CuadroTexto 16">
            <a:extLst>
              <a:ext uri="{FF2B5EF4-FFF2-40B4-BE49-F238E27FC236}">
                <a16:creationId xmlns:a16="http://schemas.microsoft.com/office/drawing/2014/main" xmlns="" id="{8673E77B-6004-E4F9-B661-7756614B716B}"/>
              </a:ext>
            </a:extLst>
          </p:cNvPr>
          <p:cNvSpPr txBox="1"/>
          <p:nvPr/>
        </p:nvSpPr>
        <p:spPr>
          <a:xfrm>
            <a:off x="3506746" y="4503993"/>
            <a:ext cx="6856453" cy="2062103"/>
          </a:xfrm>
          <a:prstGeom prst="rect">
            <a:avLst/>
          </a:prstGeom>
          <a:noFill/>
        </p:spPr>
        <p:txBody>
          <a:bodyPr wrap="square">
            <a:spAutoFit/>
          </a:bodyPr>
          <a:lstStyle/>
          <a:p>
            <a:pPr marL="285750" indent="-285750">
              <a:buFont typeface="Wingdings" panose="05000000000000000000" pitchFamily="2" charset="2"/>
              <a:buChar char="Ø"/>
            </a:pPr>
            <a:r>
              <a:rPr lang="es-MX" sz="1600" dirty="0">
                <a:latin typeface="Roboto"/>
              </a:rPr>
              <a:t>Vértices de los Rotores (macho y hembra) y la carcasa.</a:t>
            </a:r>
          </a:p>
          <a:p>
            <a:endParaRPr lang="es-AR" sz="1600" dirty="0">
              <a:latin typeface="Roboto"/>
            </a:endParaRPr>
          </a:p>
          <a:p>
            <a:pPr marL="285750" indent="-285750">
              <a:buFont typeface="Wingdings" panose="05000000000000000000" pitchFamily="2" charset="2"/>
              <a:buChar char="Ø"/>
            </a:pPr>
            <a:r>
              <a:rPr lang="es-AR" sz="1600" dirty="0">
                <a:latin typeface="Roboto"/>
              </a:rPr>
              <a:t>Caras finales de los rotores y la tapa de salida de alta presión.</a:t>
            </a:r>
          </a:p>
          <a:p>
            <a:pPr marL="285750" indent="-285750">
              <a:buFont typeface="Wingdings" panose="05000000000000000000" pitchFamily="2" charset="2"/>
              <a:buChar char="Ø"/>
            </a:pPr>
            <a:endParaRPr lang="es-AR" sz="1600" dirty="0">
              <a:latin typeface="Roboto"/>
            </a:endParaRPr>
          </a:p>
          <a:p>
            <a:pPr marL="285750" indent="-285750">
              <a:buFont typeface="Wingdings" panose="05000000000000000000" pitchFamily="2" charset="2"/>
              <a:buChar char="Ø"/>
            </a:pPr>
            <a:r>
              <a:rPr lang="es-AR" sz="1600" dirty="0">
                <a:latin typeface="Roboto"/>
              </a:rPr>
              <a:t>Vértice del lóbulo hembra y la cruz del rotor macho.</a:t>
            </a:r>
          </a:p>
          <a:p>
            <a:pPr marL="285750" indent="-285750">
              <a:buFont typeface="Wingdings" panose="05000000000000000000" pitchFamily="2" charset="2"/>
              <a:buChar char="Ø"/>
            </a:pPr>
            <a:endParaRPr lang="es-AR" sz="1600" dirty="0">
              <a:latin typeface="Roboto"/>
            </a:endParaRPr>
          </a:p>
          <a:p>
            <a:pPr marL="285750" indent="-285750">
              <a:buFont typeface="Wingdings" panose="05000000000000000000" pitchFamily="2" charset="2"/>
              <a:buChar char="Ø"/>
            </a:pPr>
            <a:r>
              <a:rPr lang="es-AR" sz="1600" dirty="0">
                <a:latin typeface="Roboto"/>
              </a:rPr>
              <a:t>Partes cóncavas y convexas de los lóbulos macho y hembra. . </a:t>
            </a:r>
          </a:p>
          <a:p>
            <a:pPr marL="285750" indent="-285750">
              <a:buFont typeface="Wingdings" panose="05000000000000000000" pitchFamily="2" charset="2"/>
              <a:buChar char="Ø"/>
            </a:pPr>
            <a:endParaRPr lang="es-MX" sz="1600" dirty="0">
              <a:latin typeface="Roboto"/>
            </a:endParaRPr>
          </a:p>
        </p:txBody>
      </p:sp>
      <p:sp>
        <p:nvSpPr>
          <p:cNvPr id="18" name="Llaves 17">
            <a:extLst>
              <a:ext uri="{FF2B5EF4-FFF2-40B4-BE49-F238E27FC236}">
                <a16:creationId xmlns:a16="http://schemas.microsoft.com/office/drawing/2014/main" xmlns="" id="{C427F14A-82AB-B9A0-9F56-84447636D97B}"/>
              </a:ext>
            </a:extLst>
          </p:cNvPr>
          <p:cNvSpPr/>
          <p:nvPr/>
        </p:nvSpPr>
        <p:spPr>
          <a:xfrm>
            <a:off x="3228874" y="4378036"/>
            <a:ext cx="6732543" cy="2188060"/>
          </a:xfrm>
          <a:prstGeom prst="bracePair">
            <a:avLst>
              <a:gd name="adj" fmla="val 10233"/>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Tree>
    <p:extLst>
      <p:ext uri="{BB962C8B-B14F-4D97-AF65-F5344CB8AC3E}">
        <p14:creationId xmlns:p14="http://schemas.microsoft.com/office/powerpoint/2010/main" val="16352149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xmlns="" id="{4A9B19FF-7922-28AA-AC5E-5BBA9DCF736C}"/>
              </a:ext>
            </a:extLst>
          </p:cNvPr>
          <p:cNvSpPr txBox="1">
            <a:spLocks/>
          </p:cNvSpPr>
          <p:nvPr/>
        </p:nvSpPr>
        <p:spPr>
          <a:xfrm>
            <a:off x="1144193" y="291904"/>
            <a:ext cx="3416225" cy="40873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es-MX" sz="4000" dirty="0">
                <a:latin typeface="Bahnschrift SemiBold Condensed" panose="020B0502040204020203" pitchFamily="34" charset="0"/>
              </a:rPr>
              <a:t>-Pérdidas- </a:t>
            </a:r>
            <a:endParaRPr lang="es-AR" sz="900" dirty="0">
              <a:latin typeface="Bahnschrift SemiBold Condensed" panose="020B0502040204020203" pitchFamily="34" charset="0"/>
            </a:endParaRPr>
          </a:p>
        </p:txBody>
      </p:sp>
      <p:sp>
        <p:nvSpPr>
          <p:cNvPr id="8" name="CuadroTexto 7">
            <a:extLst>
              <a:ext uri="{FF2B5EF4-FFF2-40B4-BE49-F238E27FC236}">
                <a16:creationId xmlns:a16="http://schemas.microsoft.com/office/drawing/2014/main" xmlns="" id="{F3E11EC4-72D9-2B00-C03A-667ED07CEEC4}"/>
              </a:ext>
            </a:extLst>
          </p:cNvPr>
          <p:cNvSpPr txBox="1"/>
          <p:nvPr/>
        </p:nvSpPr>
        <p:spPr>
          <a:xfrm>
            <a:off x="3091948" y="1140010"/>
            <a:ext cx="8698270" cy="923330"/>
          </a:xfrm>
          <a:prstGeom prst="rect">
            <a:avLst/>
          </a:prstGeom>
          <a:noFill/>
        </p:spPr>
        <p:txBody>
          <a:bodyPr wrap="square">
            <a:spAutoFit/>
          </a:bodyPr>
          <a:lstStyle/>
          <a:p>
            <a:r>
              <a:rPr lang="es-MX" dirty="0">
                <a:solidFill>
                  <a:schemeClr val="tx1">
                    <a:lumMod val="75000"/>
                    <a:lumOff val="25000"/>
                  </a:schemeClr>
                </a:solidFill>
                <a:latin typeface="Roboto"/>
              </a:rPr>
              <a:t>Los espacios entre lóbulos de un compresor ‘’seco’’ se llenan con aire a baja presión que es atrapado en el espacio durante la compresión y luego es liberado en la salida. </a:t>
            </a:r>
            <a:endParaRPr lang="es-AR" dirty="0">
              <a:solidFill>
                <a:schemeClr val="tx1">
                  <a:lumMod val="75000"/>
                  <a:lumOff val="25000"/>
                </a:schemeClr>
              </a:solidFill>
            </a:endParaRPr>
          </a:p>
        </p:txBody>
      </p:sp>
      <p:sp>
        <p:nvSpPr>
          <p:cNvPr id="9" name="Flecha: pentágono 8">
            <a:extLst>
              <a:ext uri="{FF2B5EF4-FFF2-40B4-BE49-F238E27FC236}">
                <a16:creationId xmlns:a16="http://schemas.microsoft.com/office/drawing/2014/main" xmlns="" id="{E730DD07-2011-3927-61E9-4ADD2A695D59}"/>
              </a:ext>
            </a:extLst>
          </p:cNvPr>
          <p:cNvSpPr/>
          <p:nvPr/>
        </p:nvSpPr>
        <p:spPr>
          <a:xfrm>
            <a:off x="1136073" y="1140247"/>
            <a:ext cx="1955876" cy="817397"/>
          </a:xfrm>
          <a:prstGeom prst="homePlate">
            <a:avLst/>
          </a:prstGeom>
          <a:solidFill>
            <a:srgbClr val="FFFF66"/>
          </a:solidFill>
          <a:ln>
            <a:solidFill>
              <a:srgbClr val="FFFF66"/>
            </a:solidFill>
          </a:ln>
          <a:effectLst>
            <a:outerShdw blurRad="38100" dist="25400" dir="5400000" algn="ctr" rotWithShape="0">
              <a:srgbClr val="000000">
                <a:alpha val="25000"/>
              </a:srgbClr>
            </a:outerShdw>
            <a:reflection blurRad="6350" stA="52000" endA="300" endPos="35000" dir="5400000" sy="-100000" algn="bl" rotWithShape="0"/>
          </a:effectLst>
          <a:scene3d>
            <a:camera prst="obliqueTopLeft"/>
            <a:lightRig rig="threePt" dir="t"/>
          </a:scene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2000" b="1" dirty="0">
                <a:solidFill>
                  <a:schemeClr val="tx1">
                    <a:lumMod val="50000"/>
                    <a:lumOff val="50000"/>
                  </a:schemeClr>
                </a:solidFill>
              </a:rPr>
              <a:t>Pérdidas de Compresión </a:t>
            </a:r>
            <a:endParaRPr lang="es-AR" sz="1600" dirty="0">
              <a:solidFill>
                <a:schemeClr val="tx1">
                  <a:lumMod val="50000"/>
                  <a:lumOff val="50000"/>
                </a:schemeClr>
              </a:solidFill>
            </a:endParaRPr>
          </a:p>
        </p:txBody>
      </p:sp>
      <p:sp>
        <p:nvSpPr>
          <p:cNvPr id="2" name="CuadroTexto 1">
            <a:extLst>
              <a:ext uri="{FF2B5EF4-FFF2-40B4-BE49-F238E27FC236}">
                <a16:creationId xmlns:a16="http://schemas.microsoft.com/office/drawing/2014/main" xmlns="" id="{6FBAEEAB-9459-23F1-2F0E-358A4881F35E}"/>
              </a:ext>
            </a:extLst>
          </p:cNvPr>
          <p:cNvSpPr txBox="1"/>
          <p:nvPr/>
        </p:nvSpPr>
        <p:spPr>
          <a:xfrm>
            <a:off x="3100069" y="2375108"/>
            <a:ext cx="8698270" cy="923330"/>
          </a:xfrm>
          <a:prstGeom prst="rect">
            <a:avLst/>
          </a:prstGeom>
          <a:noFill/>
        </p:spPr>
        <p:txBody>
          <a:bodyPr wrap="square">
            <a:spAutoFit/>
          </a:bodyPr>
          <a:lstStyle/>
          <a:p>
            <a:r>
              <a:rPr lang="es-MX" dirty="0">
                <a:solidFill>
                  <a:schemeClr val="tx1">
                    <a:lumMod val="75000"/>
                    <a:lumOff val="25000"/>
                  </a:schemeClr>
                </a:solidFill>
                <a:latin typeface="Roboto"/>
              </a:rPr>
              <a:t>Cuando la presión del resto del circuito es menor que la relación de compresión interna, hay una repentina expansión al liberarse el aire hacia la apertura de solido, en caso contrario se genera una comprensión inmediata. </a:t>
            </a:r>
            <a:endParaRPr lang="es-AR" dirty="0">
              <a:solidFill>
                <a:schemeClr val="tx1">
                  <a:lumMod val="75000"/>
                  <a:lumOff val="25000"/>
                </a:schemeClr>
              </a:solidFill>
              <a:latin typeface="Roboto"/>
            </a:endParaRPr>
          </a:p>
        </p:txBody>
      </p:sp>
      <p:sp>
        <p:nvSpPr>
          <p:cNvPr id="3" name="Flecha: pentágono 2">
            <a:extLst>
              <a:ext uri="{FF2B5EF4-FFF2-40B4-BE49-F238E27FC236}">
                <a16:creationId xmlns:a16="http://schemas.microsoft.com/office/drawing/2014/main" xmlns="" id="{AF372613-FA69-D475-F2C9-07C5E3320A63}"/>
              </a:ext>
            </a:extLst>
          </p:cNvPr>
          <p:cNvSpPr/>
          <p:nvPr/>
        </p:nvSpPr>
        <p:spPr>
          <a:xfrm>
            <a:off x="1144193" y="2375345"/>
            <a:ext cx="1828801" cy="817397"/>
          </a:xfrm>
          <a:prstGeom prst="homePlate">
            <a:avLst/>
          </a:prstGeom>
          <a:solidFill>
            <a:srgbClr val="FFFF66"/>
          </a:solidFill>
          <a:ln>
            <a:solidFill>
              <a:srgbClr val="FFFF66"/>
            </a:solidFill>
          </a:ln>
          <a:effectLst>
            <a:outerShdw blurRad="38100" dist="25400" dir="5400000" algn="ctr" rotWithShape="0">
              <a:srgbClr val="000000">
                <a:alpha val="25000"/>
              </a:srgbClr>
            </a:outerShdw>
            <a:reflection blurRad="6350" stA="52000" endA="300" endPos="35000" dir="5400000" sy="-100000" algn="bl" rotWithShape="0"/>
          </a:effectLst>
          <a:scene3d>
            <a:camera prst="obliqueTopLeft"/>
            <a:lightRig rig="threePt" dir="t"/>
          </a:scene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2000" b="1" dirty="0">
                <a:solidFill>
                  <a:schemeClr val="tx1">
                    <a:lumMod val="50000"/>
                    <a:lumOff val="50000"/>
                  </a:schemeClr>
                </a:solidFill>
              </a:rPr>
              <a:t>Pérdidas de Salida:</a:t>
            </a:r>
            <a:endParaRPr lang="es-AR" sz="1600" dirty="0">
              <a:solidFill>
                <a:schemeClr val="tx1">
                  <a:lumMod val="50000"/>
                  <a:lumOff val="50000"/>
                </a:schemeClr>
              </a:solidFill>
            </a:endParaRPr>
          </a:p>
        </p:txBody>
      </p:sp>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xmlns="" id="{92121C9E-E48E-90A1-FC3F-14841E719278}"/>
                  </a:ext>
                </a:extLst>
              </p:cNvPr>
              <p:cNvSpPr txBox="1"/>
              <p:nvPr/>
            </p:nvSpPr>
            <p:spPr>
              <a:xfrm>
                <a:off x="4331350" y="3449788"/>
                <a:ext cx="1978928" cy="538609"/>
              </a:xfrm>
              <a:prstGeom prst="rect">
                <a:avLst/>
              </a:prstGeom>
              <a:noFill/>
            </p:spPr>
            <p:txBody>
              <a:bodyPr wrap="square">
                <a:spAutoFit/>
              </a:bodyPr>
              <a:lstStyle/>
              <a:p>
                <a:r>
                  <a:rPr lang="es-MX" dirty="0">
                    <a:latin typeface="Roboto"/>
                  </a:rPr>
                  <a:t>Pérdida = </a:t>
                </a:r>
                <a14:m>
                  <m:oMath xmlns:m="http://schemas.openxmlformats.org/officeDocument/2006/math">
                    <m:f>
                      <m:fPr>
                        <m:ctrlPr>
                          <a:rPr lang="es-MX" i="1" smtClean="0">
                            <a:latin typeface="Cambria Math"/>
                          </a:rPr>
                        </m:ctrlPr>
                      </m:fPr>
                      <m:num>
                        <m:r>
                          <a:rPr lang="es-MX" b="0" i="1" smtClean="0">
                            <a:latin typeface="Cambria Math" panose="02040503050406030204" pitchFamily="18" charset="0"/>
                          </a:rPr>
                          <m:t>𝑙</m:t>
                        </m:r>
                      </m:num>
                      <m:den>
                        <m:r>
                          <a:rPr lang="es-MX" b="0" i="1" smtClean="0">
                            <a:latin typeface="Cambria Math" panose="02040503050406030204" pitchFamily="18" charset="0"/>
                          </a:rPr>
                          <m:t>𝑄</m:t>
                        </m:r>
                      </m:den>
                    </m:f>
                  </m:oMath>
                </a14:m>
                <a:endParaRPr lang="es-AR" dirty="0">
                  <a:latin typeface="Roboto"/>
                </a:endParaRPr>
              </a:p>
            </p:txBody>
          </p:sp>
        </mc:Choice>
        <mc:Fallback xmlns="">
          <p:sp>
            <p:nvSpPr>
              <p:cNvPr id="4" name="CuadroTexto 3">
                <a:extLst>
                  <a:ext uri="{FF2B5EF4-FFF2-40B4-BE49-F238E27FC236}">
                    <a16:creationId xmlns:a16="http://schemas.microsoft.com/office/drawing/2014/main" id="{92121C9E-E48E-90A1-FC3F-14841E719278}"/>
                  </a:ext>
                </a:extLst>
              </p:cNvPr>
              <p:cNvSpPr txBox="1">
                <a:spLocks noRot="1" noChangeAspect="1" noMove="1" noResize="1" noEditPoints="1" noAdjustHandles="1" noChangeArrowheads="1" noChangeShapeType="1" noTextEdit="1"/>
              </p:cNvSpPr>
              <p:nvPr/>
            </p:nvSpPr>
            <p:spPr>
              <a:xfrm>
                <a:off x="4331350" y="3449788"/>
                <a:ext cx="1978928" cy="538609"/>
              </a:xfrm>
              <a:prstGeom prst="rect">
                <a:avLst/>
              </a:prstGeom>
              <a:blipFill>
                <a:blip r:embed="rId2"/>
                <a:stretch>
                  <a:fillRect l="-2778" b="-1136"/>
                </a:stretch>
              </a:blipFill>
            </p:spPr>
            <p:txBody>
              <a:bodyPr/>
              <a:lstStyle/>
              <a:p>
                <a:r>
                  <a:rPr lang="es-AR">
                    <a:noFill/>
                  </a:rPr>
                  <a:t> </a:t>
                </a:r>
              </a:p>
            </p:txBody>
          </p:sp>
        </mc:Fallback>
      </mc:AlternateContent>
      <p:sp>
        <p:nvSpPr>
          <p:cNvPr id="10" name="CuadroTexto 9">
            <a:extLst>
              <a:ext uri="{FF2B5EF4-FFF2-40B4-BE49-F238E27FC236}">
                <a16:creationId xmlns:a16="http://schemas.microsoft.com/office/drawing/2014/main" xmlns="" id="{7D57C85B-7DDF-3A9D-D2CB-D9CC98DFEEB9}"/>
              </a:ext>
            </a:extLst>
          </p:cNvPr>
          <p:cNvSpPr txBox="1"/>
          <p:nvPr/>
        </p:nvSpPr>
        <p:spPr>
          <a:xfrm>
            <a:off x="1144193" y="5300856"/>
            <a:ext cx="2527264" cy="400110"/>
          </a:xfrm>
          <a:prstGeom prst="rect">
            <a:avLst/>
          </a:prstGeom>
          <a:noFill/>
          <a:ln w="28575" cap="flat" cmpd="sng" algn="ctr">
            <a:solidFill>
              <a:schemeClr val="accent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pPr algn="ctr"/>
            <a:r>
              <a:rPr lang="es-MX" sz="2000" dirty="0">
                <a:solidFill>
                  <a:schemeClr val="tx1"/>
                </a:solidFill>
              </a:rPr>
              <a:t>CONSIDERACIONES </a:t>
            </a:r>
            <a:endParaRPr lang="es-AR" sz="2000" dirty="0">
              <a:solidFill>
                <a:schemeClr val="tx1"/>
              </a:solidFill>
            </a:endParaRPr>
          </a:p>
        </p:txBody>
      </p:sp>
      <p:sp>
        <p:nvSpPr>
          <p:cNvPr id="17" name="CuadroTexto 16">
            <a:extLst>
              <a:ext uri="{FF2B5EF4-FFF2-40B4-BE49-F238E27FC236}">
                <a16:creationId xmlns:a16="http://schemas.microsoft.com/office/drawing/2014/main" xmlns="" id="{8673E77B-6004-E4F9-B661-7756614B716B}"/>
              </a:ext>
            </a:extLst>
          </p:cNvPr>
          <p:cNvSpPr txBox="1"/>
          <p:nvPr/>
        </p:nvSpPr>
        <p:spPr>
          <a:xfrm>
            <a:off x="4156381" y="4133180"/>
            <a:ext cx="7509145" cy="2554545"/>
          </a:xfrm>
          <a:prstGeom prst="rect">
            <a:avLst/>
          </a:prstGeom>
          <a:noFill/>
        </p:spPr>
        <p:txBody>
          <a:bodyPr wrap="square">
            <a:spAutoFit/>
          </a:bodyPr>
          <a:lstStyle/>
          <a:p>
            <a:pPr marL="285750" indent="-285750">
              <a:buFont typeface="Wingdings" panose="05000000000000000000" pitchFamily="2" charset="2"/>
              <a:buChar char="Ø"/>
            </a:pPr>
            <a:r>
              <a:rPr lang="es-MX" sz="1600" dirty="0">
                <a:latin typeface="Roboto"/>
              </a:rPr>
              <a:t>El rendimiento volumétrico aumenta con el incremento de la velocidad de rotación hasta cierto limite. </a:t>
            </a:r>
          </a:p>
          <a:p>
            <a:endParaRPr lang="es-AR" sz="1600" dirty="0">
              <a:latin typeface="Roboto"/>
            </a:endParaRPr>
          </a:p>
          <a:p>
            <a:pPr marL="285750" indent="-285750">
              <a:buFont typeface="Wingdings" panose="05000000000000000000" pitchFamily="2" charset="2"/>
              <a:buChar char="Ø"/>
            </a:pPr>
            <a:r>
              <a:rPr lang="es-AR" sz="1600" dirty="0">
                <a:latin typeface="Roboto"/>
              </a:rPr>
              <a:t>El rendimiento adiabático decrece con el aumento de la velocidad de rotación</a:t>
            </a:r>
          </a:p>
          <a:p>
            <a:endParaRPr lang="es-AR" sz="1600" dirty="0">
              <a:latin typeface="Roboto"/>
            </a:endParaRPr>
          </a:p>
          <a:p>
            <a:pPr marL="285750" indent="-285750">
              <a:buFont typeface="Wingdings" panose="05000000000000000000" pitchFamily="2" charset="2"/>
              <a:buChar char="Ø"/>
            </a:pPr>
            <a:r>
              <a:rPr lang="es-AR" sz="1600" dirty="0">
                <a:latin typeface="Roboto"/>
              </a:rPr>
              <a:t>Las maquinas motrices normales se requieren engranajes que logren mayores velocidades del compresor y esto produce ruidos mecánicos altos .</a:t>
            </a:r>
          </a:p>
          <a:p>
            <a:pPr marL="285750" indent="-285750">
              <a:buFont typeface="Wingdings" panose="05000000000000000000" pitchFamily="2" charset="2"/>
              <a:buChar char="Ø"/>
            </a:pPr>
            <a:endParaRPr lang="es-AR" sz="1600" dirty="0">
              <a:latin typeface="Roboto"/>
            </a:endParaRPr>
          </a:p>
          <a:p>
            <a:pPr marL="285750" indent="-285750">
              <a:buFont typeface="Wingdings" panose="05000000000000000000" pitchFamily="2" charset="2"/>
              <a:buChar char="Ø"/>
            </a:pPr>
            <a:r>
              <a:rPr lang="es-AR" sz="1600" dirty="0">
                <a:latin typeface="Roboto"/>
              </a:rPr>
              <a:t>La temperatura del aire de salida es elevada.. </a:t>
            </a:r>
          </a:p>
          <a:p>
            <a:pPr marL="285750" indent="-285750">
              <a:buFont typeface="Wingdings" panose="05000000000000000000" pitchFamily="2" charset="2"/>
              <a:buChar char="Ø"/>
            </a:pPr>
            <a:endParaRPr lang="es-MX" sz="1600" dirty="0">
              <a:latin typeface="Roboto"/>
            </a:endParaRPr>
          </a:p>
        </p:txBody>
      </p:sp>
      <p:sp>
        <p:nvSpPr>
          <p:cNvPr id="18" name="Llaves 17">
            <a:extLst>
              <a:ext uri="{FF2B5EF4-FFF2-40B4-BE49-F238E27FC236}">
                <a16:creationId xmlns:a16="http://schemas.microsoft.com/office/drawing/2014/main" xmlns="" id="{C427F14A-82AB-B9A0-9F56-84447636D97B}"/>
              </a:ext>
            </a:extLst>
          </p:cNvPr>
          <p:cNvSpPr/>
          <p:nvPr/>
        </p:nvSpPr>
        <p:spPr>
          <a:xfrm>
            <a:off x="3793744" y="4040590"/>
            <a:ext cx="8121165" cy="2647135"/>
          </a:xfrm>
          <a:prstGeom prst="bracePair">
            <a:avLst>
              <a:gd name="adj" fmla="val 10233"/>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xmlns="" id="{A749DBD5-8434-A525-C4E6-5BFC69449D1C}"/>
                  </a:ext>
                </a:extLst>
              </p:cNvPr>
              <p:cNvSpPr txBox="1"/>
              <p:nvPr/>
            </p:nvSpPr>
            <p:spPr>
              <a:xfrm>
                <a:off x="6595145" y="3449788"/>
                <a:ext cx="1978928" cy="514115"/>
              </a:xfrm>
              <a:prstGeom prst="rect">
                <a:avLst/>
              </a:prstGeom>
              <a:noFill/>
            </p:spPr>
            <p:txBody>
              <a:bodyPr wrap="square">
                <a:spAutoFit/>
              </a:bodyPr>
              <a:lstStyle/>
              <a:p>
                <a:r>
                  <a:rPr lang="es-MX" dirty="0">
                    <a:latin typeface="Roboto"/>
                  </a:rPr>
                  <a:t>Pérdida = k . </a:t>
                </a:r>
                <a14:m>
                  <m:oMath xmlns:m="http://schemas.openxmlformats.org/officeDocument/2006/math">
                    <m:f>
                      <m:fPr>
                        <m:ctrlPr>
                          <a:rPr lang="es-MX" i="1" smtClean="0">
                            <a:latin typeface="Cambria Math"/>
                          </a:rPr>
                        </m:ctrlPr>
                      </m:fPr>
                      <m:num>
                        <m:r>
                          <a:rPr lang="es-MX" b="0" i="1" smtClean="0">
                            <a:latin typeface="Cambria Math" panose="02040503050406030204" pitchFamily="18" charset="0"/>
                          </a:rPr>
                          <m:t>2</m:t>
                        </m:r>
                      </m:num>
                      <m:den>
                        <m:r>
                          <a:rPr lang="es-MX" b="0" i="1" smtClean="0">
                            <a:latin typeface="Cambria Math" panose="02040503050406030204" pitchFamily="18" charset="0"/>
                          </a:rPr>
                          <m:t>𝑄</m:t>
                        </m:r>
                        <m:r>
                          <a:rPr lang="es-MX" b="0" i="1" smtClean="0">
                            <a:latin typeface="Cambria Math" panose="02040503050406030204" pitchFamily="18" charset="0"/>
                          </a:rPr>
                          <m:t> .</m:t>
                        </m:r>
                        <m:sSup>
                          <m:sSupPr>
                            <m:ctrlPr>
                              <a:rPr lang="es-MX" i="1">
                                <a:latin typeface="Cambria Math"/>
                              </a:rPr>
                            </m:ctrlPr>
                          </m:sSupPr>
                          <m:e>
                            <m:r>
                              <a:rPr lang="es-MX" i="1">
                                <a:latin typeface="Cambria Math" panose="02040503050406030204" pitchFamily="18" charset="0"/>
                              </a:rPr>
                              <m:t>𝑉</m:t>
                            </m:r>
                          </m:e>
                          <m:sup>
                            <m:r>
                              <a:rPr lang="es-MX" i="1">
                                <a:latin typeface="Cambria Math" panose="02040503050406030204" pitchFamily="18" charset="0"/>
                              </a:rPr>
                              <m:t>2</m:t>
                            </m:r>
                          </m:sup>
                        </m:sSup>
                      </m:den>
                    </m:f>
                  </m:oMath>
                </a14:m>
                <a:endParaRPr lang="es-AR" dirty="0">
                  <a:latin typeface="Roboto"/>
                </a:endParaRPr>
              </a:p>
            </p:txBody>
          </p:sp>
        </mc:Choice>
        <mc:Fallback xmlns="">
          <p:sp>
            <p:nvSpPr>
              <p:cNvPr id="5" name="CuadroTexto 4">
                <a:extLst>
                  <a:ext uri="{FF2B5EF4-FFF2-40B4-BE49-F238E27FC236}">
                    <a16:creationId xmlns:a16="http://schemas.microsoft.com/office/drawing/2014/main" id="{A749DBD5-8434-A525-C4E6-5BFC69449D1C}"/>
                  </a:ext>
                </a:extLst>
              </p:cNvPr>
              <p:cNvSpPr txBox="1">
                <a:spLocks noRot="1" noChangeAspect="1" noMove="1" noResize="1" noEditPoints="1" noAdjustHandles="1" noChangeArrowheads="1" noChangeShapeType="1" noTextEdit="1"/>
              </p:cNvSpPr>
              <p:nvPr/>
            </p:nvSpPr>
            <p:spPr>
              <a:xfrm>
                <a:off x="6595145" y="3449788"/>
                <a:ext cx="1978928" cy="514115"/>
              </a:xfrm>
              <a:prstGeom prst="rect">
                <a:avLst/>
              </a:prstGeom>
              <a:blipFill>
                <a:blip r:embed="rId3"/>
                <a:stretch>
                  <a:fillRect l="-2769" b="-4762"/>
                </a:stretch>
              </a:blipFill>
            </p:spPr>
            <p:txBody>
              <a:bodyPr/>
              <a:lstStyle/>
              <a:p>
                <a:r>
                  <a:rPr lang="es-AR">
                    <a:noFill/>
                  </a:rPr>
                  <a:t> </a:t>
                </a:r>
              </a:p>
            </p:txBody>
          </p:sp>
        </mc:Fallback>
      </mc:AlternateContent>
      <p:sp>
        <p:nvSpPr>
          <p:cNvPr id="12" name="CuadroTexto 11">
            <a:extLst>
              <a:ext uri="{FF2B5EF4-FFF2-40B4-BE49-F238E27FC236}">
                <a16:creationId xmlns:a16="http://schemas.microsoft.com/office/drawing/2014/main" xmlns="" id="{4FE0DAA4-45ED-38FA-456A-94C5FAE63132}"/>
              </a:ext>
            </a:extLst>
          </p:cNvPr>
          <p:cNvSpPr txBox="1"/>
          <p:nvPr/>
        </p:nvSpPr>
        <p:spPr>
          <a:xfrm>
            <a:off x="6154839" y="3526475"/>
            <a:ext cx="595745" cy="369332"/>
          </a:xfrm>
          <a:prstGeom prst="rect">
            <a:avLst/>
          </a:prstGeom>
          <a:noFill/>
        </p:spPr>
        <p:txBody>
          <a:bodyPr wrap="square">
            <a:spAutoFit/>
          </a:bodyPr>
          <a:lstStyle/>
          <a:p>
            <a:r>
              <a:rPr lang="es-MX" sz="1800" dirty="0" err="1">
                <a:latin typeface="Roboto"/>
              </a:rPr>
              <a:t>ó</a:t>
            </a:r>
            <a:endParaRPr lang="es-AR" dirty="0"/>
          </a:p>
        </p:txBody>
      </p:sp>
    </p:spTree>
    <p:extLst>
      <p:ext uri="{BB962C8B-B14F-4D97-AF65-F5344CB8AC3E}">
        <p14:creationId xmlns:p14="http://schemas.microsoft.com/office/powerpoint/2010/main" val="2718623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xmlns="" id="{4A9B19FF-7922-28AA-AC5E-5BBA9DCF736C}"/>
              </a:ext>
            </a:extLst>
          </p:cNvPr>
          <p:cNvSpPr txBox="1">
            <a:spLocks/>
          </p:cNvSpPr>
          <p:nvPr/>
        </p:nvSpPr>
        <p:spPr>
          <a:xfrm>
            <a:off x="1144193" y="291904"/>
            <a:ext cx="4051262" cy="40873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es-MX" sz="4000" dirty="0">
                <a:latin typeface="Bahnschrift SemiBold Condensed" panose="020B0502040204020203" pitchFamily="34" charset="0"/>
              </a:rPr>
              <a:t>-refrigeración- </a:t>
            </a:r>
            <a:endParaRPr lang="es-AR" sz="900" dirty="0">
              <a:latin typeface="Bahnschrift SemiBold Condensed" panose="020B0502040204020203" pitchFamily="34" charset="0"/>
            </a:endParaRPr>
          </a:p>
        </p:txBody>
      </p:sp>
      <p:sp>
        <p:nvSpPr>
          <p:cNvPr id="2" name="CuadroTexto 1">
            <a:extLst>
              <a:ext uri="{FF2B5EF4-FFF2-40B4-BE49-F238E27FC236}">
                <a16:creationId xmlns:a16="http://schemas.microsoft.com/office/drawing/2014/main" xmlns="" id="{6FBAEEAB-9459-23F1-2F0E-358A4881F35E}"/>
              </a:ext>
            </a:extLst>
          </p:cNvPr>
          <p:cNvSpPr txBox="1"/>
          <p:nvPr/>
        </p:nvSpPr>
        <p:spPr>
          <a:xfrm>
            <a:off x="2972994" y="2710146"/>
            <a:ext cx="8698270" cy="646331"/>
          </a:xfrm>
          <a:prstGeom prst="rect">
            <a:avLst/>
          </a:prstGeom>
          <a:noFill/>
        </p:spPr>
        <p:txBody>
          <a:bodyPr wrap="square">
            <a:spAutoFit/>
          </a:bodyPr>
          <a:lstStyle/>
          <a:p>
            <a:r>
              <a:rPr lang="es-MX" dirty="0">
                <a:solidFill>
                  <a:schemeClr val="tx1">
                    <a:lumMod val="75000"/>
                    <a:lumOff val="25000"/>
                  </a:schemeClr>
                </a:solidFill>
                <a:latin typeface="Roboto"/>
              </a:rPr>
              <a:t>Posibles fugas: consiste en aumentar el rendimiento volumétrico que permite reducir considerablemente la velocidad de rotación.</a:t>
            </a:r>
            <a:endParaRPr lang="es-AR" dirty="0">
              <a:solidFill>
                <a:schemeClr val="tx1">
                  <a:lumMod val="75000"/>
                  <a:lumOff val="25000"/>
                </a:schemeClr>
              </a:solidFill>
              <a:latin typeface="Roboto"/>
            </a:endParaRPr>
          </a:p>
        </p:txBody>
      </p:sp>
      <p:sp>
        <p:nvSpPr>
          <p:cNvPr id="3" name="Flecha: pentágono 2">
            <a:extLst>
              <a:ext uri="{FF2B5EF4-FFF2-40B4-BE49-F238E27FC236}">
                <a16:creationId xmlns:a16="http://schemas.microsoft.com/office/drawing/2014/main" xmlns="" id="{AF372613-FA69-D475-F2C9-07C5E3320A63}"/>
              </a:ext>
            </a:extLst>
          </p:cNvPr>
          <p:cNvSpPr/>
          <p:nvPr/>
        </p:nvSpPr>
        <p:spPr>
          <a:xfrm>
            <a:off x="1144193" y="2624614"/>
            <a:ext cx="1828801" cy="817397"/>
          </a:xfrm>
          <a:prstGeom prst="homePlate">
            <a:avLst/>
          </a:prstGeom>
          <a:ln/>
          <a:effectLst>
            <a:reflection blurRad="6350" stA="50000" endA="275" endPos="40000" dist="101600" dir="5400000" sy="-100000" algn="bl" rotWithShape="0"/>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2000" b="1" dirty="0">
                <a:solidFill>
                  <a:schemeClr val="tx1">
                    <a:lumMod val="85000"/>
                    <a:lumOff val="15000"/>
                  </a:schemeClr>
                </a:solidFill>
              </a:rPr>
              <a:t>I- Sellar</a:t>
            </a:r>
            <a:endParaRPr lang="es-AR" sz="2000" b="1" dirty="0">
              <a:solidFill>
                <a:schemeClr val="tx1">
                  <a:lumMod val="85000"/>
                  <a:lumOff val="15000"/>
                </a:schemeClr>
              </a:solidFill>
            </a:endParaRPr>
          </a:p>
        </p:txBody>
      </p:sp>
      <p:sp>
        <p:nvSpPr>
          <p:cNvPr id="5" name="CuadroTexto 4">
            <a:extLst>
              <a:ext uri="{FF2B5EF4-FFF2-40B4-BE49-F238E27FC236}">
                <a16:creationId xmlns:a16="http://schemas.microsoft.com/office/drawing/2014/main" xmlns="" id="{56E2335E-9501-6B7E-D5D2-636A112DFAC3}"/>
              </a:ext>
            </a:extLst>
          </p:cNvPr>
          <p:cNvSpPr txBox="1"/>
          <p:nvPr/>
        </p:nvSpPr>
        <p:spPr>
          <a:xfrm>
            <a:off x="1144193" y="1000786"/>
            <a:ext cx="10275304" cy="1323439"/>
          </a:xfrm>
          <a:prstGeom prst="rect">
            <a:avLst/>
          </a:prstGeom>
          <a:noFill/>
        </p:spPr>
        <p:txBody>
          <a:bodyPr wrap="square">
            <a:spAutoFit/>
          </a:bodyPr>
          <a:lstStyle/>
          <a:p>
            <a:r>
              <a:rPr lang="es-MX" sz="2000" dirty="0">
                <a:solidFill>
                  <a:srgbClr val="6C7686"/>
                </a:solidFill>
                <a:latin typeface="Roboto"/>
              </a:rPr>
              <a:t>Los compresores son refrigerados con aceite.</a:t>
            </a:r>
          </a:p>
          <a:p>
            <a:r>
              <a:rPr lang="es-MX" sz="2000" dirty="0">
                <a:solidFill>
                  <a:srgbClr val="6C7686"/>
                </a:solidFill>
                <a:latin typeface="Roboto"/>
              </a:rPr>
              <a:t>Para estos casos no se usan camisas refrigerantes ni se intenta refrigerar los rotores internamente, en su lugar, se utiliza una cantidad de aceite considerable inyectado en los espacios internos de compresión luego de que se cierra la entrada.</a:t>
            </a:r>
            <a:endParaRPr lang="es-AR" sz="2000" dirty="0"/>
          </a:p>
        </p:txBody>
      </p:sp>
      <p:sp>
        <p:nvSpPr>
          <p:cNvPr id="11" name="CuadroTexto 10">
            <a:extLst>
              <a:ext uri="{FF2B5EF4-FFF2-40B4-BE49-F238E27FC236}">
                <a16:creationId xmlns:a16="http://schemas.microsoft.com/office/drawing/2014/main" xmlns="" id="{D995BB39-CCDD-B3DC-FAB7-810F72F1B070}"/>
              </a:ext>
            </a:extLst>
          </p:cNvPr>
          <p:cNvSpPr txBox="1"/>
          <p:nvPr/>
        </p:nvSpPr>
        <p:spPr>
          <a:xfrm>
            <a:off x="3131126" y="3913464"/>
            <a:ext cx="8540137" cy="646331"/>
          </a:xfrm>
          <a:prstGeom prst="rect">
            <a:avLst/>
          </a:prstGeom>
          <a:noFill/>
        </p:spPr>
        <p:txBody>
          <a:bodyPr wrap="square">
            <a:spAutoFit/>
          </a:bodyPr>
          <a:lstStyle/>
          <a:p>
            <a:r>
              <a:rPr lang="es-MX" dirty="0">
                <a:solidFill>
                  <a:schemeClr val="tx1">
                    <a:lumMod val="75000"/>
                    <a:lumOff val="25000"/>
                  </a:schemeClr>
                </a:solidFill>
                <a:latin typeface="Roboto"/>
              </a:rPr>
              <a:t>Su efecto es la refrigeración continua para reducir el aumento de calor y se logra bajar la temperatura de salida. A demás se disminuyen las perdidas por fuga. .</a:t>
            </a:r>
            <a:endParaRPr lang="es-AR" dirty="0">
              <a:solidFill>
                <a:schemeClr val="tx1">
                  <a:lumMod val="75000"/>
                  <a:lumOff val="25000"/>
                </a:schemeClr>
              </a:solidFill>
              <a:latin typeface="Roboto"/>
            </a:endParaRPr>
          </a:p>
        </p:txBody>
      </p:sp>
      <p:sp>
        <p:nvSpPr>
          <p:cNvPr id="12" name="Flecha: pentágono 11">
            <a:extLst>
              <a:ext uri="{FF2B5EF4-FFF2-40B4-BE49-F238E27FC236}">
                <a16:creationId xmlns:a16="http://schemas.microsoft.com/office/drawing/2014/main" xmlns="" id="{D8B6D703-7E4C-DD9E-37A9-324A69CF99F2}"/>
              </a:ext>
            </a:extLst>
          </p:cNvPr>
          <p:cNvSpPr/>
          <p:nvPr/>
        </p:nvSpPr>
        <p:spPr>
          <a:xfrm>
            <a:off x="1144193" y="3827932"/>
            <a:ext cx="1986934" cy="817397"/>
          </a:xfrm>
          <a:prstGeom prst="homePlate">
            <a:avLst/>
          </a:prstGeom>
          <a:ln/>
          <a:effectLst>
            <a:reflection blurRad="6350" stA="50000" endA="275" endPos="40000" dist="101600" dir="5400000" sy="-100000" algn="bl" rotWithShape="0"/>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2000" b="1" dirty="0">
                <a:solidFill>
                  <a:schemeClr val="tx1">
                    <a:lumMod val="85000"/>
                    <a:lumOff val="15000"/>
                  </a:schemeClr>
                </a:solidFill>
              </a:rPr>
              <a:t>II- Refrigerar</a:t>
            </a:r>
            <a:endParaRPr lang="es-AR" sz="2000" b="1" dirty="0">
              <a:solidFill>
                <a:schemeClr val="tx1">
                  <a:lumMod val="85000"/>
                  <a:lumOff val="15000"/>
                </a:schemeClr>
              </a:solidFill>
            </a:endParaRPr>
          </a:p>
        </p:txBody>
      </p:sp>
      <p:sp>
        <p:nvSpPr>
          <p:cNvPr id="13" name="CuadroTexto 12">
            <a:extLst>
              <a:ext uri="{FF2B5EF4-FFF2-40B4-BE49-F238E27FC236}">
                <a16:creationId xmlns:a16="http://schemas.microsoft.com/office/drawing/2014/main" xmlns="" id="{19AF8E1B-4F8D-8727-F904-B4FF1351F306}"/>
              </a:ext>
            </a:extLst>
          </p:cNvPr>
          <p:cNvSpPr txBox="1"/>
          <p:nvPr/>
        </p:nvSpPr>
        <p:spPr>
          <a:xfrm>
            <a:off x="3131126" y="5134238"/>
            <a:ext cx="8540137" cy="923330"/>
          </a:xfrm>
          <a:prstGeom prst="rect">
            <a:avLst/>
          </a:prstGeom>
          <a:noFill/>
        </p:spPr>
        <p:txBody>
          <a:bodyPr wrap="square">
            <a:spAutoFit/>
          </a:bodyPr>
          <a:lstStyle/>
          <a:p>
            <a:r>
              <a:rPr lang="es-MX" dirty="0">
                <a:solidFill>
                  <a:schemeClr val="tx1">
                    <a:lumMod val="75000"/>
                    <a:lumOff val="25000"/>
                  </a:schemeClr>
                </a:solidFill>
                <a:latin typeface="Roboto"/>
              </a:rPr>
              <a:t>Su efecto es el de lubricar, se efectúa de forma tan generosa de forma que se evita el desgaste, siendo imperceptible,</a:t>
            </a:r>
          </a:p>
          <a:p>
            <a:r>
              <a:rPr lang="es-MX" dirty="0">
                <a:solidFill>
                  <a:schemeClr val="tx1">
                    <a:lumMod val="75000"/>
                    <a:lumOff val="25000"/>
                  </a:schemeClr>
                </a:solidFill>
                <a:latin typeface="Roboto"/>
              </a:rPr>
              <a:t>Se elevan los rendimientos adiabáticos y volumétricos.</a:t>
            </a:r>
            <a:endParaRPr lang="es-AR" dirty="0">
              <a:solidFill>
                <a:schemeClr val="tx1">
                  <a:lumMod val="75000"/>
                  <a:lumOff val="25000"/>
                </a:schemeClr>
              </a:solidFill>
              <a:latin typeface="Roboto"/>
            </a:endParaRPr>
          </a:p>
        </p:txBody>
      </p:sp>
      <p:sp>
        <p:nvSpPr>
          <p:cNvPr id="14" name="Flecha: pentágono 13">
            <a:extLst>
              <a:ext uri="{FF2B5EF4-FFF2-40B4-BE49-F238E27FC236}">
                <a16:creationId xmlns:a16="http://schemas.microsoft.com/office/drawing/2014/main" xmlns="" id="{00F4347F-C14A-6615-7E31-684956501B9E}"/>
              </a:ext>
            </a:extLst>
          </p:cNvPr>
          <p:cNvSpPr/>
          <p:nvPr/>
        </p:nvSpPr>
        <p:spPr>
          <a:xfrm>
            <a:off x="1144193" y="5048706"/>
            <a:ext cx="1986934" cy="817397"/>
          </a:xfrm>
          <a:prstGeom prst="homePlate">
            <a:avLst/>
          </a:prstGeom>
          <a:ln/>
          <a:effectLst>
            <a:reflection blurRad="6350" stA="50000" endA="275" endPos="40000" dist="101600" dir="5400000" sy="-100000" algn="bl" rotWithShape="0"/>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2000" b="1" dirty="0">
                <a:solidFill>
                  <a:schemeClr val="tx1">
                    <a:lumMod val="85000"/>
                    <a:lumOff val="15000"/>
                  </a:schemeClr>
                </a:solidFill>
              </a:rPr>
              <a:t>III- Lubricar</a:t>
            </a:r>
            <a:endParaRPr lang="es-AR" sz="2000" b="1" dirty="0">
              <a:solidFill>
                <a:schemeClr val="tx1">
                  <a:lumMod val="85000"/>
                  <a:lumOff val="15000"/>
                </a:schemeClr>
              </a:solidFill>
            </a:endParaRPr>
          </a:p>
        </p:txBody>
      </p:sp>
    </p:spTree>
    <p:extLst>
      <p:ext uri="{BB962C8B-B14F-4D97-AF65-F5344CB8AC3E}">
        <p14:creationId xmlns:p14="http://schemas.microsoft.com/office/powerpoint/2010/main" val="1097285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xmlns="" id="{4A9B19FF-7922-28AA-AC5E-5BBA9DCF736C}"/>
              </a:ext>
            </a:extLst>
          </p:cNvPr>
          <p:cNvSpPr txBox="1">
            <a:spLocks/>
          </p:cNvSpPr>
          <p:nvPr/>
        </p:nvSpPr>
        <p:spPr>
          <a:xfrm>
            <a:off x="1144193" y="291904"/>
            <a:ext cx="4051262" cy="40873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es-MX" sz="4000" dirty="0">
                <a:latin typeface="Bahnschrift SemiBold Condensed" panose="020B0502040204020203" pitchFamily="34" charset="0"/>
              </a:rPr>
              <a:t>-lubricación- </a:t>
            </a:r>
            <a:endParaRPr lang="es-AR" sz="900" dirty="0">
              <a:latin typeface="Bahnschrift SemiBold Condensed" panose="020B0502040204020203" pitchFamily="34" charset="0"/>
            </a:endParaRPr>
          </a:p>
        </p:txBody>
      </p:sp>
      <p:sp>
        <p:nvSpPr>
          <p:cNvPr id="5" name="CuadroTexto 4">
            <a:extLst>
              <a:ext uri="{FF2B5EF4-FFF2-40B4-BE49-F238E27FC236}">
                <a16:creationId xmlns:a16="http://schemas.microsoft.com/office/drawing/2014/main" xmlns="" id="{56E2335E-9501-6B7E-D5D2-636A112DFAC3}"/>
              </a:ext>
            </a:extLst>
          </p:cNvPr>
          <p:cNvSpPr txBox="1"/>
          <p:nvPr/>
        </p:nvSpPr>
        <p:spPr>
          <a:xfrm>
            <a:off x="1144193" y="1000786"/>
            <a:ext cx="10275304" cy="1323439"/>
          </a:xfrm>
          <a:prstGeom prst="rect">
            <a:avLst/>
          </a:prstGeom>
          <a:noFill/>
        </p:spPr>
        <p:txBody>
          <a:bodyPr wrap="square">
            <a:spAutoFit/>
          </a:bodyPr>
          <a:lstStyle/>
          <a:p>
            <a:r>
              <a:rPr lang="es-MX" sz="2000" dirty="0">
                <a:solidFill>
                  <a:srgbClr val="6C7686"/>
                </a:solidFill>
                <a:latin typeface="Roboto"/>
              </a:rPr>
              <a:t>Generalidades:</a:t>
            </a:r>
          </a:p>
          <a:p>
            <a:r>
              <a:rPr lang="es-MX" sz="2000" dirty="0">
                <a:solidFill>
                  <a:srgbClr val="6C7686"/>
                </a:solidFill>
                <a:latin typeface="Roboto"/>
              </a:rPr>
              <a:t>La vida de un compresor depende en gran forma de un sistema de lubricación.</a:t>
            </a:r>
          </a:p>
          <a:p>
            <a:r>
              <a:rPr lang="es-MX" sz="2000" dirty="0">
                <a:solidFill>
                  <a:srgbClr val="6C7686"/>
                </a:solidFill>
                <a:latin typeface="Roboto"/>
              </a:rPr>
              <a:t>La lubricación hará que la maquina rinda más con menores consumos de energía, costo de mantenimiento y lubricación. </a:t>
            </a:r>
            <a:endParaRPr lang="es-AR" sz="2000" dirty="0"/>
          </a:p>
        </p:txBody>
      </p:sp>
      <p:sp>
        <p:nvSpPr>
          <p:cNvPr id="11" name="CuadroTexto 10">
            <a:extLst>
              <a:ext uri="{FF2B5EF4-FFF2-40B4-BE49-F238E27FC236}">
                <a16:creationId xmlns:a16="http://schemas.microsoft.com/office/drawing/2014/main" xmlns="" id="{D995BB39-CCDD-B3DC-FAB7-810F72F1B070}"/>
              </a:ext>
            </a:extLst>
          </p:cNvPr>
          <p:cNvSpPr txBox="1"/>
          <p:nvPr/>
        </p:nvSpPr>
        <p:spPr>
          <a:xfrm>
            <a:off x="3505200" y="3690668"/>
            <a:ext cx="8166063" cy="830997"/>
          </a:xfrm>
          <a:prstGeom prst="rect">
            <a:avLst/>
          </a:prstGeom>
          <a:noFill/>
        </p:spPr>
        <p:txBody>
          <a:bodyPr wrap="square">
            <a:spAutoFit/>
          </a:bodyPr>
          <a:lstStyle/>
          <a:p>
            <a:r>
              <a:rPr lang="es-MX" sz="1600" dirty="0">
                <a:solidFill>
                  <a:schemeClr val="tx1">
                    <a:lumMod val="75000"/>
                    <a:lumOff val="25000"/>
                  </a:schemeClr>
                </a:solidFill>
                <a:latin typeface="Roboto"/>
              </a:rPr>
              <a:t>En la forma mas simple la biela lleva un punzón que es sumergido dentro del cárter de aceite. De esta forma se crea una película de aceite que lubrica las superficies de los cojinetes y cilindros. </a:t>
            </a:r>
            <a:endParaRPr lang="es-AR" sz="1600" dirty="0">
              <a:solidFill>
                <a:schemeClr val="tx1">
                  <a:lumMod val="75000"/>
                  <a:lumOff val="25000"/>
                </a:schemeClr>
              </a:solidFill>
              <a:latin typeface="Roboto"/>
            </a:endParaRPr>
          </a:p>
        </p:txBody>
      </p:sp>
      <p:sp>
        <p:nvSpPr>
          <p:cNvPr id="12" name="Flecha: pentágono 11">
            <a:extLst>
              <a:ext uri="{FF2B5EF4-FFF2-40B4-BE49-F238E27FC236}">
                <a16:creationId xmlns:a16="http://schemas.microsoft.com/office/drawing/2014/main" xmlns="" id="{D8B6D703-7E4C-DD9E-37A9-324A69CF99F2}"/>
              </a:ext>
            </a:extLst>
          </p:cNvPr>
          <p:cNvSpPr/>
          <p:nvPr/>
        </p:nvSpPr>
        <p:spPr>
          <a:xfrm>
            <a:off x="997527" y="3605136"/>
            <a:ext cx="2507673" cy="817397"/>
          </a:xfrm>
          <a:prstGeom prst="homePlate">
            <a:avLst/>
          </a:prstGeom>
          <a:solidFill>
            <a:schemeClr val="accent1"/>
          </a:solidFill>
          <a:ln/>
          <a:effectLst>
            <a:reflection blurRad="6350" stA="50000" endA="275" endPos="40000" dist="101600" dir="5400000" sy="-100000" algn="bl" rotWithShape="0"/>
            <a:softEdge rad="63500"/>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s-MX" b="1" dirty="0">
                <a:solidFill>
                  <a:schemeClr val="tx1"/>
                </a:solidFill>
              </a:rPr>
              <a:t>- L. Por Salpicadura</a:t>
            </a:r>
            <a:endParaRPr lang="es-AR" b="1" dirty="0">
              <a:solidFill>
                <a:schemeClr val="tx1"/>
              </a:solidFill>
            </a:endParaRPr>
          </a:p>
        </p:txBody>
      </p:sp>
      <p:sp>
        <p:nvSpPr>
          <p:cNvPr id="4" name="CuadroTexto 3">
            <a:extLst>
              <a:ext uri="{FF2B5EF4-FFF2-40B4-BE49-F238E27FC236}">
                <a16:creationId xmlns:a16="http://schemas.microsoft.com/office/drawing/2014/main" xmlns="" id="{7AEDE939-A70A-A385-CAA7-4E3E6BC052C1}"/>
              </a:ext>
            </a:extLst>
          </p:cNvPr>
          <p:cNvSpPr txBox="1"/>
          <p:nvPr/>
        </p:nvSpPr>
        <p:spPr>
          <a:xfrm>
            <a:off x="1453590" y="2576875"/>
            <a:ext cx="1716234" cy="400110"/>
          </a:xfrm>
          <a:prstGeom prst="rect">
            <a:avLst/>
          </a:prstGeom>
          <a:solidFill>
            <a:schemeClr val="tx2">
              <a:lumMod val="10000"/>
              <a:lumOff val="90000"/>
            </a:schemeClr>
          </a:solidFill>
          <a:ln w="28575" cap="flat" cmpd="sng" algn="ctr">
            <a:solidFill>
              <a:schemeClr val="accent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pPr algn="ctr"/>
            <a:r>
              <a:rPr lang="es-MX" sz="2000" dirty="0">
                <a:solidFill>
                  <a:schemeClr val="tx1"/>
                </a:solidFill>
              </a:rPr>
              <a:t>Su Función </a:t>
            </a:r>
            <a:endParaRPr lang="es-AR" sz="2000" dirty="0">
              <a:solidFill>
                <a:schemeClr val="tx1"/>
              </a:solidFill>
            </a:endParaRPr>
          </a:p>
        </p:txBody>
      </p:sp>
      <p:sp>
        <p:nvSpPr>
          <p:cNvPr id="6" name="CuadroTexto 5">
            <a:extLst>
              <a:ext uri="{FF2B5EF4-FFF2-40B4-BE49-F238E27FC236}">
                <a16:creationId xmlns:a16="http://schemas.microsoft.com/office/drawing/2014/main" xmlns="" id="{FA2B2F4F-9246-4651-F3B9-DE1EABD2496A}"/>
              </a:ext>
            </a:extLst>
          </p:cNvPr>
          <p:cNvSpPr txBox="1"/>
          <p:nvPr/>
        </p:nvSpPr>
        <p:spPr>
          <a:xfrm>
            <a:off x="3226380" y="2419200"/>
            <a:ext cx="7550728" cy="830997"/>
          </a:xfrm>
          <a:prstGeom prst="rect">
            <a:avLst/>
          </a:prstGeom>
          <a:noFill/>
        </p:spPr>
        <p:txBody>
          <a:bodyPr wrap="square">
            <a:spAutoFit/>
          </a:bodyPr>
          <a:lstStyle/>
          <a:p>
            <a:r>
              <a:rPr lang="es-MX" sz="1600" dirty="0">
                <a:latin typeface="Roboto"/>
              </a:rPr>
              <a:t>Es la de reducir fricción, por lo tanto, el desgaste y la energía requerida disipa el calor producido durante el rozamiento.</a:t>
            </a:r>
          </a:p>
          <a:p>
            <a:r>
              <a:rPr lang="es-MX" sz="1600" dirty="0">
                <a:latin typeface="Roboto"/>
              </a:rPr>
              <a:t>Protege las piezas de la maquina de la corrosión. </a:t>
            </a:r>
            <a:endParaRPr lang="es-AR" sz="1600" dirty="0">
              <a:latin typeface="Roboto"/>
            </a:endParaRPr>
          </a:p>
        </p:txBody>
      </p:sp>
      <p:sp>
        <p:nvSpPr>
          <p:cNvPr id="8" name="CuadroTexto 7">
            <a:extLst>
              <a:ext uri="{FF2B5EF4-FFF2-40B4-BE49-F238E27FC236}">
                <a16:creationId xmlns:a16="http://schemas.microsoft.com/office/drawing/2014/main" xmlns="" id="{1726B72C-D6E1-BB8E-81D3-C8A6AB6F612E}"/>
              </a:ext>
            </a:extLst>
          </p:cNvPr>
          <p:cNvSpPr txBox="1"/>
          <p:nvPr/>
        </p:nvSpPr>
        <p:spPr>
          <a:xfrm>
            <a:off x="2095979" y="5050684"/>
            <a:ext cx="1506203" cy="400110"/>
          </a:xfrm>
          <a:prstGeom prst="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pPr algn="ctr"/>
            <a:r>
              <a:rPr lang="es-MX" sz="2000" dirty="0">
                <a:solidFill>
                  <a:schemeClr val="tx1"/>
                </a:solidFill>
              </a:rPr>
              <a:t>Ventaja </a:t>
            </a:r>
            <a:endParaRPr lang="es-AR" sz="2000" dirty="0">
              <a:solidFill>
                <a:schemeClr val="tx1"/>
              </a:solidFill>
            </a:endParaRPr>
          </a:p>
        </p:txBody>
      </p:sp>
      <p:sp>
        <p:nvSpPr>
          <p:cNvPr id="9" name="CuadroTexto 8">
            <a:extLst>
              <a:ext uri="{FF2B5EF4-FFF2-40B4-BE49-F238E27FC236}">
                <a16:creationId xmlns:a16="http://schemas.microsoft.com/office/drawing/2014/main" xmlns="" id="{41B2C538-1F91-7058-84A6-EA695AFEA1B5}"/>
              </a:ext>
            </a:extLst>
          </p:cNvPr>
          <p:cNvSpPr txBox="1"/>
          <p:nvPr/>
        </p:nvSpPr>
        <p:spPr>
          <a:xfrm>
            <a:off x="3681367" y="5113732"/>
            <a:ext cx="6792670" cy="307777"/>
          </a:xfrm>
          <a:prstGeom prst="rect">
            <a:avLst/>
          </a:prstGeom>
          <a:noFill/>
        </p:spPr>
        <p:txBody>
          <a:bodyPr wrap="square">
            <a:spAutoFit/>
          </a:bodyPr>
          <a:lstStyle/>
          <a:p>
            <a:r>
              <a:rPr lang="es-MX" sz="1400" dirty="0">
                <a:latin typeface="Roboto"/>
              </a:rPr>
              <a:t>Es mas simple y su funcionamiento es independiente de la dirección de rotación.</a:t>
            </a:r>
            <a:endParaRPr lang="es-AR" sz="1400" dirty="0">
              <a:latin typeface="Roboto"/>
            </a:endParaRPr>
          </a:p>
        </p:txBody>
      </p:sp>
      <p:sp>
        <p:nvSpPr>
          <p:cNvPr id="10" name="CuadroTexto 9">
            <a:extLst>
              <a:ext uri="{FF2B5EF4-FFF2-40B4-BE49-F238E27FC236}">
                <a16:creationId xmlns:a16="http://schemas.microsoft.com/office/drawing/2014/main" xmlns="" id="{7DE3AF77-DEDD-D66E-9EFB-0CE09A9C4673}"/>
              </a:ext>
            </a:extLst>
          </p:cNvPr>
          <p:cNvSpPr txBox="1"/>
          <p:nvPr/>
        </p:nvSpPr>
        <p:spPr>
          <a:xfrm>
            <a:off x="2095979" y="5703444"/>
            <a:ext cx="1506203" cy="400110"/>
          </a:xfrm>
          <a:prstGeom prst="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pPr algn="ctr"/>
            <a:r>
              <a:rPr lang="es-MX" sz="2000" dirty="0">
                <a:solidFill>
                  <a:schemeClr val="tx1"/>
                </a:solidFill>
              </a:rPr>
              <a:t>Desventaja </a:t>
            </a:r>
            <a:endParaRPr lang="es-AR" sz="2000" dirty="0">
              <a:solidFill>
                <a:schemeClr val="tx1"/>
              </a:solidFill>
            </a:endParaRPr>
          </a:p>
        </p:txBody>
      </p:sp>
      <p:sp>
        <p:nvSpPr>
          <p:cNvPr id="15" name="CuadroTexto 14">
            <a:extLst>
              <a:ext uri="{FF2B5EF4-FFF2-40B4-BE49-F238E27FC236}">
                <a16:creationId xmlns:a16="http://schemas.microsoft.com/office/drawing/2014/main" xmlns="" id="{126C6671-BF8D-A082-E14C-C45A6C3B3280}"/>
              </a:ext>
            </a:extLst>
          </p:cNvPr>
          <p:cNvSpPr txBox="1"/>
          <p:nvPr/>
        </p:nvSpPr>
        <p:spPr>
          <a:xfrm>
            <a:off x="3681367" y="5766492"/>
            <a:ext cx="6792670" cy="523220"/>
          </a:xfrm>
          <a:prstGeom prst="rect">
            <a:avLst/>
          </a:prstGeom>
          <a:noFill/>
        </p:spPr>
        <p:txBody>
          <a:bodyPr wrap="square">
            <a:spAutoFit/>
          </a:bodyPr>
          <a:lstStyle/>
          <a:p>
            <a:r>
              <a:rPr lang="es-MX" sz="1400" dirty="0">
                <a:latin typeface="Roboto"/>
              </a:rPr>
              <a:t>La película es demasiado fina y el periodo de iniciación de la lubricación es marginal. </a:t>
            </a:r>
            <a:endParaRPr lang="es-AR" sz="1400" dirty="0">
              <a:latin typeface="Roboto"/>
            </a:endParaRPr>
          </a:p>
        </p:txBody>
      </p:sp>
      <p:cxnSp>
        <p:nvCxnSpPr>
          <p:cNvPr id="17" name="Conector: angular 16">
            <a:extLst>
              <a:ext uri="{FF2B5EF4-FFF2-40B4-BE49-F238E27FC236}">
                <a16:creationId xmlns:a16="http://schemas.microsoft.com/office/drawing/2014/main" xmlns="" id="{A48A900A-F08C-B3FF-ACA5-8E670DB60170}"/>
              </a:ext>
            </a:extLst>
          </p:cNvPr>
          <p:cNvCxnSpPr>
            <a:cxnSpLocks/>
            <a:endCxn id="10" idx="1"/>
          </p:cNvCxnSpPr>
          <p:nvPr/>
        </p:nvCxnSpPr>
        <p:spPr>
          <a:xfrm rot="16200000" flipH="1">
            <a:off x="1086207" y="4893727"/>
            <a:ext cx="1502980" cy="516564"/>
          </a:xfrm>
          <a:prstGeom prst="bentConnector2">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2" name="Conector: angular 21">
            <a:extLst>
              <a:ext uri="{FF2B5EF4-FFF2-40B4-BE49-F238E27FC236}">
                <a16:creationId xmlns:a16="http://schemas.microsoft.com/office/drawing/2014/main" xmlns="" id="{42F8A88F-A624-D7DF-334C-319069F0EA24}"/>
              </a:ext>
            </a:extLst>
          </p:cNvPr>
          <p:cNvCxnSpPr>
            <a:cxnSpLocks/>
            <a:endCxn id="8" idx="1"/>
          </p:cNvCxnSpPr>
          <p:nvPr/>
        </p:nvCxnSpPr>
        <p:spPr>
          <a:xfrm rot="16200000" flipH="1">
            <a:off x="1571037" y="4725797"/>
            <a:ext cx="828208" cy="221676"/>
          </a:xfrm>
          <a:prstGeom prst="bentConnector2">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8580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xmlns="" id="{4A9B19FF-7922-28AA-AC5E-5BBA9DCF736C}"/>
              </a:ext>
            </a:extLst>
          </p:cNvPr>
          <p:cNvSpPr txBox="1">
            <a:spLocks/>
          </p:cNvSpPr>
          <p:nvPr/>
        </p:nvSpPr>
        <p:spPr>
          <a:xfrm>
            <a:off x="1144193" y="291904"/>
            <a:ext cx="4051262" cy="40873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es-MX" sz="4000" dirty="0">
                <a:latin typeface="Bahnschrift SemiBold Condensed" panose="020B0502040204020203" pitchFamily="34" charset="0"/>
              </a:rPr>
              <a:t>-lubricación- </a:t>
            </a:r>
            <a:endParaRPr lang="es-AR" sz="900" dirty="0">
              <a:latin typeface="Bahnschrift SemiBold Condensed" panose="020B0502040204020203" pitchFamily="34" charset="0"/>
            </a:endParaRPr>
          </a:p>
        </p:txBody>
      </p:sp>
      <p:sp>
        <p:nvSpPr>
          <p:cNvPr id="11" name="CuadroTexto 10">
            <a:extLst>
              <a:ext uri="{FF2B5EF4-FFF2-40B4-BE49-F238E27FC236}">
                <a16:creationId xmlns:a16="http://schemas.microsoft.com/office/drawing/2014/main" xmlns="" id="{D995BB39-CCDD-B3DC-FAB7-810F72F1B070}"/>
              </a:ext>
            </a:extLst>
          </p:cNvPr>
          <p:cNvSpPr txBox="1"/>
          <p:nvPr/>
        </p:nvSpPr>
        <p:spPr>
          <a:xfrm>
            <a:off x="3158836" y="3424477"/>
            <a:ext cx="8659093" cy="830997"/>
          </a:xfrm>
          <a:prstGeom prst="rect">
            <a:avLst/>
          </a:prstGeom>
          <a:noFill/>
        </p:spPr>
        <p:txBody>
          <a:bodyPr wrap="square">
            <a:spAutoFit/>
          </a:bodyPr>
          <a:lstStyle/>
          <a:p>
            <a:r>
              <a:rPr lang="es-MX" sz="1600" dirty="0">
                <a:solidFill>
                  <a:schemeClr val="tx1">
                    <a:lumMod val="75000"/>
                    <a:lumOff val="25000"/>
                  </a:schemeClr>
                </a:solidFill>
                <a:latin typeface="Roboto"/>
              </a:rPr>
              <a:t>Es el mejor de los sistemas de fabricación. Se lubrica por medio de la presión creada por una bomba de lubricación de embolo o engranaje. La presión del aceite de lubricación se puede mantener incluso cuando el compresor este muy gastado. </a:t>
            </a:r>
            <a:endParaRPr lang="es-AR" sz="1600" dirty="0">
              <a:solidFill>
                <a:schemeClr val="tx1">
                  <a:lumMod val="75000"/>
                  <a:lumOff val="25000"/>
                </a:schemeClr>
              </a:solidFill>
              <a:latin typeface="Roboto"/>
            </a:endParaRPr>
          </a:p>
        </p:txBody>
      </p:sp>
      <p:sp>
        <p:nvSpPr>
          <p:cNvPr id="12" name="Flecha: pentágono 11">
            <a:extLst>
              <a:ext uri="{FF2B5EF4-FFF2-40B4-BE49-F238E27FC236}">
                <a16:creationId xmlns:a16="http://schemas.microsoft.com/office/drawing/2014/main" xmlns="" id="{D8B6D703-7E4C-DD9E-37A9-324A69CF99F2}"/>
              </a:ext>
            </a:extLst>
          </p:cNvPr>
          <p:cNvSpPr/>
          <p:nvPr/>
        </p:nvSpPr>
        <p:spPr>
          <a:xfrm>
            <a:off x="1144193" y="3338945"/>
            <a:ext cx="2014643" cy="817397"/>
          </a:xfrm>
          <a:prstGeom prst="homePlate">
            <a:avLst/>
          </a:prstGeom>
          <a:solidFill>
            <a:schemeClr val="accent1"/>
          </a:solidFill>
          <a:ln/>
          <a:effectLst>
            <a:reflection blurRad="6350" stA="50000" endA="275" endPos="40000" dist="101600" dir="5400000" sy="-100000" algn="bl" rotWithShape="0"/>
            <a:softEdge rad="63500"/>
          </a:effectLst>
        </p:spPr>
        <p:style>
          <a:lnRef idx="1">
            <a:schemeClr val="accent1"/>
          </a:lnRef>
          <a:fillRef idx="2">
            <a:schemeClr val="accent1"/>
          </a:fillRef>
          <a:effectRef idx="1">
            <a:schemeClr val="accent1"/>
          </a:effectRef>
          <a:fontRef idx="minor">
            <a:schemeClr val="dk1"/>
          </a:fontRef>
        </p:style>
        <p:txBody>
          <a:bodyPr rtlCol="0" anchor="ctr"/>
          <a:lstStyle/>
          <a:p>
            <a:r>
              <a:rPr lang="es-MX" b="1" dirty="0">
                <a:solidFill>
                  <a:schemeClr val="tx1"/>
                </a:solidFill>
              </a:rPr>
              <a:t>  - L. a Presión</a:t>
            </a:r>
            <a:endParaRPr lang="es-AR" b="1" dirty="0">
              <a:solidFill>
                <a:schemeClr val="tx1"/>
              </a:solidFill>
            </a:endParaRPr>
          </a:p>
        </p:txBody>
      </p:sp>
      <p:sp>
        <p:nvSpPr>
          <p:cNvPr id="2" name="CuadroTexto 1">
            <a:extLst>
              <a:ext uri="{FF2B5EF4-FFF2-40B4-BE49-F238E27FC236}">
                <a16:creationId xmlns:a16="http://schemas.microsoft.com/office/drawing/2014/main" xmlns="" id="{0B960B43-9779-B008-25A4-210ADF74220A}"/>
              </a:ext>
            </a:extLst>
          </p:cNvPr>
          <p:cNvSpPr txBox="1"/>
          <p:nvPr/>
        </p:nvSpPr>
        <p:spPr>
          <a:xfrm>
            <a:off x="3651866" y="1040681"/>
            <a:ext cx="8166063" cy="830997"/>
          </a:xfrm>
          <a:prstGeom prst="rect">
            <a:avLst/>
          </a:prstGeom>
          <a:noFill/>
        </p:spPr>
        <p:txBody>
          <a:bodyPr wrap="square">
            <a:spAutoFit/>
          </a:bodyPr>
          <a:lstStyle/>
          <a:p>
            <a:r>
              <a:rPr lang="es-MX" sz="1600" dirty="0">
                <a:solidFill>
                  <a:schemeClr val="tx1">
                    <a:lumMod val="75000"/>
                    <a:lumOff val="25000"/>
                  </a:schemeClr>
                </a:solidFill>
                <a:latin typeface="Roboto"/>
              </a:rPr>
              <a:t>El aceite se transporta por un disco montado sobre el cigüeñal, desde la bomba del cárter hasta un paso en su parte superior, desde el que se precipita por la fuerza de gravedad a todos los puntos de lubricación.</a:t>
            </a:r>
            <a:endParaRPr lang="es-AR" sz="1600" dirty="0">
              <a:solidFill>
                <a:schemeClr val="tx1">
                  <a:lumMod val="75000"/>
                  <a:lumOff val="25000"/>
                </a:schemeClr>
              </a:solidFill>
              <a:latin typeface="Roboto"/>
            </a:endParaRPr>
          </a:p>
        </p:txBody>
      </p:sp>
      <p:sp>
        <p:nvSpPr>
          <p:cNvPr id="3" name="Flecha: pentágono 2">
            <a:extLst>
              <a:ext uri="{FF2B5EF4-FFF2-40B4-BE49-F238E27FC236}">
                <a16:creationId xmlns:a16="http://schemas.microsoft.com/office/drawing/2014/main" xmlns="" id="{44C8F37D-1ADA-1D38-91AC-A1D4DCD6094B}"/>
              </a:ext>
            </a:extLst>
          </p:cNvPr>
          <p:cNvSpPr/>
          <p:nvPr/>
        </p:nvSpPr>
        <p:spPr>
          <a:xfrm>
            <a:off x="1144193" y="1011451"/>
            <a:ext cx="2507673" cy="817397"/>
          </a:xfrm>
          <a:prstGeom prst="homePlate">
            <a:avLst/>
          </a:prstGeom>
          <a:solidFill>
            <a:schemeClr val="accent1"/>
          </a:solidFill>
          <a:ln/>
          <a:effectLst>
            <a:reflection blurRad="6350" stA="50000" endA="275" endPos="40000" dist="101600" dir="5400000" sy="-100000" algn="bl" rotWithShape="0"/>
            <a:softEdge rad="63500"/>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s-MX" b="1" dirty="0">
                <a:solidFill>
                  <a:schemeClr val="tx1"/>
                </a:solidFill>
              </a:rPr>
              <a:t>- L. Por Gravedad</a:t>
            </a:r>
            <a:endParaRPr lang="es-AR" b="1" dirty="0">
              <a:solidFill>
                <a:schemeClr val="tx1"/>
              </a:solidFill>
            </a:endParaRPr>
          </a:p>
        </p:txBody>
      </p:sp>
      <p:sp>
        <p:nvSpPr>
          <p:cNvPr id="13" name="CuadroTexto 12">
            <a:extLst>
              <a:ext uri="{FF2B5EF4-FFF2-40B4-BE49-F238E27FC236}">
                <a16:creationId xmlns:a16="http://schemas.microsoft.com/office/drawing/2014/main" xmlns="" id="{7C1EB500-3278-D7FA-9F35-9A9405EEBCA2}"/>
              </a:ext>
            </a:extLst>
          </p:cNvPr>
          <p:cNvSpPr txBox="1"/>
          <p:nvPr/>
        </p:nvSpPr>
        <p:spPr>
          <a:xfrm>
            <a:off x="2242645" y="2081838"/>
            <a:ext cx="1506203" cy="400110"/>
          </a:xfrm>
          <a:prstGeom prst="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pPr algn="ctr"/>
            <a:r>
              <a:rPr lang="es-MX" sz="2000" dirty="0">
                <a:solidFill>
                  <a:schemeClr val="tx1"/>
                </a:solidFill>
              </a:rPr>
              <a:t>Ventaja </a:t>
            </a:r>
            <a:endParaRPr lang="es-AR" sz="2000" dirty="0">
              <a:solidFill>
                <a:schemeClr val="tx1"/>
              </a:solidFill>
            </a:endParaRPr>
          </a:p>
        </p:txBody>
      </p:sp>
      <p:sp>
        <p:nvSpPr>
          <p:cNvPr id="14" name="CuadroTexto 13">
            <a:extLst>
              <a:ext uri="{FF2B5EF4-FFF2-40B4-BE49-F238E27FC236}">
                <a16:creationId xmlns:a16="http://schemas.microsoft.com/office/drawing/2014/main" xmlns="" id="{DC556E9F-FBE7-32A0-D23B-2AF4764ED01A}"/>
              </a:ext>
            </a:extLst>
          </p:cNvPr>
          <p:cNvSpPr txBox="1"/>
          <p:nvPr/>
        </p:nvSpPr>
        <p:spPr>
          <a:xfrm>
            <a:off x="3828033" y="2144886"/>
            <a:ext cx="6792670" cy="307777"/>
          </a:xfrm>
          <a:prstGeom prst="rect">
            <a:avLst/>
          </a:prstGeom>
          <a:noFill/>
        </p:spPr>
        <p:txBody>
          <a:bodyPr wrap="square">
            <a:spAutoFit/>
          </a:bodyPr>
          <a:lstStyle/>
          <a:p>
            <a:r>
              <a:rPr lang="es-MX" sz="1400" dirty="0">
                <a:latin typeface="Roboto"/>
              </a:rPr>
              <a:t>Controla la cantidad de aceite </a:t>
            </a:r>
            <a:endParaRPr lang="es-AR" sz="1400" dirty="0">
              <a:latin typeface="Roboto"/>
            </a:endParaRPr>
          </a:p>
        </p:txBody>
      </p:sp>
      <p:sp>
        <p:nvSpPr>
          <p:cNvPr id="16" name="CuadroTexto 15">
            <a:extLst>
              <a:ext uri="{FF2B5EF4-FFF2-40B4-BE49-F238E27FC236}">
                <a16:creationId xmlns:a16="http://schemas.microsoft.com/office/drawing/2014/main" xmlns="" id="{7E6D1B1E-EAE1-1759-3A08-92E7567D1967}"/>
              </a:ext>
            </a:extLst>
          </p:cNvPr>
          <p:cNvSpPr txBox="1"/>
          <p:nvPr/>
        </p:nvSpPr>
        <p:spPr>
          <a:xfrm>
            <a:off x="2242645" y="2568542"/>
            <a:ext cx="1506203" cy="400110"/>
          </a:xfrm>
          <a:prstGeom prst="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pPr algn="ctr"/>
            <a:r>
              <a:rPr lang="es-MX" sz="2000" dirty="0">
                <a:solidFill>
                  <a:schemeClr val="tx1"/>
                </a:solidFill>
              </a:rPr>
              <a:t>Desventaja </a:t>
            </a:r>
            <a:endParaRPr lang="es-AR" sz="2000" dirty="0">
              <a:solidFill>
                <a:schemeClr val="tx1"/>
              </a:solidFill>
            </a:endParaRPr>
          </a:p>
        </p:txBody>
      </p:sp>
      <p:sp>
        <p:nvSpPr>
          <p:cNvPr id="18" name="CuadroTexto 17">
            <a:extLst>
              <a:ext uri="{FF2B5EF4-FFF2-40B4-BE49-F238E27FC236}">
                <a16:creationId xmlns:a16="http://schemas.microsoft.com/office/drawing/2014/main" xmlns="" id="{FC8B6EA6-58CD-376A-4D57-4EE77259FEAB}"/>
              </a:ext>
            </a:extLst>
          </p:cNvPr>
          <p:cNvSpPr txBox="1"/>
          <p:nvPr/>
        </p:nvSpPr>
        <p:spPr>
          <a:xfrm>
            <a:off x="3828033" y="2627294"/>
            <a:ext cx="6792670" cy="307777"/>
          </a:xfrm>
          <a:prstGeom prst="rect">
            <a:avLst/>
          </a:prstGeom>
          <a:noFill/>
        </p:spPr>
        <p:txBody>
          <a:bodyPr wrap="square">
            <a:spAutoFit/>
          </a:bodyPr>
          <a:lstStyle/>
          <a:p>
            <a:r>
              <a:rPr lang="es-MX" sz="1400" dirty="0">
                <a:latin typeface="Roboto"/>
              </a:rPr>
              <a:t>La presión generada no es suficiente en los de tipo modernos</a:t>
            </a:r>
            <a:endParaRPr lang="es-AR" sz="1400" dirty="0">
              <a:latin typeface="Roboto"/>
            </a:endParaRPr>
          </a:p>
        </p:txBody>
      </p:sp>
      <p:cxnSp>
        <p:nvCxnSpPr>
          <p:cNvPr id="19" name="Conector: angular 18">
            <a:extLst>
              <a:ext uri="{FF2B5EF4-FFF2-40B4-BE49-F238E27FC236}">
                <a16:creationId xmlns:a16="http://schemas.microsoft.com/office/drawing/2014/main" xmlns="" id="{E132EB11-29A3-29FD-DBAD-CAD05AC43434}"/>
              </a:ext>
            </a:extLst>
          </p:cNvPr>
          <p:cNvCxnSpPr>
            <a:cxnSpLocks/>
            <a:endCxn id="16" idx="1"/>
          </p:cNvCxnSpPr>
          <p:nvPr/>
        </p:nvCxnSpPr>
        <p:spPr>
          <a:xfrm rot="16200000" flipH="1">
            <a:off x="1474423" y="2000375"/>
            <a:ext cx="1019878" cy="516565"/>
          </a:xfrm>
          <a:prstGeom prst="bentConnector2">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0" name="Conector: angular 19">
            <a:extLst>
              <a:ext uri="{FF2B5EF4-FFF2-40B4-BE49-F238E27FC236}">
                <a16:creationId xmlns:a16="http://schemas.microsoft.com/office/drawing/2014/main" xmlns="" id="{486B4586-52C7-B4AE-3786-DA78ACDAB4E2}"/>
              </a:ext>
            </a:extLst>
          </p:cNvPr>
          <p:cNvCxnSpPr>
            <a:cxnSpLocks/>
            <a:endCxn id="13" idx="1"/>
          </p:cNvCxnSpPr>
          <p:nvPr/>
        </p:nvCxnSpPr>
        <p:spPr>
          <a:xfrm rot="16200000" flipH="1">
            <a:off x="1863152" y="1902399"/>
            <a:ext cx="537309" cy="221677"/>
          </a:xfrm>
          <a:prstGeom prst="bentConnector2">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5" name="CuadroTexto 24">
            <a:extLst>
              <a:ext uri="{FF2B5EF4-FFF2-40B4-BE49-F238E27FC236}">
                <a16:creationId xmlns:a16="http://schemas.microsoft.com/office/drawing/2014/main" xmlns="" id="{D284ED64-06B6-1A27-8F61-D8A9F914ED05}"/>
              </a:ext>
            </a:extLst>
          </p:cNvPr>
          <p:cNvSpPr txBox="1"/>
          <p:nvPr/>
        </p:nvSpPr>
        <p:spPr>
          <a:xfrm>
            <a:off x="2242644" y="4378755"/>
            <a:ext cx="1506203" cy="400110"/>
          </a:xfrm>
          <a:prstGeom prst="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pPr algn="ctr"/>
            <a:r>
              <a:rPr lang="es-MX" sz="2000" dirty="0">
                <a:solidFill>
                  <a:schemeClr val="tx1"/>
                </a:solidFill>
              </a:rPr>
              <a:t>Ventaja </a:t>
            </a:r>
            <a:endParaRPr lang="es-AR" sz="2000" dirty="0">
              <a:solidFill>
                <a:schemeClr val="tx1"/>
              </a:solidFill>
            </a:endParaRPr>
          </a:p>
        </p:txBody>
      </p:sp>
      <p:sp>
        <p:nvSpPr>
          <p:cNvPr id="26" name="CuadroTexto 25">
            <a:extLst>
              <a:ext uri="{FF2B5EF4-FFF2-40B4-BE49-F238E27FC236}">
                <a16:creationId xmlns:a16="http://schemas.microsoft.com/office/drawing/2014/main" xmlns="" id="{69E35573-AB9D-B305-1292-404DC566CB70}"/>
              </a:ext>
            </a:extLst>
          </p:cNvPr>
          <p:cNvSpPr txBox="1"/>
          <p:nvPr/>
        </p:nvSpPr>
        <p:spPr>
          <a:xfrm>
            <a:off x="3748847" y="4425092"/>
            <a:ext cx="8069082" cy="738664"/>
          </a:xfrm>
          <a:prstGeom prst="rect">
            <a:avLst/>
          </a:prstGeom>
          <a:noFill/>
        </p:spPr>
        <p:txBody>
          <a:bodyPr wrap="square">
            <a:spAutoFit/>
          </a:bodyPr>
          <a:lstStyle/>
          <a:p>
            <a:r>
              <a:rPr lang="es-MX" sz="1400" dirty="0">
                <a:latin typeface="Roboto"/>
              </a:rPr>
              <a:t>El aceite llega a todos los cojinetes a presión, representa menos perdidas por fricción y menos desgaste. La lubricación no varia con el niel de aceite del cárter. El acete se puede filtrar fácilmente. </a:t>
            </a:r>
          </a:p>
          <a:p>
            <a:r>
              <a:rPr lang="es-MX" sz="1400" dirty="0">
                <a:latin typeface="Roboto"/>
              </a:rPr>
              <a:t>Es buena la lubricación durante el arranque. </a:t>
            </a:r>
            <a:endParaRPr lang="es-AR" sz="1400" dirty="0">
              <a:latin typeface="Roboto"/>
            </a:endParaRPr>
          </a:p>
        </p:txBody>
      </p:sp>
      <p:cxnSp>
        <p:nvCxnSpPr>
          <p:cNvPr id="30" name="Conector: angular 29">
            <a:extLst>
              <a:ext uri="{FF2B5EF4-FFF2-40B4-BE49-F238E27FC236}">
                <a16:creationId xmlns:a16="http://schemas.microsoft.com/office/drawing/2014/main" xmlns="" id="{32F1095F-091B-0CB8-C6C9-390F3ADD9AC6}"/>
              </a:ext>
            </a:extLst>
          </p:cNvPr>
          <p:cNvCxnSpPr>
            <a:cxnSpLocks/>
            <a:endCxn id="25" idx="1"/>
          </p:cNvCxnSpPr>
          <p:nvPr/>
        </p:nvCxnSpPr>
        <p:spPr>
          <a:xfrm rot="16200000" flipH="1">
            <a:off x="1863151" y="4199316"/>
            <a:ext cx="537309" cy="221677"/>
          </a:xfrm>
          <a:prstGeom prst="bentConnector2">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1" name="CuadroTexto 30">
            <a:extLst>
              <a:ext uri="{FF2B5EF4-FFF2-40B4-BE49-F238E27FC236}">
                <a16:creationId xmlns:a16="http://schemas.microsoft.com/office/drawing/2014/main" xmlns="" id="{3C3858F7-2CA2-32C8-5720-7AAABDB9B27F}"/>
              </a:ext>
            </a:extLst>
          </p:cNvPr>
          <p:cNvSpPr txBox="1"/>
          <p:nvPr/>
        </p:nvSpPr>
        <p:spPr>
          <a:xfrm>
            <a:off x="3449782" y="5494152"/>
            <a:ext cx="8368147" cy="830997"/>
          </a:xfrm>
          <a:prstGeom prst="rect">
            <a:avLst/>
          </a:prstGeom>
          <a:noFill/>
        </p:spPr>
        <p:txBody>
          <a:bodyPr wrap="square">
            <a:spAutoFit/>
          </a:bodyPr>
          <a:lstStyle/>
          <a:p>
            <a:r>
              <a:rPr lang="es-MX" sz="1600" dirty="0">
                <a:solidFill>
                  <a:schemeClr val="tx1">
                    <a:lumMod val="75000"/>
                    <a:lumOff val="25000"/>
                  </a:schemeClr>
                </a:solidFill>
                <a:latin typeface="Roboto"/>
              </a:rPr>
              <a:t>La presión del aire de descarga se emplea para inyectar el lubricante dentro de la aspiración del compresor.</a:t>
            </a:r>
          </a:p>
          <a:p>
            <a:r>
              <a:rPr lang="es-MX" sz="1600" dirty="0">
                <a:solidFill>
                  <a:schemeClr val="tx1">
                    <a:lumMod val="75000"/>
                    <a:lumOff val="25000"/>
                  </a:schemeClr>
                </a:solidFill>
                <a:latin typeface="Roboto"/>
              </a:rPr>
              <a:t>Se emplea una bomba para el transporte interno del aceite.</a:t>
            </a:r>
            <a:endParaRPr lang="es-AR" sz="1600" dirty="0">
              <a:solidFill>
                <a:schemeClr val="tx1">
                  <a:lumMod val="75000"/>
                  <a:lumOff val="25000"/>
                </a:schemeClr>
              </a:solidFill>
              <a:latin typeface="Roboto"/>
            </a:endParaRPr>
          </a:p>
        </p:txBody>
      </p:sp>
      <p:sp>
        <p:nvSpPr>
          <p:cNvPr id="32" name="Flecha: pentágono 31">
            <a:extLst>
              <a:ext uri="{FF2B5EF4-FFF2-40B4-BE49-F238E27FC236}">
                <a16:creationId xmlns:a16="http://schemas.microsoft.com/office/drawing/2014/main" xmlns="" id="{65C1C747-BE93-3AA2-F758-DB3F1BF76D65}"/>
              </a:ext>
            </a:extLst>
          </p:cNvPr>
          <p:cNvSpPr/>
          <p:nvPr/>
        </p:nvSpPr>
        <p:spPr>
          <a:xfrm>
            <a:off x="1144193" y="5408620"/>
            <a:ext cx="2305589" cy="817397"/>
          </a:xfrm>
          <a:prstGeom prst="homePlate">
            <a:avLst/>
          </a:prstGeom>
          <a:solidFill>
            <a:schemeClr val="accent1"/>
          </a:solidFill>
          <a:ln/>
          <a:effectLst>
            <a:reflection blurRad="6350" stA="50000" endA="275" endPos="40000" dist="101600" dir="5400000" sy="-100000" algn="bl" rotWithShape="0"/>
            <a:softEdge rad="63500"/>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s-MX" b="1" dirty="0">
                <a:solidFill>
                  <a:schemeClr val="tx1"/>
                </a:solidFill>
              </a:rPr>
              <a:t> - L. por Inyección </a:t>
            </a:r>
            <a:endParaRPr lang="es-AR" b="1" dirty="0">
              <a:solidFill>
                <a:schemeClr val="tx1"/>
              </a:solidFill>
            </a:endParaRPr>
          </a:p>
        </p:txBody>
      </p:sp>
    </p:spTree>
    <p:extLst>
      <p:ext uri="{BB962C8B-B14F-4D97-AF65-F5344CB8AC3E}">
        <p14:creationId xmlns:p14="http://schemas.microsoft.com/office/powerpoint/2010/main" val="1256136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CD29454-9DEF-FB65-9507-3F7AB4060293}"/>
              </a:ext>
            </a:extLst>
          </p:cNvPr>
          <p:cNvSpPr>
            <a:spLocks noGrp="1"/>
          </p:cNvSpPr>
          <p:nvPr>
            <p:ph type="title"/>
          </p:nvPr>
        </p:nvSpPr>
        <p:spPr/>
        <p:txBody>
          <a:bodyPr>
            <a:normAutofit/>
          </a:bodyPr>
          <a:lstStyle/>
          <a:p>
            <a:r>
              <a:rPr lang="es-MX" sz="4400" dirty="0"/>
              <a:t>¿Qué es un compresor?</a:t>
            </a:r>
            <a:endParaRPr lang="es-AR" sz="4400" dirty="0"/>
          </a:p>
        </p:txBody>
      </p:sp>
      <p:sp>
        <p:nvSpPr>
          <p:cNvPr id="5" name="CuadroTexto 4">
            <a:extLst>
              <a:ext uri="{FF2B5EF4-FFF2-40B4-BE49-F238E27FC236}">
                <a16:creationId xmlns:a16="http://schemas.microsoft.com/office/drawing/2014/main" xmlns="" id="{9E356037-4803-6D45-6E74-85353B02C86C}"/>
              </a:ext>
            </a:extLst>
          </p:cNvPr>
          <p:cNvSpPr txBox="1"/>
          <p:nvPr/>
        </p:nvSpPr>
        <p:spPr>
          <a:xfrm>
            <a:off x="1203187" y="1128451"/>
            <a:ext cx="10275304" cy="707886"/>
          </a:xfrm>
          <a:prstGeom prst="rect">
            <a:avLst/>
          </a:prstGeom>
          <a:noFill/>
        </p:spPr>
        <p:txBody>
          <a:bodyPr wrap="square">
            <a:spAutoFit/>
          </a:bodyPr>
          <a:lstStyle/>
          <a:p>
            <a:r>
              <a:rPr lang="es-MX" sz="2000" dirty="0">
                <a:latin typeface="Roboto"/>
              </a:rPr>
              <a:t>E</a:t>
            </a:r>
            <a:r>
              <a:rPr lang="es-MX" sz="2000" b="0" i="0" dirty="0">
                <a:effectLst/>
                <a:latin typeface="Roboto"/>
              </a:rPr>
              <a:t>s una máquina cuya función consiste en incrementar la presión de un fluido. Este mismo eleva la presión de fluidos compresibles como el aire y todo tipo de gases</a:t>
            </a:r>
            <a:r>
              <a:rPr lang="es-MX" sz="2000" b="0" i="0" dirty="0">
                <a:solidFill>
                  <a:srgbClr val="6C7686"/>
                </a:solidFill>
                <a:effectLst/>
                <a:latin typeface="Roboto"/>
              </a:rPr>
              <a:t>.</a:t>
            </a:r>
            <a:endParaRPr lang="es-AR" sz="2000" dirty="0"/>
          </a:p>
        </p:txBody>
      </p:sp>
      <p:sp>
        <p:nvSpPr>
          <p:cNvPr id="8" name="Título 1">
            <a:extLst>
              <a:ext uri="{FF2B5EF4-FFF2-40B4-BE49-F238E27FC236}">
                <a16:creationId xmlns:a16="http://schemas.microsoft.com/office/drawing/2014/main" xmlns="" id="{FAD0B1A5-766D-48E8-3E36-16A0244321BC}"/>
              </a:ext>
            </a:extLst>
          </p:cNvPr>
          <p:cNvSpPr txBox="1">
            <a:spLocks/>
          </p:cNvSpPr>
          <p:nvPr/>
        </p:nvSpPr>
        <p:spPr>
          <a:xfrm>
            <a:off x="1203187" y="2353656"/>
            <a:ext cx="4241649" cy="408730"/>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es-MX" sz="2800" dirty="0">
                <a:latin typeface="Bahnschrift SemiBold Condensed" panose="020B0502040204020203" pitchFamily="34" charset="0"/>
              </a:rPr>
              <a:t>Hay que tener en cuenta!!!</a:t>
            </a:r>
            <a:endParaRPr lang="es-AR" sz="2800" dirty="0">
              <a:latin typeface="Bahnschrift SemiBold Condensed" panose="020B0502040204020203" pitchFamily="34" charset="0"/>
            </a:endParaRPr>
          </a:p>
        </p:txBody>
      </p:sp>
      <p:sp>
        <p:nvSpPr>
          <p:cNvPr id="9" name="CuadroTexto 8">
            <a:extLst>
              <a:ext uri="{FF2B5EF4-FFF2-40B4-BE49-F238E27FC236}">
                <a16:creationId xmlns:a16="http://schemas.microsoft.com/office/drawing/2014/main" xmlns="" id="{E56D98B9-10E4-EE91-1BF9-908571ABF172}"/>
              </a:ext>
            </a:extLst>
          </p:cNvPr>
          <p:cNvSpPr txBox="1"/>
          <p:nvPr/>
        </p:nvSpPr>
        <p:spPr>
          <a:xfrm>
            <a:off x="1301732" y="3032996"/>
            <a:ext cx="1482436" cy="830997"/>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sz="2400" dirty="0"/>
              <a:t>Concepto del </a:t>
            </a:r>
            <a:r>
              <a:rPr lang="es-MX" sz="2400" b="1" dirty="0"/>
              <a:t>Aire</a:t>
            </a:r>
            <a:r>
              <a:rPr lang="es-MX" sz="2400" dirty="0"/>
              <a:t>:</a:t>
            </a:r>
            <a:endParaRPr lang="es-AR" sz="2400" dirty="0"/>
          </a:p>
        </p:txBody>
      </p:sp>
      <p:sp>
        <p:nvSpPr>
          <p:cNvPr id="10" name="Flecha: a la derecha 9">
            <a:extLst>
              <a:ext uri="{FF2B5EF4-FFF2-40B4-BE49-F238E27FC236}">
                <a16:creationId xmlns:a16="http://schemas.microsoft.com/office/drawing/2014/main" xmlns="" id="{AA1A34B6-356C-760F-70BC-74DB38033EEE}"/>
              </a:ext>
            </a:extLst>
          </p:cNvPr>
          <p:cNvSpPr/>
          <p:nvPr/>
        </p:nvSpPr>
        <p:spPr>
          <a:xfrm>
            <a:off x="2833943" y="3375070"/>
            <a:ext cx="665018" cy="2909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CuadroTexto 10">
            <a:extLst>
              <a:ext uri="{FF2B5EF4-FFF2-40B4-BE49-F238E27FC236}">
                <a16:creationId xmlns:a16="http://schemas.microsoft.com/office/drawing/2014/main" xmlns="" id="{4410C3A2-8C74-D5D6-A524-AE5CD22E3153}"/>
              </a:ext>
            </a:extLst>
          </p:cNvPr>
          <p:cNvSpPr txBox="1"/>
          <p:nvPr/>
        </p:nvSpPr>
        <p:spPr>
          <a:xfrm>
            <a:off x="3606314" y="3017751"/>
            <a:ext cx="3387921" cy="1015663"/>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sz="2000" dirty="0"/>
              <a:t>Consiste en vapor de agua, ES NECESARIO que sea comprimido</a:t>
            </a:r>
          </a:p>
        </p:txBody>
      </p:sp>
      <p:sp>
        <p:nvSpPr>
          <p:cNvPr id="18" name="CuadroTexto 17">
            <a:extLst>
              <a:ext uri="{FF2B5EF4-FFF2-40B4-BE49-F238E27FC236}">
                <a16:creationId xmlns:a16="http://schemas.microsoft.com/office/drawing/2014/main" xmlns="" id="{43CBCA4B-C22E-EFDB-B504-C1E114B3DEEC}"/>
              </a:ext>
            </a:extLst>
          </p:cNvPr>
          <p:cNvSpPr txBox="1"/>
          <p:nvPr/>
        </p:nvSpPr>
        <p:spPr>
          <a:xfrm>
            <a:off x="3411158" y="4125746"/>
            <a:ext cx="3778232" cy="1169551"/>
          </a:xfrm>
          <a:prstGeom prst="rect">
            <a:avLst/>
          </a:prstGeom>
          <a:noFill/>
        </p:spPr>
        <p:txBody>
          <a:bodyPr wrap="square">
            <a:spAutoFit/>
          </a:bodyPr>
          <a:lstStyle/>
          <a:p>
            <a:pPr algn="ctr"/>
            <a:r>
              <a:rPr lang="es-MX" sz="1400" dirty="0">
                <a:latin typeface="Roboto"/>
              </a:rPr>
              <a:t>Es decir, que tenga una presión mayor que la atmosfera</a:t>
            </a:r>
          </a:p>
          <a:p>
            <a:pPr algn="ctr"/>
            <a:r>
              <a:rPr lang="es-AR" sz="1400" dirty="0">
                <a:latin typeface="Roboto"/>
              </a:rPr>
              <a:t>Equivalente a 101.325 pascales, que equivale a 760 milímetros de mercurio o 1 atmósfera (atm).</a:t>
            </a:r>
          </a:p>
        </p:txBody>
      </p:sp>
      <p:sp>
        <p:nvSpPr>
          <p:cNvPr id="19" name="CuadroTexto 18">
            <a:extLst>
              <a:ext uri="{FF2B5EF4-FFF2-40B4-BE49-F238E27FC236}">
                <a16:creationId xmlns:a16="http://schemas.microsoft.com/office/drawing/2014/main" xmlns="" id="{E5DE83FB-C40A-C605-915B-80F2993CFE56}"/>
              </a:ext>
            </a:extLst>
          </p:cNvPr>
          <p:cNvSpPr txBox="1"/>
          <p:nvPr/>
        </p:nvSpPr>
        <p:spPr>
          <a:xfrm>
            <a:off x="8277151" y="4257217"/>
            <a:ext cx="3014111" cy="1015663"/>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sz="2000" dirty="0"/>
              <a:t>Luego de ser comprimido, para por el </a:t>
            </a:r>
            <a:r>
              <a:rPr lang="es-MX" sz="2000" b="1" dirty="0"/>
              <a:t>RECEPTÁCULO</a:t>
            </a:r>
            <a:r>
              <a:rPr lang="es-MX" sz="2000" dirty="0"/>
              <a:t> </a:t>
            </a:r>
          </a:p>
        </p:txBody>
      </p:sp>
      <p:sp>
        <p:nvSpPr>
          <p:cNvPr id="21" name="CuadroTexto 20">
            <a:extLst>
              <a:ext uri="{FF2B5EF4-FFF2-40B4-BE49-F238E27FC236}">
                <a16:creationId xmlns:a16="http://schemas.microsoft.com/office/drawing/2014/main" xmlns="" id="{4BA08295-F224-5CF4-37C0-AF47A51C9CFA}"/>
              </a:ext>
            </a:extLst>
          </p:cNvPr>
          <p:cNvSpPr txBox="1"/>
          <p:nvPr/>
        </p:nvSpPr>
        <p:spPr>
          <a:xfrm>
            <a:off x="7895090" y="5484908"/>
            <a:ext cx="3778232" cy="738664"/>
          </a:xfrm>
          <a:prstGeom prst="rect">
            <a:avLst/>
          </a:prstGeom>
          <a:noFill/>
        </p:spPr>
        <p:txBody>
          <a:bodyPr wrap="square">
            <a:spAutoFit/>
          </a:bodyPr>
          <a:lstStyle/>
          <a:p>
            <a:pPr algn="ctr"/>
            <a:r>
              <a:rPr lang="es-MX" sz="1400" dirty="0">
                <a:latin typeface="Roboto"/>
              </a:rPr>
              <a:t>Su papel es el de regular su redistribución por tuberías apropiadas para ser utilizadas en diversos aparatos </a:t>
            </a:r>
            <a:endParaRPr lang="es-AR" sz="1400" dirty="0">
              <a:latin typeface="Roboto"/>
            </a:endParaRPr>
          </a:p>
        </p:txBody>
      </p:sp>
      <mc:AlternateContent xmlns:mc="http://schemas.openxmlformats.org/markup-compatibility/2006" xmlns:p14="http://schemas.microsoft.com/office/powerpoint/2010/main">
        <mc:Choice Requires="p14">
          <p:contentPart p14:bwMode="auto" r:id="rId2">
            <p14:nvContentPartPr>
              <p14:cNvPr id="28" name="Entrada de lápiz 27">
                <a:extLst>
                  <a:ext uri="{FF2B5EF4-FFF2-40B4-BE49-F238E27FC236}">
                    <a16:creationId xmlns:a16="http://schemas.microsoft.com/office/drawing/2014/main" xmlns="" id="{571FB3BE-AE1C-44C9-EE44-93E019D4B775}"/>
                  </a:ext>
                </a:extLst>
              </p14:cNvPr>
              <p14:cNvContentPartPr/>
              <p14:nvPr/>
            </p14:nvContentPartPr>
            <p14:xfrm>
              <a:off x="7037553" y="3684840"/>
              <a:ext cx="1196280" cy="1178280"/>
            </p14:xfrm>
          </p:contentPart>
        </mc:Choice>
        <mc:Fallback xmlns="">
          <p:pic>
            <p:nvPicPr>
              <p:cNvPr id="28" name="Entrada de lápiz 27">
                <a:extLst>
                  <a:ext uri="{FF2B5EF4-FFF2-40B4-BE49-F238E27FC236}">
                    <a16:creationId xmlns:a16="http://schemas.microsoft.com/office/drawing/2014/main" id="{571FB3BE-AE1C-44C9-EE44-93E019D4B775}"/>
                  </a:ext>
                </a:extLst>
              </p:cNvPr>
              <p:cNvPicPr/>
              <p:nvPr/>
            </p:nvPicPr>
            <p:blipFill>
              <a:blip r:embed="rId3"/>
              <a:stretch>
                <a:fillRect/>
              </a:stretch>
            </p:blipFill>
            <p:spPr>
              <a:xfrm>
                <a:off x="6983913" y="3577200"/>
                <a:ext cx="1303920" cy="1393920"/>
              </a:xfrm>
              <a:prstGeom prst="rect">
                <a:avLst/>
              </a:prstGeom>
            </p:spPr>
          </p:pic>
        </mc:Fallback>
      </mc:AlternateContent>
    </p:spTree>
    <p:extLst>
      <p:ext uri="{BB962C8B-B14F-4D97-AF65-F5344CB8AC3E}">
        <p14:creationId xmlns:p14="http://schemas.microsoft.com/office/powerpoint/2010/main" val="42881667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esquina doblada 17">
            <a:extLst>
              <a:ext uri="{FF2B5EF4-FFF2-40B4-BE49-F238E27FC236}">
                <a16:creationId xmlns:a16="http://schemas.microsoft.com/office/drawing/2014/main" xmlns="" id="{51759135-7E2D-B543-D0F0-295724FC3163}"/>
              </a:ext>
            </a:extLst>
          </p:cNvPr>
          <p:cNvSpPr/>
          <p:nvPr/>
        </p:nvSpPr>
        <p:spPr>
          <a:xfrm>
            <a:off x="6675732" y="4364524"/>
            <a:ext cx="4754268" cy="2111091"/>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Título 1">
            <a:extLst>
              <a:ext uri="{FF2B5EF4-FFF2-40B4-BE49-F238E27FC236}">
                <a16:creationId xmlns:a16="http://schemas.microsoft.com/office/drawing/2014/main" xmlns="" id="{80EB25E6-4EC5-5752-8118-FBBFF21B081A}"/>
              </a:ext>
            </a:extLst>
          </p:cNvPr>
          <p:cNvSpPr>
            <a:spLocks noGrp="1"/>
          </p:cNvSpPr>
          <p:nvPr>
            <p:ph type="title"/>
          </p:nvPr>
        </p:nvSpPr>
        <p:spPr/>
        <p:txBody>
          <a:bodyPr/>
          <a:lstStyle/>
          <a:p>
            <a:r>
              <a:rPr lang="es-MX" dirty="0"/>
              <a:t>Proceso de compresión </a:t>
            </a:r>
            <a:endParaRPr lang="es-AR" dirty="0"/>
          </a:p>
        </p:txBody>
      </p:sp>
      <p:sp>
        <p:nvSpPr>
          <p:cNvPr id="4" name="CuadroTexto 3">
            <a:extLst>
              <a:ext uri="{FF2B5EF4-FFF2-40B4-BE49-F238E27FC236}">
                <a16:creationId xmlns:a16="http://schemas.microsoft.com/office/drawing/2014/main" xmlns="" id="{4117078F-ED13-AA71-8A95-A0CE83F669F1}"/>
              </a:ext>
            </a:extLst>
          </p:cNvPr>
          <p:cNvSpPr txBox="1"/>
          <p:nvPr/>
        </p:nvSpPr>
        <p:spPr>
          <a:xfrm>
            <a:off x="1203187" y="1166631"/>
            <a:ext cx="10275304" cy="830997"/>
          </a:xfrm>
          <a:prstGeom prst="rect">
            <a:avLst/>
          </a:prstGeom>
          <a:noFill/>
        </p:spPr>
        <p:txBody>
          <a:bodyPr wrap="square">
            <a:spAutoFit/>
          </a:bodyPr>
          <a:lstStyle/>
          <a:p>
            <a:r>
              <a:rPr lang="es-MX" sz="2400" b="1" dirty="0">
                <a:latin typeface="Roboto"/>
              </a:rPr>
              <a:t>En este proceso, se genera calor y si no se ELIMINA, se elevara la temperatura a medida que se comprima.</a:t>
            </a:r>
            <a:endParaRPr lang="es-AR" sz="2400" b="1" dirty="0"/>
          </a:p>
        </p:txBody>
      </p:sp>
      <p:sp>
        <p:nvSpPr>
          <p:cNvPr id="7" name="CuadroTexto 6">
            <a:extLst>
              <a:ext uri="{FF2B5EF4-FFF2-40B4-BE49-F238E27FC236}">
                <a16:creationId xmlns:a16="http://schemas.microsoft.com/office/drawing/2014/main" xmlns="" id="{F45BA5BD-84BE-7EA7-C300-9F33A03DBA25}"/>
              </a:ext>
            </a:extLst>
          </p:cNvPr>
          <p:cNvSpPr txBox="1"/>
          <p:nvPr/>
        </p:nvSpPr>
        <p:spPr>
          <a:xfrm>
            <a:off x="1620981" y="2090171"/>
            <a:ext cx="2161309" cy="923330"/>
          </a:xfrm>
          <a:prstGeom prst="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pPr algn="ctr"/>
            <a:r>
              <a:rPr lang="es-MX" dirty="0">
                <a:solidFill>
                  <a:schemeClr val="tx1"/>
                </a:solidFill>
              </a:rPr>
              <a:t>El trabajo que se convierte en CALOR</a:t>
            </a:r>
            <a:endParaRPr lang="es-AR" dirty="0">
              <a:solidFill>
                <a:schemeClr val="tx1"/>
              </a:solidFill>
            </a:endParaRPr>
          </a:p>
        </p:txBody>
      </p:sp>
      <p:sp>
        <p:nvSpPr>
          <p:cNvPr id="10" name="CuadroTexto 9">
            <a:extLst>
              <a:ext uri="{FF2B5EF4-FFF2-40B4-BE49-F238E27FC236}">
                <a16:creationId xmlns:a16="http://schemas.microsoft.com/office/drawing/2014/main" xmlns="" id="{9BD9D908-86D5-CC5F-9CFB-4B620AE24DEA}"/>
              </a:ext>
            </a:extLst>
          </p:cNvPr>
          <p:cNvSpPr txBox="1"/>
          <p:nvPr/>
        </p:nvSpPr>
        <p:spPr>
          <a:xfrm>
            <a:off x="4627417" y="2551836"/>
            <a:ext cx="2161309" cy="646331"/>
          </a:xfrm>
          <a:prstGeom prst="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pPr algn="ctr"/>
            <a:r>
              <a:rPr lang="es-MX" dirty="0">
                <a:solidFill>
                  <a:schemeClr val="tx1"/>
                </a:solidFill>
              </a:rPr>
              <a:t>Se PIERDE casi totalmente </a:t>
            </a:r>
            <a:endParaRPr lang="es-AR" dirty="0">
              <a:solidFill>
                <a:schemeClr val="tx1"/>
              </a:solidFill>
            </a:endParaRPr>
          </a:p>
        </p:txBody>
      </p:sp>
      <p:sp>
        <p:nvSpPr>
          <p:cNvPr id="11" name="CuadroTexto 10">
            <a:extLst>
              <a:ext uri="{FF2B5EF4-FFF2-40B4-BE49-F238E27FC236}">
                <a16:creationId xmlns:a16="http://schemas.microsoft.com/office/drawing/2014/main" xmlns="" id="{66F1BE61-4BD1-CD2A-DCF9-A7865307C0E2}"/>
              </a:ext>
            </a:extLst>
          </p:cNvPr>
          <p:cNvSpPr txBox="1"/>
          <p:nvPr/>
        </p:nvSpPr>
        <p:spPr>
          <a:xfrm>
            <a:off x="7633853" y="2703303"/>
            <a:ext cx="2978727" cy="923330"/>
          </a:xfrm>
          <a:prstGeom prst="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pPr algn="ctr"/>
            <a:r>
              <a:rPr lang="es-MX" dirty="0">
                <a:solidFill>
                  <a:schemeClr val="tx1"/>
                </a:solidFill>
              </a:rPr>
              <a:t>Dado que el aire, cuando va recorriendo por las tuberías, lo cede por IRRADIACIÓN </a:t>
            </a:r>
            <a:endParaRPr lang="es-AR" dirty="0">
              <a:solidFill>
                <a:schemeClr val="tx1"/>
              </a:solidFill>
            </a:endParaRPr>
          </a:p>
        </p:txBody>
      </p:sp>
      <p:cxnSp>
        <p:nvCxnSpPr>
          <p:cNvPr id="13" name="Conector: angular 12">
            <a:extLst>
              <a:ext uri="{FF2B5EF4-FFF2-40B4-BE49-F238E27FC236}">
                <a16:creationId xmlns:a16="http://schemas.microsoft.com/office/drawing/2014/main" xmlns="" id="{2FD90158-D1CB-D5DF-9C4D-BFD5022C0935}"/>
              </a:ext>
            </a:extLst>
          </p:cNvPr>
          <p:cNvCxnSpPr>
            <a:stCxn id="7" idx="3"/>
          </p:cNvCxnSpPr>
          <p:nvPr/>
        </p:nvCxnSpPr>
        <p:spPr>
          <a:xfrm>
            <a:off x="3782290" y="2551836"/>
            <a:ext cx="845127" cy="307400"/>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Conector: angular 13">
            <a:extLst>
              <a:ext uri="{FF2B5EF4-FFF2-40B4-BE49-F238E27FC236}">
                <a16:creationId xmlns:a16="http://schemas.microsoft.com/office/drawing/2014/main" xmlns="" id="{DD7A95F2-4D37-A1D9-3973-D826F0B659BF}"/>
              </a:ext>
            </a:extLst>
          </p:cNvPr>
          <p:cNvCxnSpPr/>
          <p:nvPr/>
        </p:nvCxnSpPr>
        <p:spPr>
          <a:xfrm>
            <a:off x="6788726" y="2870123"/>
            <a:ext cx="845127" cy="307400"/>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Título 1">
            <a:extLst>
              <a:ext uri="{FF2B5EF4-FFF2-40B4-BE49-F238E27FC236}">
                <a16:creationId xmlns:a16="http://schemas.microsoft.com/office/drawing/2014/main" xmlns="" id="{3425B43F-879E-8CB7-EAF4-E63D9271FC29}"/>
              </a:ext>
            </a:extLst>
          </p:cNvPr>
          <p:cNvSpPr txBox="1">
            <a:spLocks/>
          </p:cNvSpPr>
          <p:nvPr/>
        </p:nvSpPr>
        <p:spPr>
          <a:xfrm>
            <a:off x="7996695" y="4593934"/>
            <a:ext cx="2410214" cy="55303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es-MX" sz="2800" dirty="0">
                <a:latin typeface="Bahnschrift SemiBold Condensed" panose="020B0502040204020203" pitchFamily="34" charset="0"/>
              </a:rPr>
              <a:t>Importante!!!</a:t>
            </a:r>
            <a:endParaRPr lang="es-AR" sz="2800" dirty="0">
              <a:latin typeface="Bahnschrift SemiBold Condensed" panose="020B0502040204020203" pitchFamily="34" charset="0"/>
            </a:endParaRPr>
          </a:p>
        </p:txBody>
      </p:sp>
      <p:sp>
        <p:nvSpPr>
          <p:cNvPr id="17" name="CuadroTexto 16">
            <a:extLst>
              <a:ext uri="{FF2B5EF4-FFF2-40B4-BE49-F238E27FC236}">
                <a16:creationId xmlns:a16="http://schemas.microsoft.com/office/drawing/2014/main" xmlns="" id="{DD5F06EA-DFD7-3C02-F928-210D955D3DBD}"/>
              </a:ext>
            </a:extLst>
          </p:cNvPr>
          <p:cNvSpPr txBox="1"/>
          <p:nvPr/>
        </p:nvSpPr>
        <p:spPr>
          <a:xfrm>
            <a:off x="6973605" y="5133754"/>
            <a:ext cx="4456395" cy="923330"/>
          </a:xfrm>
          <a:prstGeom prst="rect">
            <a:avLst/>
          </a:prstGeom>
          <a:noFill/>
        </p:spPr>
        <p:txBody>
          <a:bodyPr wrap="square">
            <a:spAutoFit/>
          </a:bodyPr>
          <a:lstStyle/>
          <a:p>
            <a:r>
              <a:rPr lang="es-MX" b="1" u="sng" dirty="0">
                <a:solidFill>
                  <a:schemeClr val="tx1"/>
                </a:solidFill>
              </a:rPr>
              <a:t>NO</a:t>
            </a:r>
            <a:r>
              <a:rPr lang="es-MX" dirty="0">
                <a:solidFill>
                  <a:schemeClr val="tx1"/>
                </a:solidFill>
              </a:rPr>
              <a:t> es práctico que el aire retenga todo su calor, siendo necesario </a:t>
            </a:r>
            <a:r>
              <a:rPr lang="es-MX" b="1" dirty="0">
                <a:solidFill>
                  <a:schemeClr val="tx1"/>
                </a:solidFill>
              </a:rPr>
              <a:t>eliminarlo </a:t>
            </a:r>
            <a:r>
              <a:rPr lang="es-MX" dirty="0">
                <a:solidFill>
                  <a:schemeClr val="tx1"/>
                </a:solidFill>
              </a:rPr>
              <a:t>para reducir la pérdida por irradiación. </a:t>
            </a:r>
            <a:endParaRPr lang="es-AR" dirty="0"/>
          </a:p>
        </p:txBody>
      </p:sp>
      <p:sp>
        <p:nvSpPr>
          <p:cNvPr id="21" name="CuadroTexto 20">
            <a:extLst>
              <a:ext uri="{FF2B5EF4-FFF2-40B4-BE49-F238E27FC236}">
                <a16:creationId xmlns:a16="http://schemas.microsoft.com/office/drawing/2014/main" xmlns="" id="{02BC3488-47C3-E5BC-E323-A72B8F8B488C}"/>
              </a:ext>
            </a:extLst>
          </p:cNvPr>
          <p:cNvSpPr txBox="1"/>
          <p:nvPr/>
        </p:nvSpPr>
        <p:spPr>
          <a:xfrm>
            <a:off x="1620981" y="3902859"/>
            <a:ext cx="2161309" cy="461665"/>
          </a:xfrm>
          <a:prstGeom prst="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pPr algn="ctr"/>
            <a:r>
              <a:rPr lang="es-MX" sz="2400" dirty="0">
                <a:solidFill>
                  <a:schemeClr val="tx1"/>
                </a:solidFill>
              </a:rPr>
              <a:t>PRESIÓN</a:t>
            </a:r>
            <a:endParaRPr lang="es-AR" sz="2400" dirty="0">
              <a:solidFill>
                <a:schemeClr val="tx1"/>
              </a:solidFill>
            </a:endParaRPr>
          </a:p>
        </p:txBody>
      </p:sp>
      <p:sp>
        <p:nvSpPr>
          <p:cNvPr id="22" name="CuadroTexto 21">
            <a:extLst>
              <a:ext uri="{FF2B5EF4-FFF2-40B4-BE49-F238E27FC236}">
                <a16:creationId xmlns:a16="http://schemas.microsoft.com/office/drawing/2014/main" xmlns="" id="{65E74A33-228C-9616-6197-B0CDF0A8DA9A}"/>
              </a:ext>
            </a:extLst>
          </p:cNvPr>
          <p:cNvSpPr txBox="1"/>
          <p:nvPr/>
        </p:nvSpPr>
        <p:spPr>
          <a:xfrm>
            <a:off x="1620980" y="4791793"/>
            <a:ext cx="2161309" cy="646331"/>
          </a:xfrm>
          <a:prstGeom prst="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pPr algn="ctr"/>
            <a:r>
              <a:rPr lang="es-MX" dirty="0">
                <a:solidFill>
                  <a:schemeClr val="tx1"/>
                </a:solidFill>
              </a:rPr>
              <a:t>Para que estas no sean </a:t>
            </a:r>
            <a:r>
              <a:rPr lang="es-MX" b="1" dirty="0">
                <a:solidFill>
                  <a:schemeClr val="tx1"/>
                </a:solidFill>
              </a:rPr>
              <a:t>extremas</a:t>
            </a:r>
            <a:endParaRPr lang="es-AR" b="1" dirty="0">
              <a:solidFill>
                <a:schemeClr val="tx1"/>
              </a:solidFill>
            </a:endParaRPr>
          </a:p>
        </p:txBody>
      </p:sp>
      <p:sp>
        <p:nvSpPr>
          <p:cNvPr id="23" name="CuadroTexto 22">
            <a:extLst>
              <a:ext uri="{FF2B5EF4-FFF2-40B4-BE49-F238E27FC236}">
                <a16:creationId xmlns:a16="http://schemas.microsoft.com/office/drawing/2014/main" xmlns="" id="{4A6A8210-87C3-59C6-A366-8F7CBC844674}"/>
              </a:ext>
            </a:extLst>
          </p:cNvPr>
          <p:cNvSpPr txBox="1"/>
          <p:nvPr/>
        </p:nvSpPr>
        <p:spPr>
          <a:xfrm>
            <a:off x="3981256" y="5595419"/>
            <a:ext cx="2161309" cy="923330"/>
          </a:xfrm>
          <a:prstGeom prst="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pPr algn="ctr"/>
            <a:r>
              <a:rPr lang="es-MX" dirty="0">
                <a:solidFill>
                  <a:schemeClr val="tx1"/>
                </a:solidFill>
              </a:rPr>
              <a:t>Primero se calienta el aire ANTES de ser </a:t>
            </a:r>
            <a:r>
              <a:rPr lang="es-MX" b="1" dirty="0">
                <a:solidFill>
                  <a:schemeClr val="tx1"/>
                </a:solidFill>
              </a:rPr>
              <a:t>comprimido </a:t>
            </a:r>
            <a:endParaRPr lang="es-AR" b="1" dirty="0">
              <a:solidFill>
                <a:schemeClr val="tx1"/>
              </a:solidFill>
            </a:endParaRPr>
          </a:p>
        </p:txBody>
      </p:sp>
      <p:grpSp>
        <p:nvGrpSpPr>
          <p:cNvPr id="29" name="Grupo 28">
            <a:extLst>
              <a:ext uri="{FF2B5EF4-FFF2-40B4-BE49-F238E27FC236}">
                <a16:creationId xmlns:a16="http://schemas.microsoft.com/office/drawing/2014/main" xmlns="" id="{2D4DB526-7F2A-941A-B5B4-35D12F947AD9}"/>
              </a:ext>
            </a:extLst>
          </p:cNvPr>
          <p:cNvGrpSpPr/>
          <p:nvPr/>
        </p:nvGrpSpPr>
        <p:grpSpPr>
          <a:xfrm>
            <a:off x="1023753" y="4154280"/>
            <a:ext cx="582840" cy="1066680"/>
            <a:chOff x="1023753" y="4154280"/>
            <a:chExt cx="582840" cy="1066680"/>
          </a:xfrm>
        </p:grpSpPr>
        <mc:AlternateContent xmlns:mc="http://schemas.openxmlformats.org/markup-compatibility/2006" xmlns:p14="http://schemas.microsoft.com/office/powerpoint/2010/main">
          <mc:Choice Requires="p14">
            <p:contentPart p14:bwMode="auto" r:id="rId2">
              <p14:nvContentPartPr>
                <p14:cNvPr id="26" name="Entrada de lápiz 25">
                  <a:extLst>
                    <a:ext uri="{FF2B5EF4-FFF2-40B4-BE49-F238E27FC236}">
                      <a16:creationId xmlns:a16="http://schemas.microsoft.com/office/drawing/2014/main" xmlns="" id="{3AFEAB9B-3FDA-87A2-4AD6-6CD9BE3C1B26}"/>
                    </a:ext>
                  </a:extLst>
                </p14:cNvPr>
                <p14:cNvContentPartPr/>
                <p14:nvPr/>
              </p14:nvContentPartPr>
              <p14:xfrm>
                <a:off x="1023753" y="4154280"/>
                <a:ext cx="582840" cy="945000"/>
              </p14:xfrm>
            </p:contentPart>
          </mc:Choice>
          <mc:Fallback xmlns="">
            <p:pic>
              <p:nvPicPr>
                <p:cNvPr id="26" name="Entrada de lápiz 25">
                  <a:extLst>
                    <a:ext uri="{FF2B5EF4-FFF2-40B4-BE49-F238E27FC236}">
                      <a16:creationId xmlns:a16="http://schemas.microsoft.com/office/drawing/2014/main" id="{3AFEAB9B-3FDA-87A2-4AD6-6CD9BE3C1B26}"/>
                    </a:ext>
                  </a:extLst>
                </p:cNvPr>
                <p:cNvPicPr/>
                <p:nvPr/>
              </p:nvPicPr>
              <p:blipFill>
                <a:blip r:embed="rId3"/>
                <a:stretch>
                  <a:fillRect/>
                </a:stretch>
              </p:blipFill>
              <p:spPr>
                <a:xfrm>
                  <a:off x="1015113" y="4145280"/>
                  <a:ext cx="600480" cy="9626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8" name="Entrada de lápiz 27">
                  <a:extLst>
                    <a:ext uri="{FF2B5EF4-FFF2-40B4-BE49-F238E27FC236}">
                      <a16:creationId xmlns:a16="http://schemas.microsoft.com/office/drawing/2014/main" xmlns="" id="{A53929D1-C3B5-4B3E-32DC-D4315C80DB9F}"/>
                    </a:ext>
                  </a:extLst>
                </p14:cNvPr>
                <p14:cNvContentPartPr/>
                <p14:nvPr/>
              </p14:nvContentPartPr>
              <p14:xfrm>
                <a:off x="1404993" y="5098200"/>
                <a:ext cx="188280" cy="122760"/>
              </p14:xfrm>
            </p:contentPart>
          </mc:Choice>
          <mc:Fallback xmlns="">
            <p:pic>
              <p:nvPicPr>
                <p:cNvPr id="28" name="Entrada de lápiz 27">
                  <a:extLst>
                    <a:ext uri="{FF2B5EF4-FFF2-40B4-BE49-F238E27FC236}">
                      <a16:creationId xmlns:a16="http://schemas.microsoft.com/office/drawing/2014/main" id="{A53929D1-C3B5-4B3E-32DC-D4315C80DB9F}"/>
                    </a:ext>
                  </a:extLst>
                </p:cNvPr>
                <p:cNvPicPr/>
                <p:nvPr/>
              </p:nvPicPr>
              <p:blipFill>
                <a:blip r:embed="rId5"/>
                <a:stretch>
                  <a:fillRect/>
                </a:stretch>
              </p:blipFill>
              <p:spPr>
                <a:xfrm>
                  <a:off x="1395993" y="5089560"/>
                  <a:ext cx="205920" cy="140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40" name="Entrada de lápiz 39">
                <a:extLst>
                  <a:ext uri="{FF2B5EF4-FFF2-40B4-BE49-F238E27FC236}">
                    <a16:creationId xmlns:a16="http://schemas.microsoft.com/office/drawing/2014/main" xmlns="" id="{762EFE17-6495-4310-ED53-409E35D56937}"/>
                  </a:ext>
                </a:extLst>
              </p14:cNvPr>
              <p14:cNvContentPartPr/>
              <p14:nvPr/>
            </p14:nvContentPartPr>
            <p14:xfrm>
              <a:off x="3823473" y="4636680"/>
              <a:ext cx="1375560" cy="931320"/>
            </p14:xfrm>
          </p:contentPart>
        </mc:Choice>
        <mc:Fallback xmlns="">
          <p:pic>
            <p:nvPicPr>
              <p:cNvPr id="40" name="Entrada de lápiz 39">
                <a:extLst>
                  <a:ext uri="{FF2B5EF4-FFF2-40B4-BE49-F238E27FC236}">
                    <a16:creationId xmlns:a16="http://schemas.microsoft.com/office/drawing/2014/main" id="{762EFE17-6495-4310-ED53-409E35D56937}"/>
                  </a:ext>
                </a:extLst>
              </p:cNvPr>
              <p:cNvPicPr/>
              <p:nvPr/>
            </p:nvPicPr>
            <p:blipFill>
              <a:blip r:embed="rId7"/>
              <a:stretch>
                <a:fillRect/>
              </a:stretch>
            </p:blipFill>
            <p:spPr>
              <a:xfrm>
                <a:off x="3814833" y="4627680"/>
                <a:ext cx="1393200" cy="948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5" name="Entrada de lápiz 44">
                <a:extLst>
                  <a:ext uri="{FF2B5EF4-FFF2-40B4-BE49-F238E27FC236}">
                    <a16:creationId xmlns:a16="http://schemas.microsoft.com/office/drawing/2014/main" xmlns="" id="{CB1A402D-93B9-A74E-17D1-DCBF10EB1EE1}"/>
                  </a:ext>
                </a:extLst>
              </p14:cNvPr>
              <p14:cNvContentPartPr/>
              <p14:nvPr/>
            </p14:nvContentPartPr>
            <p14:xfrm>
              <a:off x="4786473" y="5357400"/>
              <a:ext cx="104040" cy="198360"/>
            </p14:xfrm>
          </p:contentPart>
        </mc:Choice>
        <mc:Fallback xmlns="">
          <p:pic>
            <p:nvPicPr>
              <p:cNvPr id="45" name="Entrada de lápiz 44">
                <a:extLst>
                  <a:ext uri="{FF2B5EF4-FFF2-40B4-BE49-F238E27FC236}">
                    <a16:creationId xmlns:a16="http://schemas.microsoft.com/office/drawing/2014/main" id="{CB1A402D-93B9-A74E-17D1-DCBF10EB1EE1}"/>
                  </a:ext>
                </a:extLst>
              </p:cNvPr>
              <p:cNvPicPr/>
              <p:nvPr/>
            </p:nvPicPr>
            <p:blipFill>
              <a:blip r:embed="rId9"/>
              <a:stretch>
                <a:fillRect/>
              </a:stretch>
            </p:blipFill>
            <p:spPr>
              <a:xfrm>
                <a:off x="4777833" y="5348400"/>
                <a:ext cx="1216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4" name="Entrada de lápiz 53">
                <a:extLst>
                  <a:ext uri="{FF2B5EF4-FFF2-40B4-BE49-F238E27FC236}">
                    <a16:creationId xmlns:a16="http://schemas.microsoft.com/office/drawing/2014/main" xmlns="" id="{2922C980-C7CB-1B61-3225-085E91D4EDBD}"/>
                  </a:ext>
                </a:extLst>
              </p14:cNvPr>
              <p14:cNvContentPartPr/>
              <p14:nvPr/>
            </p14:nvContentPartPr>
            <p14:xfrm>
              <a:off x="4890153" y="5407080"/>
              <a:ext cx="149400" cy="148680"/>
            </p14:xfrm>
          </p:contentPart>
        </mc:Choice>
        <mc:Fallback xmlns="">
          <p:pic>
            <p:nvPicPr>
              <p:cNvPr id="54" name="Entrada de lápiz 53">
                <a:extLst>
                  <a:ext uri="{FF2B5EF4-FFF2-40B4-BE49-F238E27FC236}">
                    <a16:creationId xmlns:a16="http://schemas.microsoft.com/office/drawing/2014/main" id="{2922C980-C7CB-1B61-3225-085E91D4EDBD}"/>
                  </a:ext>
                </a:extLst>
              </p:cNvPr>
              <p:cNvPicPr/>
              <p:nvPr/>
            </p:nvPicPr>
            <p:blipFill>
              <a:blip r:embed="rId11"/>
              <a:stretch>
                <a:fillRect/>
              </a:stretch>
            </p:blipFill>
            <p:spPr>
              <a:xfrm>
                <a:off x="4881513" y="5398440"/>
                <a:ext cx="167040" cy="166320"/>
              </a:xfrm>
              <a:prstGeom prst="rect">
                <a:avLst/>
              </a:prstGeom>
            </p:spPr>
          </p:pic>
        </mc:Fallback>
      </mc:AlternateContent>
    </p:spTree>
    <p:extLst>
      <p:ext uri="{BB962C8B-B14F-4D97-AF65-F5344CB8AC3E}">
        <p14:creationId xmlns:p14="http://schemas.microsoft.com/office/powerpoint/2010/main" val="13378603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xmlns="" id="{AAE262B2-17CE-1C2F-7847-AE1C36D69780}"/>
              </a:ext>
            </a:extLst>
          </p:cNvPr>
          <p:cNvSpPr>
            <a:spLocks noGrp="1"/>
          </p:cNvSpPr>
          <p:nvPr>
            <p:ph type="title"/>
          </p:nvPr>
        </p:nvSpPr>
        <p:spPr>
          <a:xfrm>
            <a:off x="1251678" y="382385"/>
            <a:ext cx="10178322" cy="1492132"/>
          </a:xfrm>
        </p:spPr>
        <p:txBody>
          <a:bodyPr/>
          <a:lstStyle/>
          <a:p>
            <a:r>
              <a:rPr lang="es-MX" dirty="0"/>
              <a:t>Tipos de compresores</a:t>
            </a:r>
            <a:endParaRPr lang="es-AR" dirty="0"/>
          </a:p>
        </p:txBody>
      </p:sp>
      <p:sp>
        <p:nvSpPr>
          <p:cNvPr id="13" name="CuadroTexto 12">
            <a:extLst>
              <a:ext uri="{FF2B5EF4-FFF2-40B4-BE49-F238E27FC236}">
                <a16:creationId xmlns:a16="http://schemas.microsoft.com/office/drawing/2014/main" xmlns="" id="{03105BE7-55BC-67A1-25D9-B9C237E900B6}"/>
              </a:ext>
            </a:extLst>
          </p:cNvPr>
          <p:cNvSpPr txBox="1"/>
          <p:nvPr/>
        </p:nvSpPr>
        <p:spPr>
          <a:xfrm>
            <a:off x="4648200" y="1440250"/>
            <a:ext cx="2888673" cy="461665"/>
          </a:xfrm>
          <a:prstGeom prst="rect">
            <a:avLst/>
          </a:prstGeom>
          <a:solidFill>
            <a:schemeClr val="tx2">
              <a:lumMod val="10000"/>
              <a:lumOff val="90000"/>
            </a:schemeClr>
          </a:solidFill>
          <a:ln w="28575">
            <a:solidFill>
              <a:schemeClr val="tx2">
                <a:lumMod val="50000"/>
                <a:lumOff val="50000"/>
              </a:schemeClr>
            </a:solidFill>
            <a:headEnd type="none" w="med" len="med"/>
            <a:tailEnd type="none" w="med" len="med"/>
          </a:ln>
          <a:effectLst>
            <a:outerShdw blurRad="76200" dir="13500000" sy="23000" kx="1200000" algn="br" rotWithShape="0">
              <a:prstClr val="black">
                <a:alpha val="2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sz="2400" b="1" dirty="0"/>
              <a:t>COMPRESORES</a:t>
            </a:r>
            <a:r>
              <a:rPr lang="es-MX" sz="2400" dirty="0"/>
              <a:t> </a:t>
            </a:r>
            <a:endParaRPr lang="es-AR" sz="2400" dirty="0"/>
          </a:p>
        </p:txBody>
      </p:sp>
      <p:sp>
        <p:nvSpPr>
          <p:cNvPr id="15" name="CuadroTexto 14">
            <a:extLst>
              <a:ext uri="{FF2B5EF4-FFF2-40B4-BE49-F238E27FC236}">
                <a16:creationId xmlns:a16="http://schemas.microsoft.com/office/drawing/2014/main" xmlns="" id="{79B4C14B-473E-187C-78CB-1260E2658A49}"/>
              </a:ext>
            </a:extLst>
          </p:cNvPr>
          <p:cNvSpPr txBox="1"/>
          <p:nvPr/>
        </p:nvSpPr>
        <p:spPr>
          <a:xfrm>
            <a:off x="7827818" y="2265502"/>
            <a:ext cx="2265218" cy="461665"/>
          </a:xfrm>
          <a:prstGeom prst="rect">
            <a:avLst/>
          </a:prstGeom>
          <a:solidFill>
            <a:schemeClr val="bg1"/>
          </a:solidFill>
          <a:ln w="28575">
            <a:solidFill>
              <a:schemeClr val="tx2">
                <a:lumMod val="50000"/>
                <a:lumOff val="50000"/>
              </a:schemeClr>
            </a:solidFill>
            <a:headEnd type="none" w="med" len="med"/>
            <a:tailEnd type="none" w="med" len="med"/>
          </a:ln>
          <a:effectLst>
            <a:outerShdw blurRad="76200" dir="18900000" sy="23000" kx="-1200000" algn="bl" rotWithShape="0">
              <a:prstClr val="black">
                <a:alpha val="2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sz="2400" dirty="0"/>
              <a:t>Dinámicos  </a:t>
            </a:r>
            <a:endParaRPr lang="es-AR" sz="2400" dirty="0"/>
          </a:p>
        </p:txBody>
      </p:sp>
      <p:sp>
        <p:nvSpPr>
          <p:cNvPr id="16" name="CuadroTexto 15">
            <a:extLst>
              <a:ext uri="{FF2B5EF4-FFF2-40B4-BE49-F238E27FC236}">
                <a16:creationId xmlns:a16="http://schemas.microsoft.com/office/drawing/2014/main" xmlns="" id="{0AFD761E-B90A-0B4F-EE74-322E04734339}"/>
              </a:ext>
            </a:extLst>
          </p:cNvPr>
          <p:cNvSpPr txBox="1"/>
          <p:nvPr/>
        </p:nvSpPr>
        <p:spPr>
          <a:xfrm>
            <a:off x="2057400" y="2265502"/>
            <a:ext cx="2265218" cy="461665"/>
          </a:xfrm>
          <a:prstGeom prst="rect">
            <a:avLst/>
          </a:prstGeom>
          <a:solidFill>
            <a:schemeClr val="bg1"/>
          </a:solidFill>
          <a:ln w="28575">
            <a:solidFill>
              <a:schemeClr val="tx2">
                <a:lumMod val="50000"/>
                <a:lumOff val="50000"/>
              </a:schemeClr>
            </a:solidFill>
            <a:headEnd type="none" w="med" len="med"/>
            <a:tailEnd type="none" w="med" len="med"/>
          </a:ln>
          <a:effectLst>
            <a:outerShdw blurRad="76200" dir="18900000" sy="23000" kx="-1200000" algn="bl" rotWithShape="0">
              <a:prstClr val="black">
                <a:alpha val="2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sz="2400" dirty="0"/>
              <a:t>Desplazamiento</a:t>
            </a:r>
            <a:endParaRPr lang="es-AR" sz="2000" dirty="0"/>
          </a:p>
        </p:txBody>
      </p:sp>
      <p:cxnSp>
        <p:nvCxnSpPr>
          <p:cNvPr id="24" name="Conector recto de flecha 23">
            <a:extLst>
              <a:ext uri="{FF2B5EF4-FFF2-40B4-BE49-F238E27FC236}">
                <a16:creationId xmlns:a16="http://schemas.microsoft.com/office/drawing/2014/main" xmlns="" id="{2004F941-7AC5-445B-3EC3-F20D239170D5}"/>
              </a:ext>
            </a:extLst>
          </p:cNvPr>
          <p:cNvCxnSpPr>
            <a:cxnSpLocks/>
          </p:cNvCxnSpPr>
          <p:nvPr/>
        </p:nvCxnSpPr>
        <p:spPr>
          <a:xfrm>
            <a:off x="4322618" y="2465557"/>
            <a:ext cx="3505200" cy="0"/>
          </a:xfrm>
          <a:prstGeom prst="straightConnector1">
            <a:avLst/>
          </a:prstGeom>
          <a:ln w="28575">
            <a:headEnd type="triangle"/>
            <a:tailEnd type="triangle"/>
          </a:ln>
        </p:spPr>
        <p:style>
          <a:lnRef idx="2">
            <a:schemeClr val="dk1"/>
          </a:lnRef>
          <a:fillRef idx="0">
            <a:schemeClr val="dk1"/>
          </a:fillRef>
          <a:effectRef idx="1">
            <a:schemeClr val="dk1"/>
          </a:effectRef>
          <a:fontRef idx="minor">
            <a:schemeClr val="tx1"/>
          </a:fontRef>
        </p:style>
      </p:cxnSp>
      <p:cxnSp>
        <p:nvCxnSpPr>
          <p:cNvPr id="28" name="Conector recto 27">
            <a:extLst>
              <a:ext uri="{FF2B5EF4-FFF2-40B4-BE49-F238E27FC236}">
                <a16:creationId xmlns:a16="http://schemas.microsoft.com/office/drawing/2014/main" xmlns="" id="{E5EEC75C-8A8D-A574-0C54-0AAB3640C59D}"/>
              </a:ext>
            </a:extLst>
          </p:cNvPr>
          <p:cNvCxnSpPr>
            <a:cxnSpLocks/>
            <a:stCxn id="13" idx="2"/>
          </p:cNvCxnSpPr>
          <p:nvPr/>
        </p:nvCxnSpPr>
        <p:spPr>
          <a:xfrm flipH="1">
            <a:off x="6089073" y="1901915"/>
            <a:ext cx="3464" cy="591040"/>
          </a:xfrm>
          <a:prstGeom prst="line">
            <a:avLst/>
          </a:prstGeom>
          <a:ln w="28575"/>
        </p:spPr>
        <p:style>
          <a:lnRef idx="2">
            <a:schemeClr val="dk1"/>
          </a:lnRef>
          <a:fillRef idx="0">
            <a:schemeClr val="dk1"/>
          </a:fillRef>
          <a:effectRef idx="1">
            <a:schemeClr val="dk1"/>
          </a:effectRef>
          <a:fontRef idx="minor">
            <a:schemeClr val="tx1"/>
          </a:fontRef>
        </p:style>
      </p:cxnSp>
      <p:sp>
        <p:nvSpPr>
          <p:cNvPr id="31" name="CuadroTexto 30">
            <a:extLst>
              <a:ext uri="{FF2B5EF4-FFF2-40B4-BE49-F238E27FC236}">
                <a16:creationId xmlns:a16="http://schemas.microsoft.com/office/drawing/2014/main" xmlns="" id="{78721405-6B13-C468-0886-B9D8A7B28544}"/>
              </a:ext>
            </a:extLst>
          </p:cNvPr>
          <p:cNvSpPr txBox="1"/>
          <p:nvPr/>
        </p:nvSpPr>
        <p:spPr>
          <a:xfrm>
            <a:off x="1461655" y="3456707"/>
            <a:ext cx="1461655" cy="400110"/>
          </a:xfrm>
          <a:prstGeom prst="rect">
            <a:avLst/>
          </a:prstGeom>
          <a:solidFill>
            <a:schemeClr val="bg1"/>
          </a:solidFill>
          <a:ln w="28575">
            <a:solidFill>
              <a:schemeClr val="tx2">
                <a:lumMod val="50000"/>
                <a:lumOff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sz="2000" dirty="0"/>
              <a:t>Alternativos </a:t>
            </a:r>
            <a:endParaRPr lang="es-AR" sz="2000" dirty="0"/>
          </a:p>
        </p:txBody>
      </p:sp>
      <p:sp>
        <p:nvSpPr>
          <p:cNvPr id="32" name="CuadroTexto 31">
            <a:extLst>
              <a:ext uri="{FF2B5EF4-FFF2-40B4-BE49-F238E27FC236}">
                <a16:creationId xmlns:a16="http://schemas.microsoft.com/office/drawing/2014/main" xmlns="" id="{C1414539-7B03-4E91-434C-7A63A90D05E9}"/>
              </a:ext>
            </a:extLst>
          </p:cNvPr>
          <p:cNvSpPr txBox="1"/>
          <p:nvPr/>
        </p:nvSpPr>
        <p:spPr>
          <a:xfrm>
            <a:off x="3432463" y="3456707"/>
            <a:ext cx="1461655" cy="400110"/>
          </a:xfrm>
          <a:prstGeom prst="rect">
            <a:avLst/>
          </a:prstGeom>
          <a:solidFill>
            <a:schemeClr val="bg1"/>
          </a:solidFill>
          <a:ln w="28575">
            <a:solidFill>
              <a:schemeClr val="tx2">
                <a:lumMod val="50000"/>
                <a:lumOff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sz="2000" dirty="0"/>
              <a:t>Rotativos</a:t>
            </a:r>
            <a:r>
              <a:rPr lang="es-MX" dirty="0"/>
              <a:t> </a:t>
            </a:r>
            <a:r>
              <a:rPr lang="es-MX" sz="2000" dirty="0"/>
              <a:t> </a:t>
            </a:r>
            <a:endParaRPr lang="es-AR" sz="2000" dirty="0"/>
          </a:p>
        </p:txBody>
      </p:sp>
      <p:cxnSp>
        <p:nvCxnSpPr>
          <p:cNvPr id="40" name="Conector recto de flecha 39">
            <a:extLst>
              <a:ext uri="{FF2B5EF4-FFF2-40B4-BE49-F238E27FC236}">
                <a16:creationId xmlns:a16="http://schemas.microsoft.com/office/drawing/2014/main" xmlns="" id="{C33262BB-247D-99EC-11E8-DE976016344D}"/>
              </a:ext>
            </a:extLst>
          </p:cNvPr>
          <p:cNvCxnSpPr/>
          <p:nvPr/>
        </p:nvCxnSpPr>
        <p:spPr>
          <a:xfrm>
            <a:off x="2369127" y="2727167"/>
            <a:ext cx="0" cy="70183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1" name="Conector recto de flecha 40">
            <a:extLst>
              <a:ext uri="{FF2B5EF4-FFF2-40B4-BE49-F238E27FC236}">
                <a16:creationId xmlns:a16="http://schemas.microsoft.com/office/drawing/2014/main" xmlns="" id="{FFB6FEE8-0DCC-00E8-7621-6E3E6AA0256B}"/>
              </a:ext>
            </a:extLst>
          </p:cNvPr>
          <p:cNvCxnSpPr/>
          <p:nvPr/>
        </p:nvCxnSpPr>
        <p:spPr>
          <a:xfrm>
            <a:off x="4031673" y="2754874"/>
            <a:ext cx="0" cy="70183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2" name="CuadroTexto 41">
            <a:extLst>
              <a:ext uri="{FF2B5EF4-FFF2-40B4-BE49-F238E27FC236}">
                <a16:creationId xmlns:a16="http://schemas.microsoft.com/office/drawing/2014/main" xmlns="" id="{5AD1089B-D10D-A865-EFE3-E59772DB0D5C}"/>
              </a:ext>
            </a:extLst>
          </p:cNvPr>
          <p:cNvSpPr txBox="1"/>
          <p:nvPr/>
        </p:nvSpPr>
        <p:spPr>
          <a:xfrm>
            <a:off x="7294418" y="3456707"/>
            <a:ext cx="1461655" cy="400110"/>
          </a:xfrm>
          <a:prstGeom prst="rect">
            <a:avLst/>
          </a:prstGeom>
          <a:solidFill>
            <a:schemeClr val="bg1"/>
          </a:solidFill>
          <a:ln w="28575">
            <a:solidFill>
              <a:schemeClr val="tx2">
                <a:lumMod val="50000"/>
                <a:lumOff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sz="2000" dirty="0"/>
              <a:t>Radial </a:t>
            </a:r>
            <a:endParaRPr lang="es-AR" sz="2000" dirty="0"/>
          </a:p>
        </p:txBody>
      </p:sp>
      <p:sp>
        <p:nvSpPr>
          <p:cNvPr id="43" name="CuadroTexto 42">
            <a:extLst>
              <a:ext uri="{FF2B5EF4-FFF2-40B4-BE49-F238E27FC236}">
                <a16:creationId xmlns:a16="http://schemas.microsoft.com/office/drawing/2014/main" xmlns="" id="{CAAD6832-76DD-F610-0E62-013B8118E01E}"/>
              </a:ext>
            </a:extLst>
          </p:cNvPr>
          <p:cNvSpPr txBox="1"/>
          <p:nvPr/>
        </p:nvSpPr>
        <p:spPr>
          <a:xfrm>
            <a:off x="9265226" y="3456707"/>
            <a:ext cx="1461655" cy="707886"/>
          </a:xfrm>
          <a:prstGeom prst="rect">
            <a:avLst/>
          </a:prstGeom>
          <a:solidFill>
            <a:schemeClr val="bg1"/>
          </a:solidFill>
          <a:ln w="28575">
            <a:solidFill>
              <a:schemeClr val="tx2">
                <a:lumMod val="50000"/>
                <a:lumOff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sz="2000" dirty="0"/>
              <a:t>Axial o Combinado </a:t>
            </a:r>
            <a:r>
              <a:rPr lang="es-MX" dirty="0"/>
              <a:t> </a:t>
            </a:r>
            <a:r>
              <a:rPr lang="es-MX" sz="2000" dirty="0"/>
              <a:t> </a:t>
            </a:r>
            <a:endParaRPr lang="es-AR" sz="2000" dirty="0"/>
          </a:p>
        </p:txBody>
      </p:sp>
      <p:cxnSp>
        <p:nvCxnSpPr>
          <p:cNvPr id="44" name="Conector recto de flecha 43">
            <a:extLst>
              <a:ext uri="{FF2B5EF4-FFF2-40B4-BE49-F238E27FC236}">
                <a16:creationId xmlns:a16="http://schemas.microsoft.com/office/drawing/2014/main" xmlns="" id="{39742208-CA7A-8B56-D417-DCF5B8B46332}"/>
              </a:ext>
            </a:extLst>
          </p:cNvPr>
          <p:cNvCxnSpPr/>
          <p:nvPr/>
        </p:nvCxnSpPr>
        <p:spPr>
          <a:xfrm>
            <a:off x="8201890" y="2727167"/>
            <a:ext cx="0" cy="70183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5" name="Conector recto de flecha 44">
            <a:extLst>
              <a:ext uri="{FF2B5EF4-FFF2-40B4-BE49-F238E27FC236}">
                <a16:creationId xmlns:a16="http://schemas.microsoft.com/office/drawing/2014/main" xmlns="" id="{9454DA94-E750-B7E5-53F1-6778EB08B74F}"/>
              </a:ext>
            </a:extLst>
          </p:cNvPr>
          <p:cNvCxnSpPr/>
          <p:nvPr/>
        </p:nvCxnSpPr>
        <p:spPr>
          <a:xfrm>
            <a:off x="9864436" y="2754874"/>
            <a:ext cx="0" cy="70183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2" name="Conector: angular 51">
            <a:extLst>
              <a:ext uri="{FF2B5EF4-FFF2-40B4-BE49-F238E27FC236}">
                <a16:creationId xmlns:a16="http://schemas.microsoft.com/office/drawing/2014/main" xmlns="" id="{67850016-5BFF-442B-E700-4AE04A5DB717}"/>
              </a:ext>
            </a:extLst>
          </p:cNvPr>
          <p:cNvCxnSpPr>
            <a:cxnSpLocks/>
          </p:cNvCxnSpPr>
          <p:nvPr/>
        </p:nvCxnSpPr>
        <p:spPr>
          <a:xfrm>
            <a:off x="4523507" y="3871177"/>
            <a:ext cx="741222" cy="715180"/>
          </a:xfrm>
          <a:prstGeom prst="bentConnector3">
            <a:avLst>
              <a:gd name="adj1" fmla="val 514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7" name="Conector: angular 56">
            <a:extLst>
              <a:ext uri="{FF2B5EF4-FFF2-40B4-BE49-F238E27FC236}">
                <a16:creationId xmlns:a16="http://schemas.microsoft.com/office/drawing/2014/main" xmlns="" id="{38CA55CD-E45F-D49F-159D-AD646BA04F00}"/>
              </a:ext>
            </a:extLst>
          </p:cNvPr>
          <p:cNvCxnSpPr>
            <a:cxnSpLocks/>
            <a:endCxn id="62" idx="1"/>
          </p:cNvCxnSpPr>
          <p:nvPr/>
        </p:nvCxnSpPr>
        <p:spPr>
          <a:xfrm rot="16200000" flipH="1">
            <a:off x="3355981" y="4258875"/>
            <a:ext cx="1673496" cy="869378"/>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1" name="CuadroTexto 60">
            <a:extLst>
              <a:ext uri="{FF2B5EF4-FFF2-40B4-BE49-F238E27FC236}">
                <a16:creationId xmlns:a16="http://schemas.microsoft.com/office/drawing/2014/main" xmlns="" id="{B73FA8B8-510D-86AF-79F2-C823F5CDAF18}"/>
              </a:ext>
            </a:extLst>
          </p:cNvPr>
          <p:cNvSpPr txBox="1"/>
          <p:nvPr/>
        </p:nvSpPr>
        <p:spPr>
          <a:xfrm>
            <a:off x="5264729" y="4246774"/>
            <a:ext cx="1461655" cy="707886"/>
          </a:xfrm>
          <a:prstGeom prst="rect">
            <a:avLst/>
          </a:prstGeom>
          <a:solidFill>
            <a:schemeClr val="bg1"/>
          </a:solidFill>
          <a:ln w="28575">
            <a:solidFill>
              <a:schemeClr val="tx2">
                <a:lumMod val="50000"/>
                <a:lumOff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sz="2000" dirty="0"/>
              <a:t>Aletas o Paletas </a:t>
            </a:r>
            <a:endParaRPr lang="es-AR" sz="2000" dirty="0"/>
          </a:p>
        </p:txBody>
      </p:sp>
      <p:sp>
        <p:nvSpPr>
          <p:cNvPr id="62" name="CuadroTexto 61">
            <a:extLst>
              <a:ext uri="{FF2B5EF4-FFF2-40B4-BE49-F238E27FC236}">
                <a16:creationId xmlns:a16="http://schemas.microsoft.com/office/drawing/2014/main" xmlns="" id="{DA795F8F-54AF-52D6-BAC6-E9D8021FD3D0}"/>
              </a:ext>
            </a:extLst>
          </p:cNvPr>
          <p:cNvSpPr txBox="1"/>
          <p:nvPr/>
        </p:nvSpPr>
        <p:spPr>
          <a:xfrm>
            <a:off x="4627418" y="5330257"/>
            <a:ext cx="1461655" cy="400110"/>
          </a:xfrm>
          <a:prstGeom prst="rect">
            <a:avLst/>
          </a:prstGeom>
          <a:solidFill>
            <a:schemeClr val="bg1"/>
          </a:solidFill>
          <a:ln w="28575">
            <a:solidFill>
              <a:schemeClr val="tx2">
                <a:lumMod val="50000"/>
                <a:lumOff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sz="2000" dirty="0"/>
              <a:t>Tornillos </a:t>
            </a:r>
            <a:endParaRPr lang="es-AR" sz="2000" dirty="0"/>
          </a:p>
        </p:txBody>
      </p:sp>
      <p:cxnSp>
        <p:nvCxnSpPr>
          <p:cNvPr id="65" name="Conector recto de flecha 64">
            <a:extLst>
              <a:ext uri="{FF2B5EF4-FFF2-40B4-BE49-F238E27FC236}">
                <a16:creationId xmlns:a16="http://schemas.microsoft.com/office/drawing/2014/main" xmlns="" id="{808935C7-510C-D6BA-9A49-932F528D9572}"/>
              </a:ext>
            </a:extLst>
          </p:cNvPr>
          <p:cNvCxnSpPr>
            <a:cxnSpLocks/>
            <a:stCxn id="31" idx="2"/>
          </p:cNvCxnSpPr>
          <p:nvPr/>
        </p:nvCxnSpPr>
        <p:spPr>
          <a:xfrm flipH="1">
            <a:off x="2192482" y="3856817"/>
            <a:ext cx="1" cy="126936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8" name="CuadroTexto 67">
            <a:extLst>
              <a:ext uri="{FF2B5EF4-FFF2-40B4-BE49-F238E27FC236}">
                <a16:creationId xmlns:a16="http://schemas.microsoft.com/office/drawing/2014/main" xmlns="" id="{596BE353-20E8-69B5-1FFA-E322F1F35AEA}"/>
              </a:ext>
            </a:extLst>
          </p:cNvPr>
          <p:cNvSpPr txBox="1"/>
          <p:nvPr/>
        </p:nvSpPr>
        <p:spPr>
          <a:xfrm>
            <a:off x="1461655" y="5126182"/>
            <a:ext cx="1461655" cy="707886"/>
          </a:xfrm>
          <a:prstGeom prst="rect">
            <a:avLst/>
          </a:prstGeom>
          <a:solidFill>
            <a:schemeClr val="bg1"/>
          </a:solidFill>
          <a:ln w="28575">
            <a:solidFill>
              <a:schemeClr val="tx2">
                <a:lumMod val="50000"/>
                <a:lumOff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sz="2000" dirty="0"/>
              <a:t>Pistón o Émbolo  </a:t>
            </a:r>
            <a:endParaRPr lang="es-AR" sz="2000" dirty="0"/>
          </a:p>
        </p:txBody>
      </p:sp>
      <p:sp>
        <p:nvSpPr>
          <p:cNvPr id="69" name="Cerrar llave 68">
            <a:extLst>
              <a:ext uri="{FF2B5EF4-FFF2-40B4-BE49-F238E27FC236}">
                <a16:creationId xmlns:a16="http://schemas.microsoft.com/office/drawing/2014/main" xmlns="" id="{03CE8B8C-07F0-8A34-4A2E-74C6BA539F98}"/>
              </a:ext>
            </a:extLst>
          </p:cNvPr>
          <p:cNvSpPr/>
          <p:nvPr/>
        </p:nvSpPr>
        <p:spPr>
          <a:xfrm rot="5400000">
            <a:off x="8693726" y="2511689"/>
            <a:ext cx="533400" cy="3761509"/>
          </a:xfrm>
          <a:prstGeom prst="rightBrace">
            <a:avLst>
              <a:gd name="adj1" fmla="val 8333"/>
              <a:gd name="adj2" fmla="val 48757"/>
            </a:avLst>
          </a:prstGeom>
          <a:ln w="28575"/>
        </p:spPr>
        <p:style>
          <a:lnRef idx="3">
            <a:schemeClr val="accent1"/>
          </a:lnRef>
          <a:fillRef idx="0">
            <a:schemeClr val="accent1"/>
          </a:fillRef>
          <a:effectRef idx="2">
            <a:schemeClr val="accent1"/>
          </a:effectRef>
          <a:fontRef idx="minor">
            <a:schemeClr val="tx1"/>
          </a:fontRef>
        </p:style>
        <p:txBody>
          <a:bodyPr rtlCol="0" anchor="ctr"/>
          <a:lstStyle/>
          <a:p>
            <a:pPr algn="ctr"/>
            <a:endParaRPr lang="es-AR"/>
          </a:p>
        </p:txBody>
      </p:sp>
      <p:sp>
        <p:nvSpPr>
          <p:cNvPr id="70" name="CuadroTexto 69">
            <a:extLst>
              <a:ext uri="{FF2B5EF4-FFF2-40B4-BE49-F238E27FC236}">
                <a16:creationId xmlns:a16="http://schemas.microsoft.com/office/drawing/2014/main" xmlns="" id="{5FB6FCB7-38FB-3731-D84B-13850B576CC7}"/>
              </a:ext>
            </a:extLst>
          </p:cNvPr>
          <p:cNvSpPr txBox="1"/>
          <p:nvPr/>
        </p:nvSpPr>
        <p:spPr>
          <a:xfrm>
            <a:off x="7363695" y="4712537"/>
            <a:ext cx="3505200" cy="307777"/>
          </a:xfrm>
          <a:prstGeom prst="rect">
            <a:avLst/>
          </a:prstGeom>
          <a:noFill/>
        </p:spPr>
        <p:txBody>
          <a:bodyPr wrap="square">
            <a:spAutoFit/>
          </a:bodyPr>
          <a:lstStyle/>
          <a:p>
            <a:r>
              <a:rPr lang="es-MX" sz="1400" dirty="0">
                <a:latin typeface="Roboto"/>
              </a:rPr>
              <a:t>Trabajan con capacidades muy elevadas </a:t>
            </a:r>
            <a:endParaRPr lang="es-AR" sz="1400" dirty="0">
              <a:latin typeface="Roboto"/>
            </a:endParaRPr>
          </a:p>
        </p:txBody>
      </p:sp>
    </p:spTree>
    <p:extLst>
      <p:ext uri="{BB962C8B-B14F-4D97-AF65-F5344CB8AC3E}">
        <p14:creationId xmlns:p14="http://schemas.microsoft.com/office/powerpoint/2010/main" val="13505612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4706476E-B529-BC6C-0D4C-28CE37FC65E6}"/>
              </a:ext>
            </a:extLst>
          </p:cNvPr>
          <p:cNvSpPr txBox="1">
            <a:spLocks/>
          </p:cNvSpPr>
          <p:nvPr/>
        </p:nvSpPr>
        <p:spPr>
          <a:xfrm>
            <a:off x="4387887" y="414018"/>
            <a:ext cx="3416225" cy="40873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es-MX" sz="4000" dirty="0">
                <a:latin typeface="Bahnschrift SemiBold Condensed" panose="020B0502040204020203" pitchFamily="34" charset="0"/>
              </a:rPr>
              <a:t>Alternativos:</a:t>
            </a:r>
            <a:r>
              <a:rPr lang="es-MX" sz="900" dirty="0">
                <a:latin typeface="Bahnschrift SemiBold Condensed" panose="020B0502040204020203" pitchFamily="34" charset="0"/>
              </a:rPr>
              <a:t>: </a:t>
            </a:r>
            <a:endParaRPr lang="es-AR" sz="900" dirty="0">
              <a:latin typeface="Bahnschrift SemiBold Condensed" panose="020B0502040204020203" pitchFamily="34" charset="0"/>
            </a:endParaRPr>
          </a:p>
        </p:txBody>
      </p:sp>
      <p:sp>
        <p:nvSpPr>
          <p:cNvPr id="5" name="CuadroTexto 4">
            <a:extLst>
              <a:ext uri="{FF2B5EF4-FFF2-40B4-BE49-F238E27FC236}">
                <a16:creationId xmlns:a16="http://schemas.microsoft.com/office/drawing/2014/main" xmlns="" id="{0FF915B4-1BE0-21BA-76C3-A5D318F62634}"/>
              </a:ext>
            </a:extLst>
          </p:cNvPr>
          <p:cNvSpPr txBox="1"/>
          <p:nvPr/>
        </p:nvSpPr>
        <p:spPr>
          <a:xfrm>
            <a:off x="3078093" y="1154102"/>
            <a:ext cx="8698270" cy="1323439"/>
          </a:xfrm>
          <a:prstGeom prst="rect">
            <a:avLst/>
          </a:prstGeom>
          <a:noFill/>
        </p:spPr>
        <p:txBody>
          <a:bodyPr wrap="square">
            <a:spAutoFit/>
          </a:bodyPr>
          <a:lstStyle/>
          <a:p>
            <a:r>
              <a:rPr lang="es-MX" sz="2000" b="1" dirty="0">
                <a:latin typeface="Roboto"/>
              </a:rPr>
              <a:t>La compresión se realiza por medio de un pistón de movimiento alternativo dentro del cilindro.</a:t>
            </a:r>
          </a:p>
          <a:p>
            <a:r>
              <a:rPr lang="es-MX" sz="2000" b="1" dirty="0">
                <a:latin typeface="Roboto"/>
              </a:rPr>
              <a:t>Este mismo comprime el aire cuando se desplazan en una o varias direcciones. </a:t>
            </a:r>
            <a:endParaRPr lang="es-AR" sz="2000" b="1" dirty="0"/>
          </a:p>
        </p:txBody>
      </p:sp>
      <p:sp>
        <p:nvSpPr>
          <p:cNvPr id="6" name="Flecha: pentágono 5">
            <a:extLst>
              <a:ext uri="{FF2B5EF4-FFF2-40B4-BE49-F238E27FC236}">
                <a16:creationId xmlns:a16="http://schemas.microsoft.com/office/drawing/2014/main" xmlns="" id="{0EFE8D76-DF28-8574-9479-877417904681}"/>
              </a:ext>
            </a:extLst>
          </p:cNvPr>
          <p:cNvSpPr/>
          <p:nvPr/>
        </p:nvSpPr>
        <p:spPr>
          <a:xfrm>
            <a:off x="1066799" y="1154102"/>
            <a:ext cx="1828801" cy="817397"/>
          </a:xfrm>
          <a:prstGeom prst="homePlate">
            <a:avLst/>
          </a:prstGeom>
          <a:solidFill>
            <a:schemeClr val="accent1">
              <a:lumMod val="60000"/>
              <a:lumOff val="40000"/>
            </a:schemeClr>
          </a:solidFill>
          <a:effectLst>
            <a:outerShdw blurRad="38100" dist="25400" dir="5400000" algn="ctr" rotWithShape="0">
              <a:srgbClr val="000000">
                <a:alpha val="25000"/>
              </a:srgbClr>
            </a:outerShdw>
            <a:reflection blurRad="6350" stA="52000" endA="300" endPos="35000" dir="5400000" sy="-100000" algn="bl" rotWithShape="0"/>
          </a:effectLst>
          <a:scene3d>
            <a:camera prst="obliqueTopLeft"/>
            <a:lightRig rig="threePt" dir="t"/>
          </a:scene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2400" b="1" dirty="0">
                <a:solidFill>
                  <a:schemeClr val="tx1"/>
                </a:solidFill>
              </a:rPr>
              <a:t>Pistón</a:t>
            </a:r>
            <a:endParaRPr lang="es-AR" dirty="0"/>
          </a:p>
        </p:txBody>
      </p:sp>
      <p:sp>
        <p:nvSpPr>
          <p:cNvPr id="7" name="CuadroTexto 6">
            <a:extLst>
              <a:ext uri="{FF2B5EF4-FFF2-40B4-BE49-F238E27FC236}">
                <a16:creationId xmlns:a16="http://schemas.microsoft.com/office/drawing/2014/main" xmlns="" id="{20A373D9-D9DC-CACB-063E-ADD811738F39}"/>
              </a:ext>
            </a:extLst>
          </p:cNvPr>
          <p:cNvSpPr txBox="1"/>
          <p:nvPr/>
        </p:nvSpPr>
        <p:spPr>
          <a:xfrm>
            <a:off x="1066798" y="2864400"/>
            <a:ext cx="2011295" cy="707886"/>
          </a:xfrm>
          <a:prstGeom prst="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pPr algn="ctr"/>
            <a:r>
              <a:rPr lang="es-MX" sz="2000" dirty="0">
                <a:solidFill>
                  <a:schemeClr val="tx1"/>
                </a:solidFill>
              </a:rPr>
              <a:t>Pueden clasificarse</a:t>
            </a:r>
            <a:endParaRPr lang="es-AR" sz="2000" dirty="0">
              <a:solidFill>
                <a:schemeClr val="tx1"/>
              </a:solidFill>
            </a:endParaRPr>
          </a:p>
        </p:txBody>
      </p:sp>
      <p:sp>
        <p:nvSpPr>
          <p:cNvPr id="8" name="CuadroTexto 7">
            <a:extLst>
              <a:ext uri="{FF2B5EF4-FFF2-40B4-BE49-F238E27FC236}">
                <a16:creationId xmlns:a16="http://schemas.microsoft.com/office/drawing/2014/main" xmlns="" id="{096706C3-F44E-7D6C-060B-BCE5845B8854}"/>
              </a:ext>
            </a:extLst>
          </p:cNvPr>
          <p:cNvSpPr txBox="1"/>
          <p:nvPr/>
        </p:nvSpPr>
        <p:spPr>
          <a:xfrm>
            <a:off x="1688635" y="3881919"/>
            <a:ext cx="1389458" cy="646331"/>
          </a:xfrm>
          <a:prstGeom prst="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pPr algn="ctr"/>
            <a:r>
              <a:rPr lang="es-MX" dirty="0">
                <a:solidFill>
                  <a:schemeClr val="tx1"/>
                </a:solidFill>
              </a:rPr>
              <a:t>de Simple Efecto </a:t>
            </a:r>
            <a:endParaRPr lang="es-AR" dirty="0">
              <a:solidFill>
                <a:schemeClr val="tx1"/>
              </a:solidFill>
            </a:endParaRPr>
          </a:p>
        </p:txBody>
      </p:sp>
      <p:sp>
        <p:nvSpPr>
          <p:cNvPr id="9" name="CuadroTexto 8">
            <a:extLst>
              <a:ext uri="{FF2B5EF4-FFF2-40B4-BE49-F238E27FC236}">
                <a16:creationId xmlns:a16="http://schemas.microsoft.com/office/drawing/2014/main" xmlns="" id="{C0ADBB30-8EC6-30DB-B6E2-6F0375574BED}"/>
              </a:ext>
            </a:extLst>
          </p:cNvPr>
          <p:cNvSpPr txBox="1"/>
          <p:nvPr/>
        </p:nvSpPr>
        <p:spPr>
          <a:xfrm>
            <a:off x="1688635" y="4837883"/>
            <a:ext cx="1389458" cy="646331"/>
          </a:xfrm>
          <a:prstGeom prst="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pPr algn="ctr"/>
            <a:r>
              <a:rPr lang="es-MX" dirty="0">
                <a:solidFill>
                  <a:schemeClr val="tx1"/>
                </a:solidFill>
              </a:rPr>
              <a:t>de Doble Efecto </a:t>
            </a:r>
            <a:endParaRPr lang="es-AR" dirty="0">
              <a:solidFill>
                <a:schemeClr val="tx1"/>
              </a:solidFill>
            </a:endParaRPr>
          </a:p>
        </p:txBody>
      </p:sp>
      <p:cxnSp>
        <p:nvCxnSpPr>
          <p:cNvPr id="11" name="Conector: angular 10">
            <a:extLst>
              <a:ext uri="{FF2B5EF4-FFF2-40B4-BE49-F238E27FC236}">
                <a16:creationId xmlns:a16="http://schemas.microsoft.com/office/drawing/2014/main" xmlns="" id="{7AA323D0-7E34-9FA5-E98E-B6533340F86E}"/>
              </a:ext>
            </a:extLst>
          </p:cNvPr>
          <p:cNvCxnSpPr>
            <a:endCxn id="8" idx="1"/>
          </p:cNvCxnSpPr>
          <p:nvPr/>
        </p:nvCxnSpPr>
        <p:spPr>
          <a:xfrm rot="16200000" flipH="1">
            <a:off x="1269136" y="3785585"/>
            <a:ext cx="632799" cy="206199"/>
          </a:xfrm>
          <a:prstGeom prst="bentConnector2">
            <a:avLst/>
          </a:prstGeom>
          <a:ln w="28575">
            <a:solidFill>
              <a:schemeClr val="tx2">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angular 12">
            <a:extLst>
              <a:ext uri="{FF2B5EF4-FFF2-40B4-BE49-F238E27FC236}">
                <a16:creationId xmlns:a16="http://schemas.microsoft.com/office/drawing/2014/main" xmlns="" id="{DECC1B59-D8D4-5BC0-8836-2A36B6FA8760}"/>
              </a:ext>
            </a:extLst>
          </p:cNvPr>
          <p:cNvCxnSpPr>
            <a:endCxn id="9" idx="1"/>
          </p:cNvCxnSpPr>
          <p:nvPr/>
        </p:nvCxnSpPr>
        <p:spPr>
          <a:xfrm rot="16200000" flipH="1">
            <a:off x="673391" y="4145804"/>
            <a:ext cx="1588763" cy="441726"/>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4" name="CuadroTexto 13">
            <a:extLst>
              <a:ext uri="{FF2B5EF4-FFF2-40B4-BE49-F238E27FC236}">
                <a16:creationId xmlns:a16="http://schemas.microsoft.com/office/drawing/2014/main" xmlns="" id="{0C988251-8A25-B240-6894-4A63C9238620}"/>
              </a:ext>
            </a:extLst>
          </p:cNvPr>
          <p:cNvSpPr txBox="1"/>
          <p:nvPr/>
        </p:nvSpPr>
        <p:spPr>
          <a:xfrm>
            <a:off x="3078093" y="4051195"/>
            <a:ext cx="4250962" cy="307777"/>
          </a:xfrm>
          <a:prstGeom prst="rect">
            <a:avLst/>
          </a:prstGeom>
          <a:noFill/>
        </p:spPr>
        <p:txBody>
          <a:bodyPr wrap="square">
            <a:spAutoFit/>
          </a:bodyPr>
          <a:lstStyle/>
          <a:p>
            <a:r>
              <a:rPr lang="es-MX" sz="1400" dirty="0">
                <a:latin typeface="Roboto"/>
              </a:rPr>
              <a:t>Cuando la compresión es en una dirección </a:t>
            </a:r>
            <a:endParaRPr lang="es-AR" sz="1400" dirty="0">
              <a:latin typeface="Roboto"/>
            </a:endParaRPr>
          </a:p>
        </p:txBody>
      </p:sp>
      <p:sp>
        <p:nvSpPr>
          <p:cNvPr id="15" name="CuadroTexto 14">
            <a:extLst>
              <a:ext uri="{FF2B5EF4-FFF2-40B4-BE49-F238E27FC236}">
                <a16:creationId xmlns:a16="http://schemas.microsoft.com/office/drawing/2014/main" xmlns="" id="{4F23F00B-E24B-9243-BFC5-48DD4E0540EF}"/>
              </a:ext>
            </a:extLst>
          </p:cNvPr>
          <p:cNvSpPr txBox="1"/>
          <p:nvPr/>
        </p:nvSpPr>
        <p:spPr>
          <a:xfrm>
            <a:off x="3078093" y="5007159"/>
            <a:ext cx="4250962" cy="307777"/>
          </a:xfrm>
          <a:prstGeom prst="rect">
            <a:avLst/>
          </a:prstGeom>
          <a:noFill/>
        </p:spPr>
        <p:txBody>
          <a:bodyPr wrap="square">
            <a:spAutoFit/>
          </a:bodyPr>
          <a:lstStyle/>
          <a:p>
            <a:r>
              <a:rPr lang="es-MX" sz="1400" dirty="0">
                <a:latin typeface="Roboto"/>
              </a:rPr>
              <a:t>Cuando la compresión es en ambas direcciones</a:t>
            </a:r>
            <a:endParaRPr lang="es-AR" sz="1400" dirty="0">
              <a:latin typeface="Roboto"/>
            </a:endParaRPr>
          </a:p>
        </p:txBody>
      </p:sp>
      <p:sp>
        <p:nvSpPr>
          <p:cNvPr id="16" name="CuadroTexto 15">
            <a:extLst>
              <a:ext uri="{FF2B5EF4-FFF2-40B4-BE49-F238E27FC236}">
                <a16:creationId xmlns:a16="http://schemas.microsoft.com/office/drawing/2014/main" xmlns="" id="{F7AF805D-1C37-1730-26D4-ABABB70231E4}"/>
              </a:ext>
            </a:extLst>
          </p:cNvPr>
          <p:cNvSpPr txBox="1"/>
          <p:nvPr/>
        </p:nvSpPr>
        <p:spPr>
          <a:xfrm>
            <a:off x="3078093" y="5330323"/>
            <a:ext cx="5012962" cy="954107"/>
          </a:xfrm>
          <a:prstGeom prst="rect">
            <a:avLst/>
          </a:prstGeom>
          <a:noFill/>
        </p:spPr>
        <p:txBody>
          <a:bodyPr wrap="square">
            <a:spAutoFit/>
          </a:bodyPr>
          <a:lstStyle/>
          <a:p>
            <a:r>
              <a:rPr lang="es-MX" sz="1400" dirty="0">
                <a:latin typeface="Roboto"/>
              </a:rPr>
              <a:t>Consiste en el ingreso del aire hacia el cilindro donde se produce la disminución del volumen y aumento de presión para luego ser dirigido al próximo compresor donde se hará la compresión final.  </a:t>
            </a:r>
            <a:endParaRPr lang="es-AR" sz="1400" dirty="0">
              <a:latin typeface="Roboto"/>
            </a:endParaRPr>
          </a:p>
        </p:txBody>
      </p:sp>
      <p:sp>
        <p:nvSpPr>
          <p:cNvPr id="17" name="Rectángulo: esquinas diagonales cortadas 16">
            <a:extLst>
              <a:ext uri="{FF2B5EF4-FFF2-40B4-BE49-F238E27FC236}">
                <a16:creationId xmlns:a16="http://schemas.microsoft.com/office/drawing/2014/main" xmlns="" id="{8328E55D-2284-03D0-5CD5-4796A7F6B17D}"/>
              </a:ext>
            </a:extLst>
          </p:cNvPr>
          <p:cNvSpPr/>
          <p:nvPr/>
        </p:nvSpPr>
        <p:spPr>
          <a:xfrm>
            <a:off x="7610146" y="3229642"/>
            <a:ext cx="3847561" cy="1931405"/>
          </a:xfrm>
          <a:prstGeom prst="snip2DiagRect">
            <a:avLst/>
          </a:prstGeom>
          <a:solidFill>
            <a:schemeClr val="tx2">
              <a:lumMod val="25000"/>
              <a:lumOff val="75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AR" dirty="0"/>
          </a:p>
        </p:txBody>
      </p:sp>
      <p:sp>
        <p:nvSpPr>
          <p:cNvPr id="18" name="CuadroTexto 17">
            <a:extLst>
              <a:ext uri="{FF2B5EF4-FFF2-40B4-BE49-F238E27FC236}">
                <a16:creationId xmlns:a16="http://schemas.microsoft.com/office/drawing/2014/main" xmlns="" id="{693EAAAA-54C4-BFEF-D960-9690B5A714C0}"/>
              </a:ext>
            </a:extLst>
          </p:cNvPr>
          <p:cNvSpPr txBox="1"/>
          <p:nvPr/>
        </p:nvSpPr>
        <p:spPr>
          <a:xfrm>
            <a:off x="7941038" y="3579417"/>
            <a:ext cx="3004053" cy="1323439"/>
          </a:xfrm>
          <a:prstGeom prst="rect">
            <a:avLst/>
          </a:prstGeom>
          <a:noFill/>
        </p:spPr>
        <p:txBody>
          <a:bodyPr wrap="square">
            <a:spAutoFit/>
          </a:bodyPr>
          <a:lstStyle/>
          <a:p>
            <a:pPr algn="ctr"/>
            <a:r>
              <a:rPr lang="es-MX" sz="1600" dirty="0">
                <a:solidFill>
                  <a:schemeClr val="tx1">
                    <a:lumMod val="65000"/>
                    <a:lumOff val="35000"/>
                  </a:schemeClr>
                </a:solidFill>
                <a:latin typeface="Roboto"/>
              </a:rPr>
              <a:t>Un método efectivo es enfriar el aire entre la salida de la primera etapa y la entrada de la segunda, disminuye los problemas con la lubricación. </a:t>
            </a:r>
            <a:endParaRPr lang="es-AR" sz="1600" dirty="0">
              <a:solidFill>
                <a:schemeClr val="tx1">
                  <a:lumMod val="65000"/>
                  <a:lumOff val="35000"/>
                </a:schemeClr>
              </a:solidFill>
              <a:latin typeface="Roboto"/>
            </a:endParaRPr>
          </a:p>
        </p:txBody>
      </p:sp>
      <mc:AlternateContent xmlns:mc="http://schemas.openxmlformats.org/markup-compatibility/2006" xmlns:p14="http://schemas.microsoft.com/office/powerpoint/2010/main">
        <mc:Choice Requires="p14">
          <p:contentPart p14:bwMode="auto" r:id="rId2">
            <p14:nvContentPartPr>
              <p14:cNvPr id="28" name="Entrada de lápiz 27">
                <a:extLst>
                  <a:ext uri="{FF2B5EF4-FFF2-40B4-BE49-F238E27FC236}">
                    <a16:creationId xmlns:a16="http://schemas.microsoft.com/office/drawing/2014/main" xmlns="" id="{9E33EE06-AFE7-7004-286D-FDA6FB2618F0}"/>
                  </a:ext>
                </a:extLst>
              </p14:cNvPr>
              <p14:cNvContentPartPr/>
              <p14:nvPr/>
            </p14:nvContentPartPr>
            <p14:xfrm>
              <a:off x="7818393" y="3447600"/>
              <a:ext cx="438840" cy="396000"/>
            </p14:xfrm>
          </p:contentPart>
        </mc:Choice>
        <mc:Fallback xmlns="">
          <p:pic>
            <p:nvPicPr>
              <p:cNvPr id="28" name="Entrada de lápiz 27">
                <a:extLst>
                  <a:ext uri="{FF2B5EF4-FFF2-40B4-BE49-F238E27FC236}">
                    <a16:creationId xmlns:a16="http://schemas.microsoft.com/office/drawing/2014/main" id="{9E33EE06-AFE7-7004-286D-FDA6FB2618F0}"/>
                  </a:ext>
                </a:extLst>
              </p:cNvPr>
              <p:cNvPicPr/>
              <p:nvPr/>
            </p:nvPicPr>
            <p:blipFill>
              <a:blip r:embed="rId3"/>
              <a:stretch>
                <a:fillRect/>
              </a:stretch>
            </p:blipFill>
            <p:spPr>
              <a:xfrm>
                <a:off x="7764393" y="3339960"/>
                <a:ext cx="546480" cy="6116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0" name="Entrada de lápiz 29">
                <a:extLst>
                  <a:ext uri="{FF2B5EF4-FFF2-40B4-BE49-F238E27FC236}">
                    <a16:creationId xmlns:a16="http://schemas.microsoft.com/office/drawing/2014/main" xmlns="" id="{783A3BCC-4FE5-7CEE-A479-8A3143AA75F9}"/>
                  </a:ext>
                </a:extLst>
              </p14:cNvPr>
              <p14:cNvContentPartPr/>
              <p14:nvPr/>
            </p14:nvContentPartPr>
            <p14:xfrm>
              <a:off x="10847793" y="4517160"/>
              <a:ext cx="400680" cy="346320"/>
            </p14:xfrm>
          </p:contentPart>
        </mc:Choice>
        <mc:Fallback xmlns="">
          <p:pic>
            <p:nvPicPr>
              <p:cNvPr id="30" name="Entrada de lápiz 29">
                <a:extLst>
                  <a:ext uri="{FF2B5EF4-FFF2-40B4-BE49-F238E27FC236}">
                    <a16:creationId xmlns:a16="http://schemas.microsoft.com/office/drawing/2014/main" id="{783A3BCC-4FE5-7CEE-A479-8A3143AA75F9}"/>
                  </a:ext>
                </a:extLst>
              </p:cNvPr>
              <p:cNvPicPr/>
              <p:nvPr/>
            </p:nvPicPr>
            <p:blipFill>
              <a:blip r:embed="rId5"/>
              <a:stretch>
                <a:fillRect/>
              </a:stretch>
            </p:blipFill>
            <p:spPr>
              <a:xfrm>
                <a:off x="10793793" y="4409520"/>
                <a:ext cx="508320" cy="561960"/>
              </a:xfrm>
              <a:prstGeom prst="rect">
                <a:avLst/>
              </a:prstGeom>
            </p:spPr>
          </p:pic>
        </mc:Fallback>
      </mc:AlternateContent>
      <p:cxnSp>
        <p:nvCxnSpPr>
          <p:cNvPr id="33" name="Conector: angular 32">
            <a:extLst>
              <a:ext uri="{FF2B5EF4-FFF2-40B4-BE49-F238E27FC236}">
                <a16:creationId xmlns:a16="http://schemas.microsoft.com/office/drawing/2014/main" xmlns="" id="{E4A100E2-1354-351A-5A04-4302C9035350}"/>
              </a:ext>
            </a:extLst>
          </p:cNvPr>
          <p:cNvCxnSpPr>
            <a:cxnSpLocks/>
          </p:cNvCxnSpPr>
          <p:nvPr/>
        </p:nvCxnSpPr>
        <p:spPr>
          <a:xfrm rot="16200000" flipH="1">
            <a:off x="4834533" y="4329719"/>
            <a:ext cx="268446" cy="268971"/>
          </a:xfrm>
          <a:prstGeom prst="bentConnector2">
            <a:avLst/>
          </a:prstGeom>
          <a:ln w="28575">
            <a:tailEnd type="triangle"/>
          </a:ln>
        </p:spPr>
        <p:style>
          <a:lnRef idx="2">
            <a:schemeClr val="accent1"/>
          </a:lnRef>
          <a:fillRef idx="0">
            <a:schemeClr val="accent1"/>
          </a:fillRef>
          <a:effectRef idx="1">
            <a:schemeClr val="accent1"/>
          </a:effectRef>
          <a:fontRef idx="minor">
            <a:schemeClr val="tx1"/>
          </a:fontRef>
        </p:style>
      </p:cxnSp>
      <p:sp>
        <p:nvSpPr>
          <p:cNvPr id="34" name="CuadroTexto 33">
            <a:extLst>
              <a:ext uri="{FF2B5EF4-FFF2-40B4-BE49-F238E27FC236}">
                <a16:creationId xmlns:a16="http://schemas.microsoft.com/office/drawing/2014/main" xmlns="" id="{434C50DE-27C6-9D32-D2A4-32FD761A15A0}"/>
              </a:ext>
            </a:extLst>
          </p:cNvPr>
          <p:cNvSpPr txBox="1"/>
          <p:nvPr/>
        </p:nvSpPr>
        <p:spPr>
          <a:xfrm>
            <a:off x="5069089" y="4444539"/>
            <a:ext cx="1509751" cy="307777"/>
          </a:xfrm>
          <a:prstGeom prst="rect">
            <a:avLst/>
          </a:prstGeom>
          <a:noFill/>
        </p:spPr>
        <p:txBody>
          <a:bodyPr wrap="square">
            <a:spAutoFit/>
          </a:bodyPr>
          <a:lstStyle/>
          <a:p>
            <a:r>
              <a:rPr lang="es-MX" sz="1400" dirty="0">
                <a:latin typeface="Roboto"/>
              </a:rPr>
              <a:t>Son </a:t>
            </a:r>
            <a:r>
              <a:rPr lang="es-MX" sz="1400" b="1" dirty="0">
                <a:latin typeface="Roboto"/>
              </a:rPr>
              <a:t>pulsatorios</a:t>
            </a:r>
            <a:endParaRPr lang="es-AR" sz="1400" b="1" dirty="0">
              <a:latin typeface="Roboto"/>
            </a:endParaRPr>
          </a:p>
        </p:txBody>
      </p:sp>
      <p:cxnSp>
        <p:nvCxnSpPr>
          <p:cNvPr id="35" name="Conector: angular 34">
            <a:extLst>
              <a:ext uri="{FF2B5EF4-FFF2-40B4-BE49-F238E27FC236}">
                <a16:creationId xmlns:a16="http://schemas.microsoft.com/office/drawing/2014/main" xmlns="" id="{FF422874-5931-B8A9-D911-FEBC5D3237D2}"/>
              </a:ext>
            </a:extLst>
          </p:cNvPr>
          <p:cNvCxnSpPr>
            <a:cxnSpLocks/>
          </p:cNvCxnSpPr>
          <p:nvPr/>
        </p:nvCxnSpPr>
        <p:spPr>
          <a:xfrm rot="16200000" flipH="1">
            <a:off x="5565869" y="6031317"/>
            <a:ext cx="268446" cy="268971"/>
          </a:xfrm>
          <a:prstGeom prst="bentConnector2">
            <a:avLst/>
          </a:prstGeom>
          <a:ln w="28575">
            <a:tailEnd type="triangle"/>
          </a:ln>
        </p:spPr>
        <p:style>
          <a:lnRef idx="2">
            <a:schemeClr val="accent1"/>
          </a:lnRef>
          <a:fillRef idx="0">
            <a:schemeClr val="accent1"/>
          </a:fillRef>
          <a:effectRef idx="1">
            <a:schemeClr val="accent1"/>
          </a:effectRef>
          <a:fontRef idx="minor">
            <a:schemeClr val="tx1"/>
          </a:fontRef>
        </p:style>
      </p:cxnSp>
      <p:sp>
        <p:nvSpPr>
          <p:cNvPr id="36" name="CuadroTexto 35">
            <a:extLst>
              <a:ext uri="{FF2B5EF4-FFF2-40B4-BE49-F238E27FC236}">
                <a16:creationId xmlns:a16="http://schemas.microsoft.com/office/drawing/2014/main" xmlns="" id="{0E898024-DF1D-49A3-272D-5D4814EB30C8}"/>
              </a:ext>
            </a:extLst>
          </p:cNvPr>
          <p:cNvSpPr txBox="1"/>
          <p:nvPr/>
        </p:nvSpPr>
        <p:spPr>
          <a:xfrm>
            <a:off x="5800425" y="6146137"/>
            <a:ext cx="1509751" cy="307777"/>
          </a:xfrm>
          <a:prstGeom prst="rect">
            <a:avLst/>
          </a:prstGeom>
          <a:noFill/>
        </p:spPr>
        <p:txBody>
          <a:bodyPr wrap="square">
            <a:spAutoFit/>
          </a:bodyPr>
          <a:lstStyle/>
          <a:p>
            <a:r>
              <a:rPr lang="es-MX" sz="1400" dirty="0">
                <a:latin typeface="Roboto"/>
              </a:rPr>
              <a:t>Es </a:t>
            </a:r>
            <a:r>
              <a:rPr lang="es-MX" sz="1400" b="1" dirty="0">
                <a:latin typeface="Roboto"/>
              </a:rPr>
              <a:t>continuo</a:t>
            </a:r>
            <a:endParaRPr lang="es-AR" sz="1400" b="1" dirty="0">
              <a:latin typeface="Roboto"/>
            </a:endParaRPr>
          </a:p>
        </p:txBody>
      </p:sp>
    </p:spTree>
    <p:extLst>
      <p:ext uri="{BB962C8B-B14F-4D97-AF65-F5344CB8AC3E}">
        <p14:creationId xmlns:p14="http://schemas.microsoft.com/office/powerpoint/2010/main" val="34156638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xmlns="" id="{A78A059A-2DAD-698A-2901-ED2083A40076}"/>
              </a:ext>
            </a:extLst>
          </p:cNvPr>
          <p:cNvSpPr txBox="1">
            <a:spLocks/>
          </p:cNvSpPr>
          <p:nvPr/>
        </p:nvSpPr>
        <p:spPr>
          <a:xfrm>
            <a:off x="3740727" y="414018"/>
            <a:ext cx="4710546" cy="40873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es-MX" sz="4000" dirty="0">
                <a:latin typeface="Bahnschrift SemiBold Condensed" panose="020B0502040204020203" pitchFamily="34" charset="0"/>
              </a:rPr>
              <a:t>Alternativos: pistón</a:t>
            </a:r>
            <a:r>
              <a:rPr lang="es-MX" sz="900" dirty="0">
                <a:latin typeface="Bahnschrift SemiBold Condensed" panose="020B0502040204020203" pitchFamily="34" charset="0"/>
              </a:rPr>
              <a:t>: </a:t>
            </a:r>
            <a:endParaRPr lang="es-AR" sz="900" dirty="0">
              <a:latin typeface="Bahnschrift SemiBold Condensed" panose="020B0502040204020203" pitchFamily="34" charset="0"/>
            </a:endParaRPr>
          </a:p>
        </p:txBody>
      </p:sp>
      <p:sp>
        <p:nvSpPr>
          <p:cNvPr id="7" name="CuadroTexto 6">
            <a:extLst>
              <a:ext uri="{FF2B5EF4-FFF2-40B4-BE49-F238E27FC236}">
                <a16:creationId xmlns:a16="http://schemas.microsoft.com/office/drawing/2014/main" xmlns="" id="{E3FCE914-ADC4-7EDB-65E7-D2B06E52D668}"/>
              </a:ext>
            </a:extLst>
          </p:cNvPr>
          <p:cNvSpPr txBox="1"/>
          <p:nvPr/>
        </p:nvSpPr>
        <p:spPr>
          <a:xfrm>
            <a:off x="1440871" y="2086455"/>
            <a:ext cx="2161309" cy="461665"/>
          </a:xfrm>
          <a:prstGeom prst="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pPr algn="ctr"/>
            <a:r>
              <a:rPr lang="es-MX" sz="2400" dirty="0">
                <a:solidFill>
                  <a:schemeClr val="tx1"/>
                </a:solidFill>
              </a:rPr>
              <a:t>Características</a:t>
            </a:r>
            <a:r>
              <a:rPr lang="es-MX" sz="2000" dirty="0">
                <a:solidFill>
                  <a:schemeClr val="tx1"/>
                </a:solidFill>
              </a:rPr>
              <a:t>: </a:t>
            </a:r>
            <a:endParaRPr lang="es-AR" sz="2000" dirty="0">
              <a:solidFill>
                <a:schemeClr val="tx1"/>
              </a:solidFill>
            </a:endParaRPr>
          </a:p>
        </p:txBody>
      </p:sp>
      <p:sp>
        <p:nvSpPr>
          <p:cNvPr id="8" name="CuadroTexto 7">
            <a:extLst>
              <a:ext uri="{FF2B5EF4-FFF2-40B4-BE49-F238E27FC236}">
                <a16:creationId xmlns:a16="http://schemas.microsoft.com/office/drawing/2014/main" xmlns="" id="{98763129-3883-8ABE-0B83-005C15405E34}"/>
              </a:ext>
            </a:extLst>
          </p:cNvPr>
          <p:cNvSpPr txBox="1"/>
          <p:nvPr/>
        </p:nvSpPr>
        <p:spPr>
          <a:xfrm>
            <a:off x="4122920" y="1409346"/>
            <a:ext cx="6038198" cy="1815882"/>
          </a:xfrm>
          <a:prstGeom prst="rect">
            <a:avLst/>
          </a:prstGeom>
          <a:noFill/>
        </p:spPr>
        <p:txBody>
          <a:bodyPr wrap="square">
            <a:spAutoFit/>
          </a:bodyPr>
          <a:lstStyle/>
          <a:p>
            <a:pPr marL="285750" indent="-285750">
              <a:buFont typeface="Wingdings" panose="05000000000000000000" pitchFamily="2" charset="2"/>
              <a:buChar char="q"/>
            </a:pPr>
            <a:r>
              <a:rPr lang="es-MX" sz="1400" u="sng" dirty="0">
                <a:latin typeface="Roboto"/>
              </a:rPr>
              <a:t>Disposición de cilindros</a:t>
            </a:r>
            <a:r>
              <a:rPr lang="es-MX" sz="1400" dirty="0">
                <a:latin typeface="Roboto"/>
              </a:rPr>
              <a:t>: en compresores chicos se disponen en forma de </a:t>
            </a:r>
            <a:r>
              <a:rPr lang="es-MX" sz="1400" b="1" dirty="0">
                <a:latin typeface="Roboto"/>
              </a:rPr>
              <a:t>V </a:t>
            </a:r>
            <a:r>
              <a:rPr lang="es-MX" sz="1400" dirty="0">
                <a:latin typeface="Roboto"/>
              </a:rPr>
              <a:t>(simple efecto) y en las grandes en forma de </a:t>
            </a:r>
            <a:r>
              <a:rPr lang="es-MX" sz="1400" b="1" dirty="0">
                <a:latin typeface="Roboto"/>
              </a:rPr>
              <a:t>L</a:t>
            </a:r>
            <a:r>
              <a:rPr lang="es-MX" sz="1400" dirty="0">
                <a:latin typeface="Roboto"/>
              </a:rPr>
              <a:t> (doble efecto)</a:t>
            </a:r>
          </a:p>
          <a:p>
            <a:endParaRPr lang="es-MX" sz="1400" dirty="0">
              <a:latin typeface="Roboto"/>
            </a:endParaRPr>
          </a:p>
          <a:p>
            <a:pPr marL="285750" indent="-285750">
              <a:buFont typeface="Wingdings" panose="05000000000000000000" pitchFamily="2" charset="2"/>
              <a:buChar char="q"/>
            </a:pPr>
            <a:r>
              <a:rPr lang="es-MX" sz="1400" dirty="0">
                <a:latin typeface="Roboto"/>
              </a:rPr>
              <a:t>Pesan poco y ocupan poco espacio</a:t>
            </a:r>
          </a:p>
          <a:p>
            <a:endParaRPr lang="es-MX" sz="1400" dirty="0">
              <a:latin typeface="Roboto"/>
            </a:endParaRPr>
          </a:p>
          <a:p>
            <a:pPr marL="285750" indent="-285750">
              <a:buFont typeface="Wingdings" panose="05000000000000000000" pitchFamily="2" charset="2"/>
              <a:buChar char="q"/>
            </a:pPr>
            <a:r>
              <a:rPr lang="es-MX" sz="1400" dirty="0">
                <a:latin typeface="Roboto"/>
              </a:rPr>
              <a:t>Instalación sencilla </a:t>
            </a:r>
          </a:p>
          <a:p>
            <a:endParaRPr lang="es-MX" sz="1400" dirty="0">
              <a:latin typeface="Roboto"/>
            </a:endParaRPr>
          </a:p>
          <a:p>
            <a:pPr marL="285750" indent="-285750">
              <a:buFont typeface="Wingdings" panose="05000000000000000000" pitchFamily="2" charset="2"/>
              <a:buChar char="q"/>
            </a:pPr>
            <a:r>
              <a:rPr lang="es-MX" sz="1400" dirty="0">
                <a:latin typeface="Roboto"/>
              </a:rPr>
              <a:t>Costos de cimentación mas reducidos </a:t>
            </a:r>
            <a:endParaRPr lang="es-AR" sz="1400" dirty="0">
              <a:latin typeface="Roboto"/>
            </a:endParaRPr>
          </a:p>
        </p:txBody>
      </p:sp>
      <p:sp>
        <p:nvSpPr>
          <p:cNvPr id="9" name="Llaves 8">
            <a:extLst>
              <a:ext uri="{FF2B5EF4-FFF2-40B4-BE49-F238E27FC236}">
                <a16:creationId xmlns:a16="http://schemas.microsoft.com/office/drawing/2014/main" xmlns="" id="{E11ED3EF-2F4C-1266-4259-97232899071E}"/>
              </a:ext>
            </a:extLst>
          </p:cNvPr>
          <p:cNvSpPr/>
          <p:nvPr/>
        </p:nvSpPr>
        <p:spPr>
          <a:xfrm>
            <a:off x="3740728" y="1205576"/>
            <a:ext cx="6650181" cy="2223424"/>
          </a:xfrm>
          <a:prstGeom prst="bracePair">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10" name="CuadroTexto 9">
            <a:extLst>
              <a:ext uri="{FF2B5EF4-FFF2-40B4-BE49-F238E27FC236}">
                <a16:creationId xmlns:a16="http://schemas.microsoft.com/office/drawing/2014/main" xmlns="" id="{5EC08183-C03B-50FC-9C7D-5CCE30728563}"/>
              </a:ext>
            </a:extLst>
          </p:cNvPr>
          <p:cNvSpPr txBox="1"/>
          <p:nvPr/>
        </p:nvSpPr>
        <p:spPr>
          <a:xfrm>
            <a:off x="1440870" y="4663401"/>
            <a:ext cx="2161309" cy="461665"/>
          </a:xfrm>
          <a:prstGeom prst="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pPr algn="ctr"/>
            <a:r>
              <a:rPr lang="es-MX" sz="2400" dirty="0">
                <a:solidFill>
                  <a:schemeClr val="tx1"/>
                </a:solidFill>
              </a:rPr>
              <a:t>Válvulas: </a:t>
            </a:r>
            <a:endParaRPr lang="es-AR" sz="2000" dirty="0">
              <a:solidFill>
                <a:schemeClr val="tx1"/>
              </a:solidFill>
            </a:endParaRPr>
          </a:p>
        </p:txBody>
      </p:sp>
      <p:sp>
        <p:nvSpPr>
          <p:cNvPr id="11" name="CuadroTexto 10">
            <a:extLst>
              <a:ext uri="{FF2B5EF4-FFF2-40B4-BE49-F238E27FC236}">
                <a16:creationId xmlns:a16="http://schemas.microsoft.com/office/drawing/2014/main" xmlns="" id="{EA953A34-7CB6-112E-CE1F-34221D7CCFE2}"/>
              </a:ext>
            </a:extLst>
          </p:cNvPr>
          <p:cNvSpPr txBox="1"/>
          <p:nvPr/>
        </p:nvSpPr>
        <p:spPr>
          <a:xfrm>
            <a:off x="3928957" y="4494547"/>
            <a:ext cx="6038198" cy="954107"/>
          </a:xfrm>
          <a:prstGeom prst="rect">
            <a:avLst/>
          </a:prstGeom>
          <a:noFill/>
        </p:spPr>
        <p:txBody>
          <a:bodyPr wrap="square">
            <a:spAutoFit/>
          </a:bodyPr>
          <a:lstStyle/>
          <a:p>
            <a:pPr marL="285750" indent="-285750">
              <a:buFont typeface="Wingdings" panose="05000000000000000000" pitchFamily="2" charset="2"/>
              <a:buChar char="q"/>
            </a:pPr>
            <a:r>
              <a:rPr lang="es-MX" sz="1400" dirty="0">
                <a:latin typeface="Roboto"/>
              </a:rPr>
              <a:t>Acondicionamiento externo </a:t>
            </a:r>
          </a:p>
          <a:p>
            <a:endParaRPr lang="es-MX" sz="1400" dirty="0">
              <a:latin typeface="Roboto"/>
            </a:endParaRPr>
          </a:p>
          <a:p>
            <a:pPr marL="285750" indent="-285750">
              <a:buFont typeface="Wingdings" panose="05000000000000000000" pitchFamily="2" charset="2"/>
              <a:buChar char="q"/>
            </a:pPr>
            <a:r>
              <a:rPr lang="es-MX" sz="1400" dirty="0">
                <a:latin typeface="Roboto"/>
              </a:rPr>
              <a:t>Autotraccionadas: funcionan de acuerdo con la diferencia de presión del flujo</a:t>
            </a:r>
          </a:p>
        </p:txBody>
      </p:sp>
      <p:sp>
        <p:nvSpPr>
          <p:cNvPr id="12" name="Llaves 11">
            <a:extLst>
              <a:ext uri="{FF2B5EF4-FFF2-40B4-BE49-F238E27FC236}">
                <a16:creationId xmlns:a16="http://schemas.microsoft.com/office/drawing/2014/main" xmlns="" id="{1C995BDE-7053-EC51-3615-CB4559637551}"/>
              </a:ext>
            </a:extLst>
          </p:cNvPr>
          <p:cNvSpPr/>
          <p:nvPr/>
        </p:nvSpPr>
        <p:spPr>
          <a:xfrm>
            <a:off x="3740728" y="4177217"/>
            <a:ext cx="6226428" cy="1588765"/>
          </a:xfrm>
          <a:prstGeom prst="bracePair">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Tree>
    <p:extLst>
      <p:ext uri="{BB962C8B-B14F-4D97-AF65-F5344CB8AC3E}">
        <p14:creationId xmlns:p14="http://schemas.microsoft.com/office/powerpoint/2010/main" val="3288864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xmlns="" id="{4A9B19FF-7922-28AA-AC5E-5BBA9DCF736C}"/>
              </a:ext>
            </a:extLst>
          </p:cNvPr>
          <p:cNvSpPr txBox="1">
            <a:spLocks/>
          </p:cNvSpPr>
          <p:nvPr/>
        </p:nvSpPr>
        <p:spPr>
          <a:xfrm>
            <a:off x="4387887" y="414018"/>
            <a:ext cx="3416225" cy="40873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es-MX" sz="4000" dirty="0">
                <a:latin typeface="Bahnschrift SemiBold Condensed" panose="020B0502040204020203" pitchFamily="34" charset="0"/>
              </a:rPr>
              <a:t>Rotativos: </a:t>
            </a:r>
            <a:endParaRPr lang="es-AR" sz="900" dirty="0">
              <a:latin typeface="Bahnschrift SemiBold Condensed" panose="020B0502040204020203" pitchFamily="34" charset="0"/>
            </a:endParaRPr>
          </a:p>
        </p:txBody>
      </p:sp>
      <p:sp>
        <p:nvSpPr>
          <p:cNvPr id="8" name="CuadroTexto 7">
            <a:extLst>
              <a:ext uri="{FF2B5EF4-FFF2-40B4-BE49-F238E27FC236}">
                <a16:creationId xmlns:a16="http://schemas.microsoft.com/office/drawing/2014/main" xmlns="" id="{F3E11EC4-72D9-2B00-C03A-667ED07CEEC4}"/>
              </a:ext>
            </a:extLst>
          </p:cNvPr>
          <p:cNvSpPr txBox="1"/>
          <p:nvPr/>
        </p:nvSpPr>
        <p:spPr>
          <a:xfrm>
            <a:off x="3091948" y="1256557"/>
            <a:ext cx="8698270" cy="1323439"/>
          </a:xfrm>
          <a:prstGeom prst="rect">
            <a:avLst/>
          </a:prstGeom>
          <a:noFill/>
        </p:spPr>
        <p:txBody>
          <a:bodyPr wrap="square">
            <a:spAutoFit/>
          </a:bodyPr>
          <a:lstStyle/>
          <a:p>
            <a:r>
              <a:rPr lang="es-MX" sz="1600" b="1" dirty="0">
                <a:latin typeface="Roboto"/>
              </a:rPr>
              <a:t>Consisten en paletas corredizas del rotor ranurado montado excéntricamente donde hay paletas que se deslizan libremente en forma radial por la fuerza centrifuga. </a:t>
            </a:r>
          </a:p>
          <a:p>
            <a:r>
              <a:rPr lang="es-MX" sz="1600" b="1" dirty="0">
                <a:latin typeface="Roboto"/>
              </a:rPr>
              <a:t>NO cuenta con válvulas para su funcionamiento, aunque se le suele agregar una de comprobación. </a:t>
            </a:r>
          </a:p>
          <a:p>
            <a:r>
              <a:rPr lang="es-MX" sz="1600" b="1" dirty="0">
                <a:latin typeface="Roboto"/>
              </a:rPr>
              <a:t>Los compresores a paletas corredizas trabajan de forma bietapa con presiones 7 bares</a:t>
            </a:r>
            <a:endParaRPr lang="es-AR" sz="1600" b="1" dirty="0"/>
          </a:p>
        </p:txBody>
      </p:sp>
      <p:sp>
        <p:nvSpPr>
          <p:cNvPr id="9" name="Flecha: pentágono 8">
            <a:extLst>
              <a:ext uri="{FF2B5EF4-FFF2-40B4-BE49-F238E27FC236}">
                <a16:creationId xmlns:a16="http://schemas.microsoft.com/office/drawing/2014/main" xmlns="" id="{E730DD07-2011-3927-61E9-4ADD2A695D59}"/>
              </a:ext>
            </a:extLst>
          </p:cNvPr>
          <p:cNvSpPr/>
          <p:nvPr/>
        </p:nvSpPr>
        <p:spPr>
          <a:xfrm>
            <a:off x="1136072" y="1140247"/>
            <a:ext cx="1828801" cy="817397"/>
          </a:xfrm>
          <a:prstGeom prst="homePlate">
            <a:avLst/>
          </a:prstGeom>
          <a:solidFill>
            <a:schemeClr val="accent1">
              <a:lumMod val="60000"/>
              <a:lumOff val="40000"/>
            </a:schemeClr>
          </a:solidFill>
          <a:effectLst>
            <a:outerShdw blurRad="38100" dist="25400" dir="5400000" algn="ctr" rotWithShape="0">
              <a:srgbClr val="000000">
                <a:alpha val="25000"/>
              </a:srgbClr>
            </a:outerShdw>
            <a:reflection blurRad="6350" stA="52000" endA="300" endPos="35000" dir="5400000" sy="-100000" algn="bl" rotWithShape="0"/>
          </a:effectLst>
          <a:scene3d>
            <a:camera prst="obliqueTopLeft"/>
            <a:lightRig rig="threePt" dir="t"/>
          </a:scene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2000" b="1" dirty="0">
                <a:solidFill>
                  <a:schemeClr val="tx1"/>
                </a:solidFill>
              </a:rPr>
              <a:t>Aletas o Paletas</a:t>
            </a:r>
            <a:endParaRPr lang="es-AR" sz="1600" dirty="0"/>
          </a:p>
        </p:txBody>
      </p:sp>
      <p:sp>
        <p:nvSpPr>
          <p:cNvPr id="11" name="CuadroTexto 10">
            <a:extLst>
              <a:ext uri="{FF2B5EF4-FFF2-40B4-BE49-F238E27FC236}">
                <a16:creationId xmlns:a16="http://schemas.microsoft.com/office/drawing/2014/main" xmlns="" id="{0E3EB834-1B15-4BDC-B337-8D5A12086B45}"/>
              </a:ext>
            </a:extLst>
          </p:cNvPr>
          <p:cNvSpPr txBox="1"/>
          <p:nvPr/>
        </p:nvSpPr>
        <p:spPr>
          <a:xfrm>
            <a:off x="3091948" y="2922297"/>
            <a:ext cx="8421179" cy="1323439"/>
          </a:xfrm>
          <a:prstGeom prst="rect">
            <a:avLst/>
          </a:prstGeom>
          <a:noFill/>
        </p:spPr>
        <p:txBody>
          <a:bodyPr wrap="square">
            <a:spAutoFit/>
          </a:bodyPr>
          <a:lstStyle/>
          <a:p>
            <a:r>
              <a:rPr lang="es-MX" sz="1600" b="1" dirty="0">
                <a:latin typeface="Roboto"/>
              </a:rPr>
              <a:t>Funciona a mayor velocidad y sus dimensiones pueden ser menores siendo útiles en instalaciones donde ser útil gran capacidad de aire comprimido.</a:t>
            </a:r>
          </a:p>
          <a:p>
            <a:r>
              <a:rPr lang="es-AR" sz="1600" b="1" dirty="0">
                <a:latin typeface="Roboto"/>
              </a:rPr>
              <a:t>NO posee válvulas de aspiración, admisión o escape, en zonas de tuberías de descargas se coloca una válvula de comprobación. Dicha válvula cierra cuando se interrumpe el suministro de aire. </a:t>
            </a:r>
          </a:p>
        </p:txBody>
      </p:sp>
      <p:sp>
        <p:nvSpPr>
          <p:cNvPr id="12" name="Flecha: pentágono 11">
            <a:extLst>
              <a:ext uri="{FF2B5EF4-FFF2-40B4-BE49-F238E27FC236}">
                <a16:creationId xmlns:a16="http://schemas.microsoft.com/office/drawing/2014/main" xmlns="" id="{4FB3298B-D3C2-3BC5-7EE2-7C7C0E10D173}"/>
              </a:ext>
            </a:extLst>
          </p:cNvPr>
          <p:cNvSpPr/>
          <p:nvPr/>
        </p:nvSpPr>
        <p:spPr>
          <a:xfrm>
            <a:off x="1136072" y="2805987"/>
            <a:ext cx="1828801" cy="817397"/>
          </a:xfrm>
          <a:prstGeom prst="homePlate">
            <a:avLst/>
          </a:prstGeom>
          <a:solidFill>
            <a:schemeClr val="accent1">
              <a:lumMod val="60000"/>
              <a:lumOff val="40000"/>
            </a:schemeClr>
          </a:solidFill>
          <a:effectLst>
            <a:outerShdw blurRad="38100" dist="25400" dir="5400000" algn="ctr" rotWithShape="0">
              <a:srgbClr val="000000">
                <a:alpha val="25000"/>
              </a:srgbClr>
            </a:outerShdw>
            <a:reflection blurRad="6350" stA="52000" endA="300" endPos="35000" dir="5400000" sy="-100000" algn="bl" rotWithShape="0"/>
          </a:effectLst>
          <a:scene3d>
            <a:camera prst="obliqueTopLeft"/>
            <a:lightRig rig="threePt" dir="t"/>
          </a:scene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2000" b="1" dirty="0">
                <a:solidFill>
                  <a:schemeClr val="tx1"/>
                </a:solidFill>
              </a:rPr>
              <a:t>Tornillos </a:t>
            </a:r>
            <a:endParaRPr lang="es-AR" sz="1600" dirty="0"/>
          </a:p>
        </p:txBody>
      </p:sp>
      <p:sp>
        <p:nvSpPr>
          <p:cNvPr id="13" name="CuadroTexto 12">
            <a:extLst>
              <a:ext uri="{FF2B5EF4-FFF2-40B4-BE49-F238E27FC236}">
                <a16:creationId xmlns:a16="http://schemas.microsoft.com/office/drawing/2014/main" xmlns="" id="{E01625CF-C438-BB61-15BB-BF4C5F930DE5}"/>
              </a:ext>
            </a:extLst>
          </p:cNvPr>
          <p:cNvSpPr txBox="1"/>
          <p:nvPr/>
        </p:nvSpPr>
        <p:spPr>
          <a:xfrm>
            <a:off x="1136072" y="4521943"/>
            <a:ext cx="1716234" cy="400110"/>
          </a:xfrm>
          <a:prstGeom prst="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pPr algn="ctr"/>
            <a:r>
              <a:rPr lang="es-MX" sz="2000" dirty="0">
                <a:solidFill>
                  <a:schemeClr val="tx1"/>
                </a:solidFill>
              </a:rPr>
              <a:t>Su Función </a:t>
            </a:r>
            <a:endParaRPr lang="es-AR" sz="2000" dirty="0">
              <a:solidFill>
                <a:schemeClr val="tx1"/>
              </a:solidFill>
            </a:endParaRPr>
          </a:p>
        </p:txBody>
      </p:sp>
      <p:sp>
        <p:nvSpPr>
          <p:cNvPr id="14" name="CuadroTexto 13">
            <a:extLst>
              <a:ext uri="{FF2B5EF4-FFF2-40B4-BE49-F238E27FC236}">
                <a16:creationId xmlns:a16="http://schemas.microsoft.com/office/drawing/2014/main" xmlns="" id="{B1FD06BE-5F2F-2519-4F67-32E2BAF7798A}"/>
              </a:ext>
            </a:extLst>
          </p:cNvPr>
          <p:cNvSpPr txBox="1"/>
          <p:nvPr/>
        </p:nvSpPr>
        <p:spPr>
          <a:xfrm>
            <a:off x="3748575" y="5989889"/>
            <a:ext cx="1389458" cy="369332"/>
          </a:xfrm>
          <a:prstGeom prst="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pPr algn="ctr"/>
            <a:r>
              <a:rPr lang="es-MX" dirty="0">
                <a:solidFill>
                  <a:schemeClr val="tx1"/>
                </a:solidFill>
              </a:rPr>
              <a:t>Húmedos </a:t>
            </a:r>
            <a:endParaRPr lang="es-AR" dirty="0">
              <a:solidFill>
                <a:schemeClr val="tx1"/>
              </a:solidFill>
            </a:endParaRPr>
          </a:p>
        </p:txBody>
      </p:sp>
      <p:sp>
        <p:nvSpPr>
          <p:cNvPr id="15" name="CuadroTexto 14">
            <a:extLst>
              <a:ext uri="{FF2B5EF4-FFF2-40B4-BE49-F238E27FC236}">
                <a16:creationId xmlns:a16="http://schemas.microsoft.com/office/drawing/2014/main" xmlns="" id="{5E55FD9C-60F7-4665-E594-833AE63559CC}"/>
              </a:ext>
            </a:extLst>
          </p:cNvPr>
          <p:cNvSpPr txBox="1"/>
          <p:nvPr/>
        </p:nvSpPr>
        <p:spPr>
          <a:xfrm>
            <a:off x="3748575" y="5410501"/>
            <a:ext cx="1389458" cy="369332"/>
          </a:xfrm>
          <a:prstGeom prst="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pPr algn="ctr"/>
            <a:r>
              <a:rPr lang="es-MX" dirty="0">
                <a:solidFill>
                  <a:schemeClr val="tx1"/>
                </a:solidFill>
              </a:rPr>
              <a:t>Secos</a:t>
            </a:r>
            <a:endParaRPr lang="es-AR" dirty="0">
              <a:solidFill>
                <a:schemeClr val="tx1"/>
              </a:solidFill>
            </a:endParaRPr>
          </a:p>
        </p:txBody>
      </p:sp>
      <p:sp>
        <p:nvSpPr>
          <p:cNvPr id="23" name="CuadroTexto 22">
            <a:extLst>
              <a:ext uri="{FF2B5EF4-FFF2-40B4-BE49-F238E27FC236}">
                <a16:creationId xmlns:a16="http://schemas.microsoft.com/office/drawing/2014/main" xmlns="" id="{D6E853F6-BE67-6C54-92BC-6504CF012301}"/>
              </a:ext>
            </a:extLst>
          </p:cNvPr>
          <p:cNvSpPr txBox="1"/>
          <p:nvPr/>
        </p:nvSpPr>
        <p:spPr>
          <a:xfrm>
            <a:off x="2964872" y="4568109"/>
            <a:ext cx="7550728" cy="523220"/>
          </a:xfrm>
          <a:prstGeom prst="rect">
            <a:avLst/>
          </a:prstGeom>
          <a:noFill/>
        </p:spPr>
        <p:txBody>
          <a:bodyPr wrap="square">
            <a:spAutoFit/>
          </a:bodyPr>
          <a:lstStyle/>
          <a:p>
            <a:r>
              <a:rPr lang="es-MX" sz="1400" dirty="0">
                <a:latin typeface="Roboto"/>
              </a:rPr>
              <a:t>Son dos rotores helicoidales de acero con su caja. El aire ingresa entre los espacios interlobulares que cada vez se hace mas reducido comprimiendo el aire.</a:t>
            </a:r>
            <a:endParaRPr lang="es-AR" sz="1400" dirty="0">
              <a:latin typeface="Roboto"/>
            </a:endParaRPr>
          </a:p>
        </p:txBody>
      </p:sp>
      <p:sp>
        <p:nvSpPr>
          <p:cNvPr id="24" name="CuadroTexto 23">
            <a:extLst>
              <a:ext uri="{FF2B5EF4-FFF2-40B4-BE49-F238E27FC236}">
                <a16:creationId xmlns:a16="http://schemas.microsoft.com/office/drawing/2014/main" xmlns="" id="{446E12EC-B56E-A24A-DD5C-408B7DFA8C35}"/>
              </a:ext>
            </a:extLst>
          </p:cNvPr>
          <p:cNvSpPr txBox="1"/>
          <p:nvPr/>
        </p:nvSpPr>
        <p:spPr>
          <a:xfrm>
            <a:off x="1334804" y="5525963"/>
            <a:ext cx="1828800" cy="707886"/>
          </a:xfrm>
          <a:prstGeom prst="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pPr algn="ctr"/>
            <a:r>
              <a:rPr lang="es-MX" sz="2000" dirty="0">
                <a:solidFill>
                  <a:schemeClr val="tx1"/>
                </a:solidFill>
              </a:rPr>
              <a:t>La Compresión puede ser de:</a:t>
            </a:r>
            <a:endParaRPr lang="es-AR" sz="2000" dirty="0">
              <a:solidFill>
                <a:schemeClr val="tx1"/>
              </a:solidFill>
            </a:endParaRPr>
          </a:p>
        </p:txBody>
      </p:sp>
      <p:cxnSp>
        <p:nvCxnSpPr>
          <p:cNvPr id="26" name="Conector recto de flecha 25">
            <a:extLst>
              <a:ext uri="{FF2B5EF4-FFF2-40B4-BE49-F238E27FC236}">
                <a16:creationId xmlns:a16="http://schemas.microsoft.com/office/drawing/2014/main" xmlns="" id="{AAD49E7A-0856-280D-68C0-B94BA2B37016}"/>
              </a:ext>
            </a:extLst>
          </p:cNvPr>
          <p:cNvCxnSpPr>
            <a:cxnSpLocks/>
          </p:cNvCxnSpPr>
          <p:nvPr/>
        </p:nvCxnSpPr>
        <p:spPr>
          <a:xfrm>
            <a:off x="3147365" y="5605650"/>
            <a:ext cx="6012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a:extLst>
              <a:ext uri="{FF2B5EF4-FFF2-40B4-BE49-F238E27FC236}">
                <a16:creationId xmlns:a16="http://schemas.microsoft.com/office/drawing/2014/main" xmlns="" id="{64CAA40D-FF24-0716-6B8C-DF556E1D8B3C}"/>
              </a:ext>
            </a:extLst>
          </p:cNvPr>
          <p:cNvCxnSpPr/>
          <p:nvPr/>
        </p:nvCxnSpPr>
        <p:spPr>
          <a:xfrm>
            <a:off x="3147365" y="6109489"/>
            <a:ext cx="6012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CuadroTexto 27">
            <a:extLst>
              <a:ext uri="{FF2B5EF4-FFF2-40B4-BE49-F238E27FC236}">
                <a16:creationId xmlns:a16="http://schemas.microsoft.com/office/drawing/2014/main" xmlns="" id="{7DF3E11A-FCB9-EDBD-5093-A70367D96419}"/>
              </a:ext>
            </a:extLst>
          </p:cNvPr>
          <p:cNvSpPr txBox="1"/>
          <p:nvPr/>
        </p:nvSpPr>
        <p:spPr>
          <a:xfrm>
            <a:off x="5138033" y="5333557"/>
            <a:ext cx="6010711" cy="523220"/>
          </a:xfrm>
          <a:prstGeom prst="rect">
            <a:avLst/>
          </a:prstGeom>
          <a:noFill/>
        </p:spPr>
        <p:txBody>
          <a:bodyPr wrap="square">
            <a:spAutoFit/>
          </a:bodyPr>
          <a:lstStyle/>
          <a:p>
            <a:r>
              <a:rPr lang="es-MX" sz="1400" dirty="0">
                <a:latin typeface="Roboto"/>
              </a:rPr>
              <a:t>Cuando el aceite NO se incorpora en el aceite y únicamente es utilizado como refrigerante</a:t>
            </a:r>
            <a:endParaRPr lang="es-AR" sz="1400" dirty="0">
              <a:latin typeface="Roboto"/>
            </a:endParaRPr>
          </a:p>
        </p:txBody>
      </p:sp>
      <p:sp>
        <p:nvSpPr>
          <p:cNvPr id="29" name="CuadroTexto 28">
            <a:extLst>
              <a:ext uri="{FF2B5EF4-FFF2-40B4-BE49-F238E27FC236}">
                <a16:creationId xmlns:a16="http://schemas.microsoft.com/office/drawing/2014/main" xmlns="" id="{36CD704A-FC94-9025-FEAF-3B94E241031A}"/>
              </a:ext>
            </a:extLst>
          </p:cNvPr>
          <p:cNvSpPr txBox="1"/>
          <p:nvPr/>
        </p:nvSpPr>
        <p:spPr>
          <a:xfrm>
            <a:off x="5138033" y="5946470"/>
            <a:ext cx="6010711" cy="523220"/>
          </a:xfrm>
          <a:prstGeom prst="rect">
            <a:avLst/>
          </a:prstGeom>
          <a:noFill/>
        </p:spPr>
        <p:txBody>
          <a:bodyPr wrap="square">
            <a:spAutoFit/>
          </a:bodyPr>
          <a:lstStyle/>
          <a:p>
            <a:r>
              <a:rPr lang="es-MX" sz="1400" dirty="0">
                <a:latin typeface="Roboto"/>
              </a:rPr>
              <a:t>Se bombea aceite, en la cámara que luego es incorporado al aire, sirviendo como sellador, refrigerante y lubricante. </a:t>
            </a:r>
            <a:endParaRPr lang="es-AR" sz="1400" dirty="0">
              <a:latin typeface="Roboto"/>
            </a:endParaRPr>
          </a:p>
        </p:txBody>
      </p:sp>
    </p:spTree>
    <p:extLst>
      <p:ext uri="{BB962C8B-B14F-4D97-AF65-F5344CB8AC3E}">
        <p14:creationId xmlns:p14="http://schemas.microsoft.com/office/powerpoint/2010/main" val="42855779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xmlns="" id="{03105BE7-55BC-67A1-25D9-B9C237E900B6}"/>
              </a:ext>
            </a:extLst>
          </p:cNvPr>
          <p:cNvSpPr txBox="1"/>
          <p:nvPr/>
        </p:nvSpPr>
        <p:spPr>
          <a:xfrm>
            <a:off x="7975025" y="593943"/>
            <a:ext cx="2888673" cy="461665"/>
          </a:xfrm>
          <a:prstGeom prst="rect">
            <a:avLst/>
          </a:prstGeom>
          <a:solidFill>
            <a:schemeClr val="tx2">
              <a:lumMod val="10000"/>
              <a:lumOff val="90000"/>
            </a:schemeClr>
          </a:solidFill>
          <a:ln w="28575">
            <a:solidFill>
              <a:schemeClr val="tx2">
                <a:lumMod val="50000"/>
                <a:lumOff val="50000"/>
              </a:schemeClr>
            </a:solidFill>
            <a:headEnd type="none" w="med" len="med"/>
            <a:tailEnd type="none" w="med" len="med"/>
          </a:ln>
          <a:effectLst>
            <a:outerShdw blurRad="76200" dir="13500000" sy="23000" kx="1200000" algn="br" rotWithShape="0">
              <a:prstClr val="black">
                <a:alpha val="2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sz="2400" b="1" dirty="0"/>
              <a:t>COMPRESORES</a:t>
            </a:r>
            <a:r>
              <a:rPr lang="es-MX" sz="2400" dirty="0"/>
              <a:t> </a:t>
            </a:r>
            <a:endParaRPr lang="es-AR" sz="2400" dirty="0"/>
          </a:p>
        </p:txBody>
      </p:sp>
      <p:sp>
        <p:nvSpPr>
          <p:cNvPr id="16" name="CuadroTexto 15">
            <a:extLst>
              <a:ext uri="{FF2B5EF4-FFF2-40B4-BE49-F238E27FC236}">
                <a16:creationId xmlns:a16="http://schemas.microsoft.com/office/drawing/2014/main" xmlns="" id="{0AFD761E-B90A-0B4F-EE74-322E04734339}"/>
              </a:ext>
            </a:extLst>
          </p:cNvPr>
          <p:cNvSpPr txBox="1"/>
          <p:nvPr/>
        </p:nvSpPr>
        <p:spPr>
          <a:xfrm>
            <a:off x="4603174" y="795819"/>
            <a:ext cx="2265218" cy="461665"/>
          </a:xfrm>
          <a:prstGeom prst="rect">
            <a:avLst/>
          </a:prstGeom>
          <a:solidFill>
            <a:schemeClr val="bg1"/>
          </a:solidFill>
          <a:ln w="28575">
            <a:solidFill>
              <a:schemeClr val="tx2">
                <a:lumMod val="50000"/>
                <a:lumOff val="50000"/>
              </a:schemeClr>
            </a:solidFill>
            <a:headEnd type="none" w="med" len="med"/>
            <a:tailEnd type="none" w="med" len="med"/>
          </a:ln>
          <a:effectLst>
            <a:outerShdw blurRad="76200" dir="18900000" sy="23000" kx="-1200000" algn="bl" rotWithShape="0">
              <a:prstClr val="black">
                <a:alpha val="2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sz="2400" dirty="0"/>
              <a:t>Desplazamiento</a:t>
            </a:r>
            <a:endParaRPr lang="es-AR" sz="2000" dirty="0"/>
          </a:p>
        </p:txBody>
      </p:sp>
      <p:sp>
        <p:nvSpPr>
          <p:cNvPr id="31" name="CuadroTexto 30">
            <a:extLst>
              <a:ext uri="{FF2B5EF4-FFF2-40B4-BE49-F238E27FC236}">
                <a16:creationId xmlns:a16="http://schemas.microsoft.com/office/drawing/2014/main" xmlns="" id="{78721405-6B13-C468-0886-B9D8A7B28544}"/>
              </a:ext>
            </a:extLst>
          </p:cNvPr>
          <p:cNvSpPr txBox="1"/>
          <p:nvPr/>
        </p:nvSpPr>
        <p:spPr>
          <a:xfrm>
            <a:off x="3338938" y="1526609"/>
            <a:ext cx="1461655" cy="400110"/>
          </a:xfrm>
          <a:prstGeom prst="rect">
            <a:avLst/>
          </a:prstGeom>
          <a:solidFill>
            <a:schemeClr val="bg1"/>
          </a:solidFill>
          <a:ln w="28575">
            <a:solidFill>
              <a:schemeClr val="tx2">
                <a:lumMod val="50000"/>
                <a:lumOff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sz="2000" dirty="0"/>
              <a:t>Alternativos</a:t>
            </a:r>
            <a:endParaRPr lang="es-AR" sz="2000" dirty="0"/>
          </a:p>
        </p:txBody>
      </p:sp>
      <p:cxnSp>
        <p:nvCxnSpPr>
          <p:cNvPr id="40" name="Conector recto de flecha 39">
            <a:extLst>
              <a:ext uri="{FF2B5EF4-FFF2-40B4-BE49-F238E27FC236}">
                <a16:creationId xmlns:a16="http://schemas.microsoft.com/office/drawing/2014/main" xmlns="" id="{C33262BB-247D-99EC-11E8-DE976016344D}"/>
              </a:ext>
            </a:extLst>
          </p:cNvPr>
          <p:cNvCxnSpPr>
            <a:cxnSpLocks/>
            <a:stCxn id="16" idx="1"/>
            <a:endCxn id="31" idx="0"/>
          </p:cNvCxnSpPr>
          <p:nvPr/>
        </p:nvCxnSpPr>
        <p:spPr>
          <a:xfrm flipH="1">
            <a:off x="4069766" y="1026652"/>
            <a:ext cx="533408" cy="49995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5" name="Conector recto de flecha 64">
            <a:extLst>
              <a:ext uri="{FF2B5EF4-FFF2-40B4-BE49-F238E27FC236}">
                <a16:creationId xmlns:a16="http://schemas.microsoft.com/office/drawing/2014/main" xmlns="" id="{808935C7-510C-D6BA-9A49-932F528D9572}"/>
              </a:ext>
            </a:extLst>
          </p:cNvPr>
          <p:cNvCxnSpPr>
            <a:cxnSpLocks/>
            <a:stCxn id="31" idx="2"/>
          </p:cNvCxnSpPr>
          <p:nvPr/>
        </p:nvCxnSpPr>
        <p:spPr>
          <a:xfrm flipH="1">
            <a:off x="4069765" y="1926719"/>
            <a:ext cx="1" cy="62512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8" name="CuadroTexto 67">
            <a:extLst>
              <a:ext uri="{FF2B5EF4-FFF2-40B4-BE49-F238E27FC236}">
                <a16:creationId xmlns:a16="http://schemas.microsoft.com/office/drawing/2014/main" xmlns="" id="{596BE353-20E8-69B5-1FFA-E322F1F35AEA}"/>
              </a:ext>
            </a:extLst>
          </p:cNvPr>
          <p:cNvSpPr txBox="1"/>
          <p:nvPr/>
        </p:nvSpPr>
        <p:spPr>
          <a:xfrm>
            <a:off x="1108357" y="2566326"/>
            <a:ext cx="9817693" cy="3785652"/>
          </a:xfrm>
          <a:prstGeom prst="rect">
            <a:avLst/>
          </a:prstGeom>
          <a:solidFill>
            <a:schemeClr val="bg1"/>
          </a:solidFill>
          <a:ln w="28575">
            <a:solidFill>
              <a:schemeClr val="tx2">
                <a:lumMod val="50000"/>
                <a:lumOff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s-MX" sz="2000" dirty="0"/>
              <a:t>Pistón o Émbolo:</a:t>
            </a:r>
          </a:p>
          <a:p>
            <a:pPr algn="ctr"/>
            <a:endParaRPr lang="es-MX" sz="2000" dirty="0"/>
          </a:p>
          <a:p>
            <a:pPr algn="ctr"/>
            <a:endParaRPr lang="es-MX" sz="2000" dirty="0"/>
          </a:p>
          <a:p>
            <a:pPr algn="ctr"/>
            <a:endParaRPr lang="es-MX" sz="2000" dirty="0"/>
          </a:p>
          <a:p>
            <a:pPr algn="ctr"/>
            <a:endParaRPr lang="es-MX" sz="2000" dirty="0"/>
          </a:p>
          <a:p>
            <a:pPr algn="ctr"/>
            <a:endParaRPr lang="es-MX" sz="2000" dirty="0"/>
          </a:p>
          <a:p>
            <a:pPr algn="ctr"/>
            <a:endParaRPr lang="es-MX" sz="2000" dirty="0"/>
          </a:p>
          <a:p>
            <a:pPr algn="ctr"/>
            <a:endParaRPr lang="es-MX" sz="2000" dirty="0"/>
          </a:p>
          <a:p>
            <a:pPr algn="ctr"/>
            <a:endParaRPr lang="es-MX" sz="2000" dirty="0"/>
          </a:p>
          <a:p>
            <a:pPr algn="ctr"/>
            <a:endParaRPr lang="es-MX" sz="2000" dirty="0"/>
          </a:p>
          <a:p>
            <a:pPr algn="ctr"/>
            <a:endParaRPr lang="es-MX" sz="2000" dirty="0"/>
          </a:p>
          <a:p>
            <a:pPr algn="ctr"/>
            <a:endParaRPr lang="es-MX" sz="2000" dirty="0"/>
          </a:p>
        </p:txBody>
      </p:sp>
      <p:pic>
        <p:nvPicPr>
          <p:cNvPr id="1026" name="Picture 2" descr="Compresores de émbolo o pistón (alternativos) (página 2)">
            <a:extLst>
              <a:ext uri="{FF2B5EF4-FFF2-40B4-BE49-F238E27FC236}">
                <a16:creationId xmlns:a16="http://schemas.microsoft.com/office/drawing/2014/main" xmlns="" id="{D5D8595C-5A07-7450-EDA5-4F1EE9881A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5950" y="4388910"/>
            <a:ext cx="4624561" cy="1582087"/>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Conector recto de flecha 17">
            <a:extLst>
              <a:ext uri="{FF2B5EF4-FFF2-40B4-BE49-F238E27FC236}">
                <a16:creationId xmlns:a16="http://schemas.microsoft.com/office/drawing/2014/main" xmlns="" id="{EC983DE7-7571-85FF-DCE8-E0B9D819C0D2}"/>
              </a:ext>
            </a:extLst>
          </p:cNvPr>
          <p:cNvCxnSpPr>
            <a:cxnSpLocks/>
            <a:stCxn id="13" idx="1"/>
            <a:endCxn id="16" idx="3"/>
          </p:cNvCxnSpPr>
          <p:nvPr/>
        </p:nvCxnSpPr>
        <p:spPr>
          <a:xfrm flipH="1">
            <a:off x="6868392" y="824776"/>
            <a:ext cx="1106633" cy="20187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1030" name="Picture 6" descr="Neumática e Hidráulica (página 2)">
            <a:extLst>
              <a:ext uri="{FF2B5EF4-FFF2-40B4-BE49-F238E27FC236}">
                <a16:creationId xmlns:a16="http://schemas.microsoft.com/office/drawing/2014/main" xmlns="" id="{5A012A5E-6940-0C73-CD9E-AA7EA9EB07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5898" y="2702490"/>
            <a:ext cx="5257800"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3046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xmlns="" id="{03105BE7-55BC-67A1-25D9-B9C237E900B6}"/>
              </a:ext>
            </a:extLst>
          </p:cNvPr>
          <p:cNvSpPr txBox="1"/>
          <p:nvPr/>
        </p:nvSpPr>
        <p:spPr>
          <a:xfrm>
            <a:off x="7975025" y="593943"/>
            <a:ext cx="2888673" cy="461665"/>
          </a:xfrm>
          <a:prstGeom prst="rect">
            <a:avLst/>
          </a:prstGeom>
          <a:solidFill>
            <a:schemeClr val="tx2">
              <a:lumMod val="10000"/>
              <a:lumOff val="90000"/>
            </a:schemeClr>
          </a:solidFill>
          <a:ln w="28575">
            <a:solidFill>
              <a:schemeClr val="tx2">
                <a:lumMod val="50000"/>
                <a:lumOff val="50000"/>
              </a:schemeClr>
            </a:solidFill>
            <a:headEnd type="none" w="med" len="med"/>
            <a:tailEnd type="none" w="med" len="med"/>
          </a:ln>
          <a:effectLst>
            <a:outerShdw blurRad="76200" dir="13500000" sy="23000" kx="1200000" algn="br" rotWithShape="0">
              <a:prstClr val="black">
                <a:alpha val="2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sz="2400" b="1" dirty="0"/>
              <a:t>COMPRESORES</a:t>
            </a:r>
            <a:r>
              <a:rPr lang="es-MX" sz="2400" dirty="0"/>
              <a:t> </a:t>
            </a:r>
            <a:endParaRPr lang="es-AR" sz="2400" dirty="0"/>
          </a:p>
        </p:txBody>
      </p:sp>
      <p:sp>
        <p:nvSpPr>
          <p:cNvPr id="16" name="CuadroTexto 15">
            <a:extLst>
              <a:ext uri="{FF2B5EF4-FFF2-40B4-BE49-F238E27FC236}">
                <a16:creationId xmlns:a16="http://schemas.microsoft.com/office/drawing/2014/main" xmlns="" id="{0AFD761E-B90A-0B4F-EE74-322E04734339}"/>
              </a:ext>
            </a:extLst>
          </p:cNvPr>
          <p:cNvSpPr txBox="1"/>
          <p:nvPr/>
        </p:nvSpPr>
        <p:spPr>
          <a:xfrm>
            <a:off x="4603174" y="795819"/>
            <a:ext cx="2265218" cy="461665"/>
          </a:xfrm>
          <a:prstGeom prst="rect">
            <a:avLst/>
          </a:prstGeom>
          <a:solidFill>
            <a:schemeClr val="bg1"/>
          </a:solidFill>
          <a:ln w="28575">
            <a:solidFill>
              <a:schemeClr val="tx2">
                <a:lumMod val="50000"/>
                <a:lumOff val="50000"/>
              </a:schemeClr>
            </a:solidFill>
            <a:headEnd type="none" w="med" len="med"/>
            <a:tailEnd type="none" w="med" len="med"/>
          </a:ln>
          <a:effectLst>
            <a:outerShdw blurRad="76200" dir="18900000" sy="23000" kx="-1200000" algn="bl" rotWithShape="0">
              <a:prstClr val="black">
                <a:alpha val="2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sz="2400" dirty="0"/>
              <a:t>Desplazamiento</a:t>
            </a:r>
            <a:endParaRPr lang="es-AR" sz="2000" dirty="0"/>
          </a:p>
        </p:txBody>
      </p:sp>
      <p:sp>
        <p:nvSpPr>
          <p:cNvPr id="31" name="CuadroTexto 30">
            <a:extLst>
              <a:ext uri="{FF2B5EF4-FFF2-40B4-BE49-F238E27FC236}">
                <a16:creationId xmlns:a16="http://schemas.microsoft.com/office/drawing/2014/main" xmlns="" id="{78721405-6B13-C468-0886-B9D8A7B28544}"/>
              </a:ext>
            </a:extLst>
          </p:cNvPr>
          <p:cNvSpPr txBox="1"/>
          <p:nvPr/>
        </p:nvSpPr>
        <p:spPr>
          <a:xfrm>
            <a:off x="3338938" y="1526609"/>
            <a:ext cx="1461655" cy="400110"/>
          </a:xfrm>
          <a:prstGeom prst="rect">
            <a:avLst/>
          </a:prstGeom>
          <a:solidFill>
            <a:schemeClr val="bg1"/>
          </a:solidFill>
          <a:ln w="28575">
            <a:solidFill>
              <a:schemeClr val="tx2">
                <a:lumMod val="50000"/>
                <a:lumOff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sz="2000" dirty="0"/>
              <a:t>Rotativos  </a:t>
            </a:r>
            <a:endParaRPr lang="es-AR" sz="2000" dirty="0"/>
          </a:p>
        </p:txBody>
      </p:sp>
      <p:cxnSp>
        <p:nvCxnSpPr>
          <p:cNvPr id="40" name="Conector recto de flecha 39">
            <a:extLst>
              <a:ext uri="{FF2B5EF4-FFF2-40B4-BE49-F238E27FC236}">
                <a16:creationId xmlns:a16="http://schemas.microsoft.com/office/drawing/2014/main" xmlns="" id="{C33262BB-247D-99EC-11E8-DE976016344D}"/>
              </a:ext>
            </a:extLst>
          </p:cNvPr>
          <p:cNvCxnSpPr>
            <a:cxnSpLocks/>
            <a:stCxn id="16" idx="1"/>
            <a:endCxn id="31" idx="0"/>
          </p:cNvCxnSpPr>
          <p:nvPr/>
        </p:nvCxnSpPr>
        <p:spPr>
          <a:xfrm flipH="1">
            <a:off x="4069766" y="1026652"/>
            <a:ext cx="533408" cy="49995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5" name="Conector recto de flecha 64">
            <a:extLst>
              <a:ext uri="{FF2B5EF4-FFF2-40B4-BE49-F238E27FC236}">
                <a16:creationId xmlns:a16="http://schemas.microsoft.com/office/drawing/2014/main" xmlns="" id="{808935C7-510C-D6BA-9A49-932F528D9572}"/>
              </a:ext>
            </a:extLst>
          </p:cNvPr>
          <p:cNvCxnSpPr>
            <a:cxnSpLocks/>
            <a:stCxn id="31" idx="2"/>
          </p:cNvCxnSpPr>
          <p:nvPr/>
        </p:nvCxnSpPr>
        <p:spPr>
          <a:xfrm>
            <a:off x="4069766" y="1926719"/>
            <a:ext cx="0" cy="48801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8" name="CuadroTexto 67">
            <a:extLst>
              <a:ext uri="{FF2B5EF4-FFF2-40B4-BE49-F238E27FC236}">
                <a16:creationId xmlns:a16="http://schemas.microsoft.com/office/drawing/2014/main" xmlns="" id="{596BE353-20E8-69B5-1FFA-E322F1F35AEA}"/>
              </a:ext>
            </a:extLst>
          </p:cNvPr>
          <p:cNvSpPr txBox="1"/>
          <p:nvPr/>
        </p:nvSpPr>
        <p:spPr>
          <a:xfrm>
            <a:off x="1136066" y="2426676"/>
            <a:ext cx="10640298" cy="4093428"/>
          </a:xfrm>
          <a:prstGeom prst="rect">
            <a:avLst/>
          </a:prstGeom>
          <a:solidFill>
            <a:schemeClr val="bg1"/>
          </a:solidFill>
          <a:ln w="28575">
            <a:solidFill>
              <a:schemeClr val="tx2">
                <a:lumMod val="50000"/>
                <a:lumOff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s-MX" sz="2000" dirty="0"/>
              <a:t>Aletas o Paletas:</a:t>
            </a:r>
          </a:p>
          <a:p>
            <a:pPr algn="ctr"/>
            <a:endParaRPr lang="es-MX" sz="2000" dirty="0"/>
          </a:p>
          <a:p>
            <a:pPr algn="ctr"/>
            <a:endParaRPr lang="es-MX" sz="2000" dirty="0"/>
          </a:p>
          <a:p>
            <a:pPr algn="ctr"/>
            <a:endParaRPr lang="es-MX" sz="2000" dirty="0"/>
          </a:p>
          <a:p>
            <a:pPr algn="ctr"/>
            <a:endParaRPr lang="es-MX" sz="2000" dirty="0"/>
          </a:p>
          <a:p>
            <a:pPr algn="ctr"/>
            <a:endParaRPr lang="es-MX" sz="2000" dirty="0"/>
          </a:p>
          <a:p>
            <a:pPr algn="ctr"/>
            <a:endParaRPr lang="es-MX" sz="2000" dirty="0"/>
          </a:p>
          <a:p>
            <a:pPr algn="ctr"/>
            <a:endParaRPr lang="es-MX" sz="2000" dirty="0"/>
          </a:p>
          <a:p>
            <a:pPr algn="ctr"/>
            <a:endParaRPr lang="es-MX" sz="2000" dirty="0"/>
          </a:p>
          <a:p>
            <a:pPr algn="ctr"/>
            <a:endParaRPr lang="es-MX" sz="2000" dirty="0"/>
          </a:p>
          <a:p>
            <a:pPr algn="ctr"/>
            <a:endParaRPr lang="es-MX" sz="2000" dirty="0"/>
          </a:p>
          <a:p>
            <a:pPr algn="ctr"/>
            <a:endParaRPr lang="es-MX" sz="2000" dirty="0"/>
          </a:p>
          <a:p>
            <a:pPr algn="ctr"/>
            <a:endParaRPr lang="es-MX" sz="2000" dirty="0"/>
          </a:p>
        </p:txBody>
      </p:sp>
      <p:cxnSp>
        <p:nvCxnSpPr>
          <p:cNvPr id="18" name="Conector recto de flecha 17">
            <a:extLst>
              <a:ext uri="{FF2B5EF4-FFF2-40B4-BE49-F238E27FC236}">
                <a16:creationId xmlns:a16="http://schemas.microsoft.com/office/drawing/2014/main" xmlns="" id="{EC983DE7-7571-85FF-DCE8-E0B9D819C0D2}"/>
              </a:ext>
            </a:extLst>
          </p:cNvPr>
          <p:cNvCxnSpPr>
            <a:cxnSpLocks/>
            <a:stCxn id="13" idx="1"/>
            <a:endCxn id="16" idx="3"/>
          </p:cNvCxnSpPr>
          <p:nvPr/>
        </p:nvCxnSpPr>
        <p:spPr>
          <a:xfrm flipH="1">
            <a:off x="6868392" y="824776"/>
            <a:ext cx="1106633" cy="20187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2054" name="Picture 6" descr="Compresor de paletas - YouTube">
            <a:extLst>
              <a:ext uri="{FF2B5EF4-FFF2-40B4-BE49-F238E27FC236}">
                <a16:creationId xmlns:a16="http://schemas.microsoft.com/office/drawing/2014/main" xmlns="" id="{2A559F39-7DE9-D13E-B23C-25D7D5DE72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8112" y="3557006"/>
            <a:ext cx="3950798" cy="296309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IPOS DE COMPRESORES">
            <a:extLst>
              <a:ext uri="{FF2B5EF4-FFF2-40B4-BE49-F238E27FC236}">
                <a16:creationId xmlns:a16="http://schemas.microsoft.com/office/drawing/2014/main" xmlns="" id="{1F7C4872-73FD-8375-80B7-15AA82DC13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9152" y="2494717"/>
            <a:ext cx="2579539" cy="1617441"/>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8" descr="Compresor de paletas 1">
            <a:extLst>
              <a:ext uri="{FF2B5EF4-FFF2-40B4-BE49-F238E27FC236}">
                <a16:creationId xmlns:a16="http://schemas.microsoft.com/office/drawing/2014/main" xmlns="" id="{51B92FD0-6B8A-3CFF-0B9C-6EA937887BB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4" name="Imagen 3">
            <a:extLst>
              <a:ext uri="{FF2B5EF4-FFF2-40B4-BE49-F238E27FC236}">
                <a16:creationId xmlns:a16="http://schemas.microsoft.com/office/drawing/2014/main" xmlns="" id="{D967DE79-D094-C312-8B21-900BC39FAB13}"/>
              </a:ext>
            </a:extLst>
          </p:cNvPr>
          <p:cNvPicPr>
            <a:picLocks noChangeAspect="1"/>
          </p:cNvPicPr>
          <p:nvPr/>
        </p:nvPicPr>
        <p:blipFill rotWithShape="1">
          <a:blip r:embed="rId4"/>
          <a:srcRect l="31136" t="26173" r="15682" b="22247"/>
          <a:stretch/>
        </p:blipFill>
        <p:spPr>
          <a:xfrm>
            <a:off x="1233055" y="3135147"/>
            <a:ext cx="5320140" cy="2953936"/>
          </a:xfrm>
          <a:prstGeom prst="rect">
            <a:avLst/>
          </a:prstGeom>
        </p:spPr>
      </p:pic>
    </p:spTree>
    <p:extLst>
      <p:ext uri="{BB962C8B-B14F-4D97-AF65-F5344CB8AC3E}">
        <p14:creationId xmlns:p14="http://schemas.microsoft.com/office/powerpoint/2010/main" val="3508951118"/>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tintivo">
  <a:themeElements>
    <a:clrScheme name="Distintivo">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Distintivo">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stintivo">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TM10001106[[fn=Distintivo]]</Template>
  <TotalTime>376</TotalTime>
  <Words>1463</Words>
  <Application>Microsoft Office PowerPoint</Application>
  <PresentationFormat>Personalizado</PresentationFormat>
  <Paragraphs>217</Paragraphs>
  <Slides>17</Slides>
  <Notes>0</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Distintivo</vt:lpstr>
      <vt:lpstr>‘’COMPRESORES‘’</vt:lpstr>
      <vt:lpstr>¿Qué es un compresor?</vt:lpstr>
      <vt:lpstr>Proceso de compresión </vt:lpstr>
      <vt:lpstr>Tipos de compresores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‘’COMPRESORES‘’</dc:title>
  <dc:creator>Aldana Grgic</dc:creator>
  <cp:lastModifiedBy>Aldana Nicole Grgic</cp:lastModifiedBy>
  <cp:revision>53</cp:revision>
  <dcterms:created xsi:type="dcterms:W3CDTF">2023-03-20T21:46:37Z</dcterms:created>
  <dcterms:modified xsi:type="dcterms:W3CDTF">2023-03-21T19:37:59Z</dcterms:modified>
</cp:coreProperties>
</file>