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6" r:id="rId20"/>
    <p:sldId id="277" r:id="rId21"/>
    <p:sldId id="278" r:id="rId22"/>
    <p:sldId id="279" r:id="rId23"/>
    <p:sldId id="280" r:id="rId24"/>
    <p:sldId id="282" r:id="rId25"/>
    <p:sldId id="281"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1" d="100"/>
          <a:sy n="71" d="100"/>
        </p:scale>
        <p:origin x="61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5:28:43.79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1801,'1126'62,"-649"-13,96 11,107 19,1620 105,15-117,-1811-69,-104-19,-304 12,-1-5,0-3,152-49,-199 48,0-1,-1-2,-1-3,-1-1,-1-3,-2-1,-1-2,54-53,-31 14,-2-4,-4-2,-3-2,-4-3,77-166,-101 183,-4-1,-3-1,-2-1,-3 0,-4-1,-2 0,-3-1,-3 0,-9-102,4 150,0 1,-1-1,-1 1,0 0,-2 0,0 1,-2-1,-14-27,13 33,1 1,-2 0,0 1,-1 0,0 1,0 0,-1 1,-1 0,1 1,-2 0,-23-11,-19-5,-2 2,0 4,-1 1,-1 4,0 2,-83-6,-376 5,407 14,44 0,-241 9,264-5,0 2,1 1,1 3,-77 28,55-9,2 3,1 2,-65 49,-161 143,257-201,-32 27,3 3,3 2,2 3,3 2,-81 129,-580 1151,495-817,176-381,-1 7,10-68,18-50,2 1,0 0,3 1,1 0,2 1,-5 66,15 61,-2-163,-1 0,0 0,0 0,0 0,0 0,0 0,0 0,0 1,-1-1,1 0,0 0,0 0,-1 0,1 0,-1 0,1 0,-1 0,-1 1,2-1,-1-1,1 0,-1 0,1 0,-1 0,1 0,-1 0,1 0,-1 0,1 0,-1-1,1 1,-1 0,1 0,-1 0,1-1,-1 1,1 0,-1 0,1-1,-1 1,1 0,0-1,-1 1,1-1,-1 0,-3-3,1 0,-1-1,1 1,0-1,0 0,-2-6,-35-97,24 59,-2 2,-2 0,-42-71,-86-130,119 210,1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5:28:45.22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1 640,'0'-7,"1"0,0 0,0 1,1-1,0 0,0 1,1 0,-1-1,1 1,1 0,5-8,53-60,-42 52,-14 16,181-190,-159 170,1 2,1 1,1 1,1 2,41-19,-56 31,136-56,-130 57,-1 0,1 2,0 1,0 1,27-1,-18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5:28:43.79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1801,'1126'62,"-649"-13,96 11,107 19,1620 105,15-117,-1811-69,-104-19,-304 12,-1-5,0-3,152-49,-199 48,0-1,-1-2,-1-3,-1-1,-1-3,-2-1,-1-2,54-53,-31 14,-2-4,-4-2,-3-2,-4-3,77-166,-101 183,-4-1,-3-1,-2-1,-3 0,-4-1,-2 0,-3-1,-3 0,-9-102,4 150,0 1,-1-1,-1 1,0 0,-2 0,0 1,-2-1,-14-27,13 33,1 1,-2 0,0 1,-1 0,0 1,0 0,-1 1,-1 0,1 1,-2 0,-23-11,-19-5,-2 2,0 4,-1 1,-1 4,0 2,-83-6,-376 5,407 14,44 0,-241 9,264-5,0 2,1 1,1 3,-77 28,55-9,2 3,1 2,-65 49,-161 143,257-201,-32 27,3 3,3 2,2 3,3 2,-81 129,-580 1151,495-817,176-381,-1 7,10-68,18-50,2 1,0 0,3 1,1 0,2 1,-5 66,15 61,-2-163,-1 0,0 0,0 0,0 0,0 0,0 0,0 0,0 1,-1-1,1 0,0 0,0 0,-1 0,1 0,-1 0,1 0,-1 0,-1 1,2-1,-1-1,1 0,-1 0,1 0,-1 0,1 0,-1 0,1 0,-1 0,1 0,-1-1,1 1,-1 0,1 0,-1 0,1-1,-1 1,1 0,-1 0,1-1,-1 1,1 0,0-1,-1 1,1-1,-1 0,-3-3,1 0,-1-1,1 1,0-1,0 0,-2-6,-35-97,24 59,-2 2,-2 0,-42-71,-86-130,119 210,1 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5:28:45.22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1 640,'0'-7,"1"0,0 0,0 1,1-1,0 0,0 1,1 0,-1-1,1 1,1 0,5-8,53-60,-42 52,-14 16,181-190,-159 170,1 2,1 1,1 1,1 2,41-19,-56 31,136-56,-130 57,-1 0,1 2,0 1,0 1,27-1,-18 4</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4B13CC-BBC4-4FFE-A47D-E91D13E54F49}"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373426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4B13CC-BBC4-4FFE-A47D-E91D13E54F49}"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370070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4B13CC-BBC4-4FFE-A47D-E91D13E54F49}"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76584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4B13CC-BBC4-4FFE-A47D-E91D13E54F49}"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6FD901-1E08-44B2-B22D-6CFA4780D9B8}" type="slidenum">
              <a:rPr lang="es-AR" smtClean="0"/>
              <a:t>‹Nº›</a:t>
            </a:fld>
            <a:endParaRPr lang="es-A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322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4B13CC-BBC4-4FFE-A47D-E91D13E54F49}"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289798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1E4B13CC-BBC4-4FFE-A47D-E91D13E54F49}" type="datetimeFigureOut">
              <a:rPr lang="es-AR" smtClean="0"/>
              <a:t>21/3/2023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21307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1E4B13CC-BBC4-4FFE-A47D-E91D13E54F49}" type="datetimeFigureOut">
              <a:rPr lang="es-AR" smtClean="0"/>
              <a:t>21/3/2023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3436395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4B13CC-BBC4-4FFE-A47D-E91D13E54F49}"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230959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4B13CC-BBC4-4FFE-A47D-E91D13E54F49}"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429392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4B13CC-BBC4-4FFE-A47D-E91D13E54F49}"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308952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E4B13CC-BBC4-4FFE-A47D-E91D13E54F49}" type="datetimeFigureOut">
              <a:rPr lang="es-AR" smtClean="0"/>
              <a:t>21/3/2023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333572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E4B13CC-BBC4-4FFE-A47D-E91D13E54F49}"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218159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E4B13CC-BBC4-4FFE-A47D-E91D13E54F49}" type="datetimeFigureOut">
              <a:rPr lang="es-AR" smtClean="0"/>
              <a:t>21/3/2023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157959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E4B13CC-BBC4-4FFE-A47D-E91D13E54F49}" type="datetimeFigureOut">
              <a:rPr lang="es-AR" smtClean="0"/>
              <a:t>21/3/2023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105628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E4B13CC-BBC4-4FFE-A47D-E91D13E54F49}" type="datetimeFigureOut">
              <a:rPr lang="es-AR" smtClean="0"/>
              <a:t>21/3/2023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218997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4B13CC-BBC4-4FFE-A47D-E91D13E54F49}"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335013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E4B13CC-BBC4-4FFE-A47D-E91D13E54F49}" type="datetimeFigureOut">
              <a:rPr lang="es-AR" smtClean="0"/>
              <a:t>21/3/2023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46FD901-1E08-44B2-B22D-6CFA4780D9B8}" type="slidenum">
              <a:rPr lang="es-AR" smtClean="0"/>
              <a:t>‹Nº›</a:t>
            </a:fld>
            <a:endParaRPr lang="es-AR"/>
          </a:p>
        </p:txBody>
      </p:sp>
    </p:spTree>
    <p:extLst>
      <p:ext uri="{BB962C8B-B14F-4D97-AF65-F5344CB8AC3E}">
        <p14:creationId xmlns:p14="http://schemas.microsoft.com/office/powerpoint/2010/main" val="3952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E4B13CC-BBC4-4FFE-A47D-E91D13E54F49}" type="datetimeFigureOut">
              <a:rPr lang="es-AR" smtClean="0"/>
              <a:t>21/3/2023</a:t>
            </a:fld>
            <a:endParaRPr lang="es-A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46FD901-1E08-44B2-B22D-6CFA4780D9B8}" type="slidenum">
              <a:rPr lang="es-AR" smtClean="0"/>
              <a:t>‹Nº›</a:t>
            </a:fld>
            <a:endParaRPr lang="es-AR"/>
          </a:p>
        </p:txBody>
      </p:sp>
    </p:spTree>
    <p:extLst>
      <p:ext uri="{BB962C8B-B14F-4D97-AF65-F5344CB8AC3E}">
        <p14:creationId xmlns:p14="http://schemas.microsoft.com/office/powerpoint/2010/main" val="23279989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B7168-654E-C3D0-A2D8-F60A2F6188BB}"/>
              </a:ext>
            </a:extLst>
          </p:cNvPr>
          <p:cNvSpPr>
            <a:spLocks noGrp="1"/>
          </p:cNvSpPr>
          <p:nvPr>
            <p:ph type="ctrTitle"/>
          </p:nvPr>
        </p:nvSpPr>
        <p:spPr/>
        <p:txBody>
          <a:bodyPr>
            <a:normAutofit/>
          </a:bodyPr>
          <a:lstStyle/>
          <a:p>
            <a:r>
              <a:rPr lang="es-AR" sz="6600" dirty="0">
                <a:latin typeface="BankGothic Md BT" panose="020B0807020203060204" pitchFamily="34" charset="0"/>
              </a:rPr>
              <a:t>PLACERES O ALUVIONES</a:t>
            </a:r>
          </a:p>
        </p:txBody>
      </p:sp>
      <p:sp>
        <p:nvSpPr>
          <p:cNvPr id="3" name="Subtítulo 2">
            <a:extLst>
              <a:ext uri="{FF2B5EF4-FFF2-40B4-BE49-F238E27FC236}">
                <a16:creationId xmlns:a16="http://schemas.microsoft.com/office/drawing/2014/main" id="{F34CC3D5-2796-7803-87D0-27F7C034AA5A}"/>
              </a:ext>
            </a:extLst>
          </p:cNvPr>
          <p:cNvSpPr>
            <a:spLocks noGrp="1"/>
          </p:cNvSpPr>
          <p:nvPr>
            <p:ph type="subTitle" idx="1"/>
          </p:nvPr>
        </p:nvSpPr>
        <p:spPr/>
        <p:txBody>
          <a:bodyPr/>
          <a:lstStyle/>
          <a:p>
            <a:r>
              <a:rPr lang="es-AR" dirty="0"/>
              <a:t>Materia: Explotación de Minas </a:t>
            </a:r>
          </a:p>
        </p:txBody>
      </p:sp>
      <p:sp>
        <p:nvSpPr>
          <p:cNvPr id="4" name="Subtítulo 2">
            <a:extLst>
              <a:ext uri="{FF2B5EF4-FFF2-40B4-BE49-F238E27FC236}">
                <a16:creationId xmlns:a16="http://schemas.microsoft.com/office/drawing/2014/main" id="{A2E8A1E9-8F7B-F906-2B77-2BAB79227BE3}"/>
              </a:ext>
            </a:extLst>
          </p:cNvPr>
          <p:cNvSpPr txBox="1">
            <a:spLocks/>
          </p:cNvSpPr>
          <p:nvPr/>
        </p:nvSpPr>
        <p:spPr>
          <a:xfrm>
            <a:off x="9933709" y="4998028"/>
            <a:ext cx="1496291" cy="671945"/>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s-AR" b="1" dirty="0">
                <a:solidFill>
                  <a:schemeClr val="tx1"/>
                </a:solidFill>
              </a:rPr>
              <a:t>2023</a:t>
            </a:r>
          </a:p>
        </p:txBody>
      </p:sp>
    </p:spTree>
    <p:extLst>
      <p:ext uri="{BB962C8B-B14F-4D97-AF65-F5344CB8AC3E}">
        <p14:creationId xmlns:p14="http://schemas.microsoft.com/office/powerpoint/2010/main" val="124600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esquina doblada 35">
            <a:extLst>
              <a:ext uri="{FF2B5EF4-FFF2-40B4-BE49-F238E27FC236}">
                <a16:creationId xmlns:a16="http://schemas.microsoft.com/office/drawing/2014/main" id="{3CA2D14D-F73F-5424-F4C3-40C4F622EDB9}"/>
              </a:ext>
            </a:extLst>
          </p:cNvPr>
          <p:cNvSpPr/>
          <p:nvPr/>
        </p:nvSpPr>
        <p:spPr>
          <a:xfrm>
            <a:off x="7447114" y="1304364"/>
            <a:ext cx="4322626" cy="5039103"/>
          </a:xfrm>
          <a:prstGeom prst="foldedCorner">
            <a:avLst/>
          </a:prstGeom>
          <a:solidFill>
            <a:schemeClr val="accent4">
              <a:lumMod val="20000"/>
              <a:lumOff val="80000"/>
            </a:schemeClr>
          </a:solidFill>
          <a:ln w="28575">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Título 1">
            <a:extLst>
              <a:ext uri="{FF2B5EF4-FFF2-40B4-BE49-F238E27FC236}">
                <a16:creationId xmlns:a16="http://schemas.microsoft.com/office/drawing/2014/main" id="{42D1F39B-C2BA-D3B7-F1D1-7356E71920A3}"/>
              </a:ext>
            </a:extLst>
          </p:cNvPr>
          <p:cNvSpPr>
            <a:spLocks noGrp="1"/>
          </p:cNvSpPr>
          <p:nvPr>
            <p:ph type="title"/>
          </p:nvPr>
        </p:nvSpPr>
        <p:spPr>
          <a:xfrm>
            <a:off x="913774" y="470599"/>
            <a:ext cx="10364451" cy="833765"/>
          </a:xfrm>
        </p:spPr>
        <p:txBody>
          <a:bodyPr>
            <a:normAutofit/>
          </a:bodyPr>
          <a:lstStyle/>
          <a:p>
            <a:r>
              <a:rPr lang="es-AR" dirty="0">
                <a:latin typeface="Britannic Bold" panose="020B0903060703020204" pitchFamily="34" charset="0"/>
              </a:rPr>
              <a:t>- Métodos de Explotación -</a:t>
            </a:r>
            <a:endParaRPr lang="es-AR" dirty="0"/>
          </a:p>
        </p:txBody>
      </p:sp>
      <p:sp>
        <p:nvSpPr>
          <p:cNvPr id="8" name="Flecha: pentágono 7">
            <a:extLst>
              <a:ext uri="{FF2B5EF4-FFF2-40B4-BE49-F238E27FC236}">
                <a16:creationId xmlns:a16="http://schemas.microsoft.com/office/drawing/2014/main" id="{F923D271-51D8-71C3-4950-F28AC25E3143}"/>
              </a:ext>
            </a:extLst>
          </p:cNvPr>
          <p:cNvSpPr/>
          <p:nvPr/>
        </p:nvSpPr>
        <p:spPr>
          <a:xfrm>
            <a:off x="1115480" y="1304364"/>
            <a:ext cx="767108" cy="457200"/>
          </a:xfrm>
          <a:prstGeom prst="homePlat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a:t>
            </a:r>
            <a:endParaRPr lang="es-AR" b="1" dirty="0"/>
          </a:p>
        </p:txBody>
      </p:sp>
      <p:sp>
        <p:nvSpPr>
          <p:cNvPr id="10" name="CuadroTexto 9">
            <a:extLst>
              <a:ext uri="{FF2B5EF4-FFF2-40B4-BE49-F238E27FC236}">
                <a16:creationId xmlns:a16="http://schemas.microsoft.com/office/drawing/2014/main" id="{48DCCF8E-2421-5C75-41D7-6DCE913F53C1}"/>
              </a:ext>
            </a:extLst>
          </p:cNvPr>
          <p:cNvSpPr txBox="1"/>
          <p:nvPr/>
        </p:nvSpPr>
        <p:spPr>
          <a:xfrm>
            <a:off x="1981200" y="1348298"/>
            <a:ext cx="4607859" cy="369332"/>
          </a:xfrm>
          <a:prstGeom prst="rect">
            <a:avLst/>
          </a:prstGeom>
          <a:noFill/>
        </p:spPr>
        <p:txBody>
          <a:bodyPr wrap="square">
            <a:spAutoFit/>
          </a:bodyPr>
          <a:lstStyle/>
          <a:p>
            <a:r>
              <a:rPr lang="es-AR" dirty="0">
                <a:latin typeface="Arial Rounded MT Bold" panose="020F0704030504030204" pitchFamily="34" charset="0"/>
              </a:rPr>
              <a:t>Con Planta de Concentración en Tierra</a:t>
            </a:r>
          </a:p>
        </p:txBody>
      </p:sp>
      <p:sp>
        <p:nvSpPr>
          <p:cNvPr id="12" name="CuadroTexto 11">
            <a:extLst>
              <a:ext uri="{FF2B5EF4-FFF2-40B4-BE49-F238E27FC236}">
                <a16:creationId xmlns:a16="http://schemas.microsoft.com/office/drawing/2014/main" id="{14765945-BCDA-BDB2-E09E-8177BFBCCE18}"/>
              </a:ext>
            </a:extLst>
          </p:cNvPr>
          <p:cNvSpPr txBox="1"/>
          <p:nvPr/>
        </p:nvSpPr>
        <p:spPr>
          <a:xfrm>
            <a:off x="675400" y="2702690"/>
            <a:ext cx="1798859" cy="923330"/>
          </a:xfrm>
          <a:prstGeom prst="rect">
            <a:avLst/>
          </a:prstGeom>
          <a:noFill/>
        </p:spPr>
        <p:txBody>
          <a:bodyPr wrap="square">
            <a:spAutoFit/>
          </a:bodyPr>
          <a:lstStyle/>
          <a:p>
            <a:r>
              <a:rPr lang="es-AR" dirty="0"/>
              <a:t>- Avance en galerías</a:t>
            </a:r>
          </a:p>
          <a:p>
            <a:r>
              <a:rPr lang="es-AR" dirty="0"/>
              <a:t>- A cielo abierto</a:t>
            </a:r>
          </a:p>
        </p:txBody>
      </p:sp>
      <p:sp>
        <p:nvSpPr>
          <p:cNvPr id="13" name="Rectángulo 12">
            <a:extLst>
              <a:ext uri="{FF2B5EF4-FFF2-40B4-BE49-F238E27FC236}">
                <a16:creationId xmlns:a16="http://schemas.microsoft.com/office/drawing/2014/main" id="{87056673-B473-0217-C858-BD64C76A918A}"/>
              </a:ext>
            </a:extLst>
          </p:cNvPr>
          <p:cNvSpPr/>
          <p:nvPr/>
        </p:nvSpPr>
        <p:spPr>
          <a:xfrm>
            <a:off x="675400" y="2102434"/>
            <a:ext cx="1207188" cy="554182"/>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Métodos Manuales </a:t>
            </a:r>
            <a:endParaRPr lang="es-AR" b="1" dirty="0">
              <a:solidFill>
                <a:schemeClr val="tx1"/>
              </a:solidFill>
            </a:endParaRPr>
          </a:p>
        </p:txBody>
      </p:sp>
      <p:sp>
        <p:nvSpPr>
          <p:cNvPr id="15" name="CuadroTexto 14">
            <a:extLst>
              <a:ext uri="{FF2B5EF4-FFF2-40B4-BE49-F238E27FC236}">
                <a16:creationId xmlns:a16="http://schemas.microsoft.com/office/drawing/2014/main" id="{3422792C-3838-10B2-E14C-E9142130D571}"/>
              </a:ext>
            </a:extLst>
          </p:cNvPr>
          <p:cNvSpPr txBox="1"/>
          <p:nvPr/>
        </p:nvSpPr>
        <p:spPr>
          <a:xfrm>
            <a:off x="2476585" y="2669986"/>
            <a:ext cx="2423834" cy="2031325"/>
          </a:xfrm>
          <a:prstGeom prst="rect">
            <a:avLst/>
          </a:prstGeom>
          <a:noFill/>
        </p:spPr>
        <p:txBody>
          <a:bodyPr wrap="square">
            <a:spAutoFit/>
          </a:bodyPr>
          <a:lstStyle/>
          <a:p>
            <a:r>
              <a:rPr lang="es-AR" dirty="0"/>
              <a:t>- Scrapers y cables</a:t>
            </a:r>
          </a:p>
          <a:p>
            <a:r>
              <a:rPr lang="es-AR" dirty="0"/>
              <a:t>- Bulldozers (Topadoras)</a:t>
            </a:r>
          </a:p>
          <a:p>
            <a:r>
              <a:rPr lang="es-AR" dirty="0"/>
              <a:t>- Dragalinas</a:t>
            </a:r>
          </a:p>
          <a:p>
            <a:r>
              <a:rPr lang="es-AR" dirty="0"/>
              <a:t>- Palas mecánicas y camiones </a:t>
            </a:r>
          </a:p>
          <a:p>
            <a:r>
              <a:rPr lang="es-AR" dirty="0"/>
              <a:t>- Excavadoras de rodete y camiones</a:t>
            </a:r>
          </a:p>
        </p:txBody>
      </p:sp>
      <p:sp>
        <p:nvSpPr>
          <p:cNvPr id="17" name="Rectángulo 16">
            <a:extLst>
              <a:ext uri="{FF2B5EF4-FFF2-40B4-BE49-F238E27FC236}">
                <a16:creationId xmlns:a16="http://schemas.microsoft.com/office/drawing/2014/main" id="{15842108-10CB-3E28-630D-25C52CDB9B12}"/>
              </a:ext>
            </a:extLst>
          </p:cNvPr>
          <p:cNvSpPr/>
          <p:nvPr/>
        </p:nvSpPr>
        <p:spPr>
          <a:xfrm>
            <a:off x="2583573" y="2096577"/>
            <a:ext cx="1522389" cy="554182"/>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Métodos Mecanizados </a:t>
            </a:r>
            <a:endParaRPr lang="es-AR" b="1" dirty="0">
              <a:solidFill>
                <a:schemeClr val="tx1"/>
              </a:solidFill>
            </a:endParaRPr>
          </a:p>
        </p:txBody>
      </p:sp>
      <p:sp>
        <p:nvSpPr>
          <p:cNvPr id="19" name="CuadroTexto 18">
            <a:extLst>
              <a:ext uri="{FF2B5EF4-FFF2-40B4-BE49-F238E27FC236}">
                <a16:creationId xmlns:a16="http://schemas.microsoft.com/office/drawing/2014/main" id="{9052E938-D496-5278-AE68-419FD9F9F3C2}"/>
              </a:ext>
            </a:extLst>
          </p:cNvPr>
          <p:cNvSpPr txBox="1"/>
          <p:nvPr/>
        </p:nvSpPr>
        <p:spPr>
          <a:xfrm>
            <a:off x="5021615" y="2705201"/>
            <a:ext cx="2086448" cy="923330"/>
          </a:xfrm>
          <a:prstGeom prst="rect">
            <a:avLst/>
          </a:prstGeom>
          <a:noFill/>
        </p:spPr>
        <p:txBody>
          <a:bodyPr wrap="square">
            <a:spAutoFit/>
          </a:bodyPr>
          <a:lstStyle/>
          <a:p>
            <a:r>
              <a:rPr lang="es-AR" dirty="0"/>
              <a:t>- Lavado en canales (</a:t>
            </a:r>
            <a:r>
              <a:rPr lang="es-AR" dirty="0" err="1"/>
              <a:t>sluices</a:t>
            </a:r>
            <a:r>
              <a:rPr lang="es-AR" dirty="0"/>
              <a:t>)</a:t>
            </a:r>
          </a:p>
          <a:p>
            <a:r>
              <a:rPr lang="es-AR" dirty="0"/>
              <a:t>- Monitores</a:t>
            </a:r>
          </a:p>
        </p:txBody>
      </p:sp>
      <p:sp>
        <p:nvSpPr>
          <p:cNvPr id="21" name="Rectángulo 20">
            <a:extLst>
              <a:ext uri="{FF2B5EF4-FFF2-40B4-BE49-F238E27FC236}">
                <a16:creationId xmlns:a16="http://schemas.microsoft.com/office/drawing/2014/main" id="{B1C85359-5777-3FB8-0921-327D86D884EC}"/>
              </a:ext>
            </a:extLst>
          </p:cNvPr>
          <p:cNvSpPr/>
          <p:nvPr/>
        </p:nvSpPr>
        <p:spPr>
          <a:xfrm>
            <a:off x="5021615" y="2096577"/>
            <a:ext cx="2086448" cy="554182"/>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AR" b="1" dirty="0">
                <a:solidFill>
                  <a:schemeClr val="tx1"/>
                </a:solidFill>
              </a:rPr>
              <a:t>Hidromecanización</a:t>
            </a:r>
          </a:p>
        </p:txBody>
      </p:sp>
      <p:sp>
        <p:nvSpPr>
          <p:cNvPr id="22" name="Flecha: pentágono 21">
            <a:extLst>
              <a:ext uri="{FF2B5EF4-FFF2-40B4-BE49-F238E27FC236}">
                <a16:creationId xmlns:a16="http://schemas.microsoft.com/office/drawing/2014/main" id="{715345E6-B79F-003A-F396-C283AD04ADFA}"/>
              </a:ext>
            </a:extLst>
          </p:cNvPr>
          <p:cNvSpPr/>
          <p:nvPr/>
        </p:nvSpPr>
        <p:spPr>
          <a:xfrm>
            <a:off x="1115480" y="4997812"/>
            <a:ext cx="767108" cy="457200"/>
          </a:xfrm>
          <a:prstGeom prst="homePlat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II)</a:t>
            </a:r>
            <a:endParaRPr lang="es-AR" b="1" dirty="0"/>
          </a:p>
        </p:txBody>
      </p:sp>
      <p:sp>
        <p:nvSpPr>
          <p:cNvPr id="23" name="CuadroTexto 22">
            <a:extLst>
              <a:ext uri="{FF2B5EF4-FFF2-40B4-BE49-F238E27FC236}">
                <a16:creationId xmlns:a16="http://schemas.microsoft.com/office/drawing/2014/main" id="{48B13A30-6500-5963-036C-0BF585F24AA7}"/>
              </a:ext>
            </a:extLst>
          </p:cNvPr>
          <p:cNvSpPr txBox="1"/>
          <p:nvPr/>
        </p:nvSpPr>
        <p:spPr>
          <a:xfrm>
            <a:off x="1981200" y="5041746"/>
            <a:ext cx="4607859" cy="369332"/>
          </a:xfrm>
          <a:prstGeom prst="rect">
            <a:avLst/>
          </a:prstGeom>
          <a:noFill/>
        </p:spPr>
        <p:txBody>
          <a:bodyPr wrap="square">
            <a:spAutoFit/>
          </a:bodyPr>
          <a:lstStyle/>
          <a:p>
            <a:r>
              <a:rPr lang="es-MX" dirty="0">
                <a:latin typeface="Arial Rounded MT Bold" panose="020F0704030504030204" pitchFamily="34" charset="0"/>
              </a:rPr>
              <a:t>Con Planta de Concentración Flotante</a:t>
            </a:r>
            <a:endParaRPr lang="es-AR" dirty="0">
              <a:latin typeface="Arial Rounded MT Bold" panose="020F0704030504030204" pitchFamily="34" charset="0"/>
            </a:endParaRPr>
          </a:p>
        </p:txBody>
      </p:sp>
      <p:sp>
        <p:nvSpPr>
          <p:cNvPr id="26" name="Rectángulo 25">
            <a:extLst>
              <a:ext uri="{FF2B5EF4-FFF2-40B4-BE49-F238E27FC236}">
                <a16:creationId xmlns:a16="http://schemas.microsoft.com/office/drawing/2014/main" id="{91C6FFAA-A434-602F-9C2E-E2B1E162C680}"/>
              </a:ext>
            </a:extLst>
          </p:cNvPr>
          <p:cNvSpPr/>
          <p:nvPr/>
        </p:nvSpPr>
        <p:spPr>
          <a:xfrm>
            <a:off x="1981200" y="5642354"/>
            <a:ext cx="1207188" cy="554182"/>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AR" b="1" dirty="0">
                <a:solidFill>
                  <a:schemeClr val="tx1"/>
                </a:solidFill>
              </a:rPr>
              <a:t>Dragas Mecánicas</a:t>
            </a:r>
          </a:p>
        </p:txBody>
      </p:sp>
      <p:sp>
        <p:nvSpPr>
          <p:cNvPr id="29" name="Rectángulo 28">
            <a:extLst>
              <a:ext uri="{FF2B5EF4-FFF2-40B4-BE49-F238E27FC236}">
                <a16:creationId xmlns:a16="http://schemas.microsoft.com/office/drawing/2014/main" id="{3193CCBB-6747-609C-F59C-FAFB5C6C0E08}"/>
              </a:ext>
            </a:extLst>
          </p:cNvPr>
          <p:cNvSpPr/>
          <p:nvPr/>
        </p:nvSpPr>
        <p:spPr>
          <a:xfrm>
            <a:off x="4259627" y="5642354"/>
            <a:ext cx="1311937" cy="554182"/>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AR" b="1" dirty="0">
                <a:solidFill>
                  <a:schemeClr val="tx1"/>
                </a:solidFill>
              </a:rPr>
              <a:t>Dragas Hidráulicas </a:t>
            </a:r>
          </a:p>
        </p:txBody>
      </p:sp>
      <p:sp>
        <p:nvSpPr>
          <p:cNvPr id="31" name="CuadroTexto 30">
            <a:extLst>
              <a:ext uri="{FF2B5EF4-FFF2-40B4-BE49-F238E27FC236}">
                <a16:creationId xmlns:a16="http://schemas.microsoft.com/office/drawing/2014/main" id="{A05791FF-A9B3-F0B3-EDF8-D03C4D394489}"/>
              </a:ext>
            </a:extLst>
          </p:cNvPr>
          <p:cNvSpPr txBox="1"/>
          <p:nvPr/>
        </p:nvSpPr>
        <p:spPr>
          <a:xfrm>
            <a:off x="7706368" y="1489030"/>
            <a:ext cx="3852114" cy="923330"/>
          </a:xfrm>
          <a:prstGeom prst="rect">
            <a:avLst/>
          </a:prstGeom>
          <a:noFill/>
        </p:spPr>
        <p:txBody>
          <a:bodyPr wrap="square">
            <a:spAutoFit/>
          </a:bodyPr>
          <a:lstStyle/>
          <a:p>
            <a:pPr algn="ctr"/>
            <a:r>
              <a:rPr lang="es-AR" dirty="0"/>
              <a:t>- Antes de referirnos a los métodos de explotación es necesario expresar dos conceptos fundamentales: </a:t>
            </a:r>
          </a:p>
        </p:txBody>
      </p:sp>
      <p:sp>
        <p:nvSpPr>
          <p:cNvPr id="33" name="CuadroTexto 32">
            <a:extLst>
              <a:ext uri="{FF2B5EF4-FFF2-40B4-BE49-F238E27FC236}">
                <a16:creationId xmlns:a16="http://schemas.microsoft.com/office/drawing/2014/main" id="{6FEB0130-BA25-7359-73AB-46EE0DE0BF61}"/>
              </a:ext>
            </a:extLst>
          </p:cNvPr>
          <p:cNvSpPr txBox="1"/>
          <p:nvPr/>
        </p:nvSpPr>
        <p:spPr>
          <a:xfrm>
            <a:off x="7575791" y="2785619"/>
            <a:ext cx="4193949" cy="923330"/>
          </a:xfrm>
          <a:prstGeom prst="rect">
            <a:avLst/>
          </a:prstGeom>
          <a:noFill/>
        </p:spPr>
        <p:txBody>
          <a:bodyPr wrap="square">
            <a:spAutoFit/>
          </a:bodyPr>
          <a:lstStyle/>
          <a:p>
            <a:r>
              <a:rPr lang="es-AR" b="1" dirty="0"/>
              <a:t>1) </a:t>
            </a:r>
            <a:r>
              <a:rPr lang="es-AR" dirty="0"/>
              <a:t>El avance en la explotación de placeres siempre se hace en contracorriente, debido a las condiciones de drenaje.</a:t>
            </a:r>
          </a:p>
        </p:txBody>
      </p:sp>
      <p:sp>
        <p:nvSpPr>
          <p:cNvPr id="35" name="CuadroTexto 34">
            <a:extLst>
              <a:ext uri="{FF2B5EF4-FFF2-40B4-BE49-F238E27FC236}">
                <a16:creationId xmlns:a16="http://schemas.microsoft.com/office/drawing/2014/main" id="{640A0146-F9EE-E343-39D1-EA23507ADB09}"/>
              </a:ext>
            </a:extLst>
          </p:cNvPr>
          <p:cNvSpPr txBox="1"/>
          <p:nvPr/>
        </p:nvSpPr>
        <p:spPr>
          <a:xfrm>
            <a:off x="7562777" y="3855828"/>
            <a:ext cx="4091299" cy="1754326"/>
          </a:xfrm>
          <a:prstGeom prst="rect">
            <a:avLst/>
          </a:prstGeom>
          <a:noFill/>
        </p:spPr>
        <p:txBody>
          <a:bodyPr wrap="square">
            <a:spAutoFit/>
          </a:bodyPr>
          <a:lstStyle/>
          <a:p>
            <a:r>
              <a:rPr lang="es-AR" b="1" dirty="0"/>
              <a:t>2) </a:t>
            </a:r>
            <a:r>
              <a:rPr lang="es-AR" dirty="0"/>
              <a:t>La explotación de los placeres incluye el enriquecimiento (concentración) de las arenas, previo a la extracción del metal. El enriquecimiento o concentración se hace por vía húmeda y para que sea efectiva el material debe ser disgregado o lavado. </a:t>
            </a:r>
          </a:p>
        </p:txBody>
      </p:sp>
    </p:spTree>
    <p:extLst>
      <p:ext uri="{BB962C8B-B14F-4D97-AF65-F5344CB8AC3E}">
        <p14:creationId xmlns:p14="http://schemas.microsoft.com/office/powerpoint/2010/main" val="11795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477B4B8C-E91E-442C-ACDB-D58738B5C00B}"/>
              </a:ext>
            </a:extLst>
          </p:cNvPr>
          <p:cNvSpPr/>
          <p:nvPr/>
        </p:nvSpPr>
        <p:spPr>
          <a:xfrm>
            <a:off x="1411315" y="618564"/>
            <a:ext cx="767108" cy="457200"/>
          </a:xfrm>
          <a:prstGeom prst="homePlat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a:t>
            </a:r>
            <a:endParaRPr lang="es-AR" b="1" dirty="0"/>
          </a:p>
        </p:txBody>
      </p:sp>
      <p:sp>
        <p:nvSpPr>
          <p:cNvPr id="5" name="CuadroTexto 4">
            <a:extLst>
              <a:ext uri="{FF2B5EF4-FFF2-40B4-BE49-F238E27FC236}">
                <a16:creationId xmlns:a16="http://schemas.microsoft.com/office/drawing/2014/main" id="{9D15A223-4A8D-5FC0-D82D-4885BB0A85F3}"/>
              </a:ext>
            </a:extLst>
          </p:cNvPr>
          <p:cNvSpPr txBox="1"/>
          <p:nvPr/>
        </p:nvSpPr>
        <p:spPr>
          <a:xfrm>
            <a:off x="2277035" y="662498"/>
            <a:ext cx="4607859" cy="369332"/>
          </a:xfrm>
          <a:prstGeom prst="rect">
            <a:avLst/>
          </a:prstGeom>
          <a:noFill/>
        </p:spPr>
        <p:txBody>
          <a:bodyPr wrap="square">
            <a:spAutoFit/>
          </a:bodyPr>
          <a:lstStyle/>
          <a:p>
            <a:r>
              <a:rPr lang="es-AR" dirty="0">
                <a:latin typeface="Arial Rounded MT Bold" panose="020F0704030504030204" pitchFamily="34" charset="0"/>
              </a:rPr>
              <a:t>Con Planta de Concentración en Tierra</a:t>
            </a:r>
          </a:p>
        </p:txBody>
      </p:sp>
      <p:sp>
        <p:nvSpPr>
          <p:cNvPr id="6" name="Rectángulo 5">
            <a:extLst>
              <a:ext uri="{FF2B5EF4-FFF2-40B4-BE49-F238E27FC236}">
                <a16:creationId xmlns:a16="http://schemas.microsoft.com/office/drawing/2014/main" id="{69D67C39-C42F-76F9-A7C5-EBD639B2D186}"/>
              </a:ext>
            </a:extLst>
          </p:cNvPr>
          <p:cNvSpPr/>
          <p:nvPr/>
        </p:nvSpPr>
        <p:spPr>
          <a:xfrm>
            <a:off x="807721" y="1443528"/>
            <a:ext cx="1207188" cy="554182"/>
          </a:xfrm>
          <a:prstGeom prst="rect">
            <a:avLst/>
          </a:prstGeom>
          <a:solidFill>
            <a:schemeClr val="bg1"/>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Métodos Manuales </a:t>
            </a:r>
            <a:endParaRPr lang="es-AR" b="1" dirty="0">
              <a:solidFill>
                <a:schemeClr val="tx1"/>
              </a:solidFill>
            </a:endParaRPr>
          </a:p>
        </p:txBody>
      </p:sp>
      <p:sp>
        <p:nvSpPr>
          <p:cNvPr id="7" name="Rectángulo 6">
            <a:extLst>
              <a:ext uri="{FF2B5EF4-FFF2-40B4-BE49-F238E27FC236}">
                <a16:creationId xmlns:a16="http://schemas.microsoft.com/office/drawing/2014/main" id="{D0598941-AB1E-D10C-86D1-9B70E03E05A6}"/>
              </a:ext>
            </a:extLst>
          </p:cNvPr>
          <p:cNvSpPr/>
          <p:nvPr/>
        </p:nvSpPr>
        <p:spPr>
          <a:xfrm>
            <a:off x="2277035" y="1443528"/>
            <a:ext cx="9354671" cy="5064848"/>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MX" b="1" dirty="0">
                <a:solidFill>
                  <a:schemeClr val="tx1"/>
                </a:solidFill>
              </a:rPr>
              <a:t> </a:t>
            </a:r>
            <a:endParaRPr lang="es-AR" b="1" dirty="0">
              <a:solidFill>
                <a:schemeClr val="tx1"/>
              </a:solidFill>
            </a:endParaRPr>
          </a:p>
        </p:txBody>
      </p:sp>
      <p:sp>
        <p:nvSpPr>
          <p:cNvPr id="9" name="CuadroTexto 8">
            <a:extLst>
              <a:ext uri="{FF2B5EF4-FFF2-40B4-BE49-F238E27FC236}">
                <a16:creationId xmlns:a16="http://schemas.microsoft.com/office/drawing/2014/main" id="{28179C6A-2FF1-45BB-915E-91882F3E4479}"/>
              </a:ext>
            </a:extLst>
          </p:cNvPr>
          <p:cNvSpPr txBox="1"/>
          <p:nvPr/>
        </p:nvSpPr>
        <p:spPr>
          <a:xfrm>
            <a:off x="2417109" y="1535953"/>
            <a:ext cx="6098240" cy="369332"/>
          </a:xfrm>
          <a:prstGeom prst="rect">
            <a:avLst/>
          </a:prstGeom>
          <a:noFill/>
        </p:spPr>
        <p:txBody>
          <a:bodyPr wrap="square">
            <a:spAutoFit/>
          </a:bodyPr>
          <a:lstStyle/>
          <a:p>
            <a:r>
              <a:rPr lang="es-AR" b="1" dirty="0"/>
              <a:t>Avance con Galerías</a:t>
            </a:r>
          </a:p>
        </p:txBody>
      </p:sp>
      <p:sp>
        <p:nvSpPr>
          <p:cNvPr id="11" name="CuadroTexto 10">
            <a:extLst>
              <a:ext uri="{FF2B5EF4-FFF2-40B4-BE49-F238E27FC236}">
                <a16:creationId xmlns:a16="http://schemas.microsoft.com/office/drawing/2014/main" id="{5B10E8E8-DC1B-2559-398F-C1568F034C92}"/>
              </a:ext>
            </a:extLst>
          </p:cNvPr>
          <p:cNvSpPr txBox="1"/>
          <p:nvPr/>
        </p:nvSpPr>
        <p:spPr>
          <a:xfrm>
            <a:off x="2308413" y="1997710"/>
            <a:ext cx="9188822" cy="923330"/>
          </a:xfrm>
          <a:prstGeom prst="rect">
            <a:avLst/>
          </a:prstGeom>
          <a:noFill/>
        </p:spPr>
        <p:txBody>
          <a:bodyPr wrap="square">
            <a:spAutoFit/>
          </a:bodyPr>
          <a:lstStyle/>
          <a:p>
            <a:r>
              <a:rPr lang="es-AR" dirty="0"/>
              <a:t>Se incluyen los métodos de laboreo subterráneos, aplicados a la explotación de </a:t>
            </a:r>
          </a:p>
          <a:p>
            <a:r>
              <a:rPr lang="es-AR" dirty="0"/>
              <a:t>aluviones. Los métodos subterráneos de explotación de placeres no se caracterizan por su </a:t>
            </a:r>
          </a:p>
          <a:p>
            <a:r>
              <a:rPr lang="es-AR" dirty="0"/>
              <a:t>variedad. </a:t>
            </a:r>
          </a:p>
        </p:txBody>
      </p:sp>
      <p:sp>
        <p:nvSpPr>
          <p:cNvPr id="13" name="CuadroTexto 12">
            <a:extLst>
              <a:ext uri="{FF2B5EF4-FFF2-40B4-BE49-F238E27FC236}">
                <a16:creationId xmlns:a16="http://schemas.microsoft.com/office/drawing/2014/main" id="{D298FDAA-6938-89BA-2923-DE0089D2D517}"/>
              </a:ext>
            </a:extLst>
          </p:cNvPr>
          <p:cNvSpPr txBox="1"/>
          <p:nvPr/>
        </p:nvSpPr>
        <p:spPr>
          <a:xfrm>
            <a:off x="2308412" y="2967298"/>
            <a:ext cx="9188822" cy="1754326"/>
          </a:xfrm>
          <a:prstGeom prst="rect">
            <a:avLst/>
          </a:prstGeom>
          <a:noFill/>
        </p:spPr>
        <p:txBody>
          <a:bodyPr wrap="square">
            <a:spAutoFit/>
          </a:bodyPr>
          <a:lstStyle/>
          <a:p>
            <a:r>
              <a:rPr lang="es-AR" dirty="0"/>
              <a:t>Cuando es posible realizar el acceso por socavón, éste se avanza con una pendiente </a:t>
            </a:r>
          </a:p>
          <a:p>
            <a:r>
              <a:rPr lang="es-AR" dirty="0"/>
              <a:t>que sirva para el drenaje, el cual se avanza hasta alcanzar la parte más baja del aluvión que se pretende explotar. Cuando el acceso se realiza por pozo, éste se emplaza de manera que conduzca igualmente a la parte más baja del aluvión. </a:t>
            </a:r>
          </a:p>
          <a:p>
            <a:r>
              <a:rPr lang="es-AR" dirty="0"/>
              <a:t>Cuando el aluvión es horizontal, el pozo puede emplazarse en la zona media de su desarrollo en longitud. </a:t>
            </a:r>
          </a:p>
        </p:txBody>
      </p:sp>
      <p:sp>
        <p:nvSpPr>
          <p:cNvPr id="15" name="CuadroTexto 14">
            <a:extLst>
              <a:ext uri="{FF2B5EF4-FFF2-40B4-BE49-F238E27FC236}">
                <a16:creationId xmlns:a16="http://schemas.microsoft.com/office/drawing/2014/main" id="{6C4E5212-4A19-F206-878A-5DA41740FF1E}"/>
              </a:ext>
            </a:extLst>
          </p:cNvPr>
          <p:cNvSpPr txBox="1"/>
          <p:nvPr/>
        </p:nvSpPr>
        <p:spPr>
          <a:xfrm>
            <a:off x="2308412" y="4767882"/>
            <a:ext cx="9188822" cy="1200329"/>
          </a:xfrm>
          <a:prstGeom prst="rect">
            <a:avLst/>
          </a:prstGeom>
          <a:noFill/>
        </p:spPr>
        <p:txBody>
          <a:bodyPr wrap="square">
            <a:spAutoFit/>
          </a:bodyPr>
          <a:lstStyle/>
          <a:p>
            <a:r>
              <a:rPr lang="es-AR" dirty="0"/>
              <a:t>A partir del pozo se avanza una galería en dirección a lo largo del eje de la zona </a:t>
            </a:r>
          </a:p>
          <a:p>
            <a:r>
              <a:rPr lang="es-AR" dirty="0"/>
              <a:t>explotable del aluvión. Estas </a:t>
            </a:r>
            <a:r>
              <a:rPr lang="es-AR" b="1" dirty="0"/>
              <a:t>galerías tienen 1,5 x 2 m </a:t>
            </a:r>
            <a:r>
              <a:rPr lang="es-AR" b="1" dirty="0" err="1"/>
              <a:t>ó</a:t>
            </a:r>
            <a:r>
              <a:rPr lang="es-AR" b="1" dirty="0"/>
              <a:t> 1,8 x 1,8 m,</a:t>
            </a:r>
            <a:r>
              <a:rPr lang="es-AR" dirty="0"/>
              <a:t> y se entiban con cuadros </a:t>
            </a:r>
          </a:p>
          <a:p>
            <a:r>
              <a:rPr lang="es-AR" dirty="0"/>
              <a:t>distanciados de 1,2 a 1,5 m. El techo y los costados de la galería se protegen con encofrado o </a:t>
            </a:r>
          </a:p>
          <a:p>
            <a:r>
              <a:rPr lang="es-AR" dirty="0" err="1"/>
              <a:t>enlatonado</a:t>
            </a:r>
            <a:r>
              <a:rPr lang="es-AR" dirty="0"/>
              <a:t>.</a:t>
            </a:r>
          </a:p>
        </p:txBody>
      </p:sp>
    </p:spTree>
    <p:extLst>
      <p:ext uri="{BB962C8B-B14F-4D97-AF65-F5344CB8AC3E}">
        <p14:creationId xmlns:p14="http://schemas.microsoft.com/office/powerpoint/2010/main" val="8956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0D7E7F-DCDB-B0A4-0F36-257E80C3C51E}"/>
              </a:ext>
            </a:extLst>
          </p:cNvPr>
          <p:cNvPicPr>
            <a:picLocks noChangeAspect="1"/>
          </p:cNvPicPr>
          <p:nvPr/>
        </p:nvPicPr>
        <p:blipFill>
          <a:blip r:embed="rId2"/>
          <a:stretch>
            <a:fillRect/>
          </a:stretch>
        </p:blipFill>
        <p:spPr>
          <a:xfrm>
            <a:off x="1925026" y="306048"/>
            <a:ext cx="7891328" cy="6245903"/>
          </a:xfrm>
          <a:prstGeom prst="rect">
            <a:avLst/>
          </a:prstGeom>
        </p:spPr>
      </p:pic>
    </p:spTree>
    <p:extLst>
      <p:ext uri="{BB962C8B-B14F-4D97-AF65-F5344CB8AC3E}">
        <p14:creationId xmlns:p14="http://schemas.microsoft.com/office/powerpoint/2010/main" val="420040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9D67C39-C42F-76F9-A7C5-EBD639B2D186}"/>
              </a:ext>
            </a:extLst>
          </p:cNvPr>
          <p:cNvSpPr/>
          <p:nvPr/>
        </p:nvSpPr>
        <p:spPr>
          <a:xfrm>
            <a:off x="780827" y="784622"/>
            <a:ext cx="1207188" cy="554182"/>
          </a:xfrm>
          <a:prstGeom prst="rect">
            <a:avLst/>
          </a:prstGeom>
          <a:solidFill>
            <a:schemeClr val="bg1"/>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Métodos Manuales </a:t>
            </a:r>
            <a:endParaRPr lang="es-AR" b="1" dirty="0">
              <a:solidFill>
                <a:schemeClr val="tx1"/>
              </a:solidFill>
            </a:endParaRPr>
          </a:p>
        </p:txBody>
      </p:sp>
      <p:sp>
        <p:nvSpPr>
          <p:cNvPr id="7" name="Rectángulo 6">
            <a:extLst>
              <a:ext uri="{FF2B5EF4-FFF2-40B4-BE49-F238E27FC236}">
                <a16:creationId xmlns:a16="http://schemas.microsoft.com/office/drawing/2014/main" id="{D0598941-AB1E-D10C-86D1-9B70E03E05A6}"/>
              </a:ext>
            </a:extLst>
          </p:cNvPr>
          <p:cNvSpPr/>
          <p:nvPr/>
        </p:nvSpPr>
        <p:spPr>
          <a:xfrm>
            <a:off x="2263588" y="784622"/>
            <a:ext cx="9354671" cy="5669966"/>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MX" b="1" dirty="0">
                <a:solidFill>
                  <a:schemeClr val="tx1"/>
                </a:solidFill>
              </a:rPr>
              <a:t> </a:t>
            </a:r>
            <a:endParaRPr lang="es-AR" b="1" dirty="0">
              <a:solidFill>
                <a:schemeClr val="tx1"/>
              </a:solidFill>
            </a:endParaRPr>
          </a:p>
        </p:txBody>
      </p:sp>
      <p:sp>
        <p:nvSpPr>
          <p:cNvPr id="9" name="CuadroTexto 8">
            <a:extLst>
              <a:ext uri="{FF2B5EF4-FFF2-40B4-BE49-F238E27FC236}">
                <a16:creationId xmlns:a16="http://schemas.microsoft.com/office/drawing/2014/main" id="{28179C6A-2FF1-45BB-915E-91882F3E4479}"/>
              </a:ext>
            </a:extLst>
          </p:cNvPr>
          <p:cNvSpPr txBox="1"/>
          <p:nvPr/>
        </p:nvSpPr>
        <p:spPr>
          <a:xfrm>
            <a:off x="2403662" y="877047"/>
            <a:ext cx="6098240" cy="369332"/>
          </a:xfrm>
          <a:prstGeom prst="rect">
            <a:avLst/>
          </a:prstGeom>
          <a:noFill/>
        </p:spPr>
        <p:txBody>
          <a:bodyPr wrap="square">
            <a:spAutoFit/>
          </a:bodyPr>
          <a:lstStyle/>
          <a:p>
            <a:r>
              <a:rPr lang="es-MX" b="1" dirty="0"/>
              <a:t>A</a:t>
            </a:r>
            <a:r>
              <a:rPr lang="es-AR" b="1" dirty="0"/>
              <a:t> Cielo Abierto </a:t>
            </a:r>
          </a:p>
        </p:txBody>
      </p:sp>
      <p:sp>
        <p:nvSpPr>
          <p:cNvPr id="3" name="CuadroTexto 2">
            <a:extLst>
              <a:ext uri="{FF2B5EF4-FFF2-40B4-BE49-F238E27FC236}">
                <a16:creationId xmlns:a16="http://schemas.microsoft.com/office/drawing/2014/main" id="{8EF05E3C-4BB6-224D-C1F4-D66341534F70}"/>
              </a:ext>
            </a:extLst>
          </p:cNvPr>
          <p:cNvSpPr txBox="1"/>
          <p:nvPr/>
        </p:nvSpPr>
        <p:spPr>
          <a:xfrm>
            <a:off x="2304153" y="1246379"/>
            <a:ext cx="9219976" cy="1477328"/>
          </a:xfrm>
          <a:prstGeom prst="rect">
            <a:avLst/>
          </a:prstGeom>
          <a:noFill/>
        </p:spPr>
        <p:txBody>
          <a:bodyPr wrap="square">
            <a:spAutoFit/>
          </a:bodyPr>
          <a:lstStyle/>
          <a:p>
            <a:r>
              <a:rPr lang="es-AR" dirty="0"/>
              <a:t>Este tipo de explotación es realizado por una persona o bien por un grupo pequeño que utilizan medios rudimentarios (picos, palas, </a:t>
            </a:r>
            <a:r>
              <a:rPr lang="es-AR" dirty="0" err="1"/>
              <a:t>chua</a:t>
            </a:r>
            <a:r>
              <a:rPr lang="es-AR" dirty="0"/>
              <a:t>, maritata, etc.) para la extracción y concentración del material valioso. La excavación manual es apropiada para yacimientos muy ricos y poco extensos (oro, estaño, diamantes, esmeraldas, etc.), alejados, de manera que resulta imposible el llegar con maquinarias.</a:t>
            </a:r>
          </a:p>
        </p:txBody>
      </p:sp>
      <p:pic>
        <p:nvPicPr>
          <p:cNvPr id="1026" name="Picture 2" descr="Minería a cielo abierto y sus impactos en el medio ambiente - Geoinnova">
            <a:extLst>
              <a:ext uri="{FF2B5EF4-FFF2-40B4-BE49-F238E27FC236}">
                <a16:creationId xmlns:a16="http://schemas.microsoft.com/office/drawing/2014/main" id="{0B1F4521-EACB-4CA2-B645-628735F87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152" y="2496215"/>
            <a:ext cx="5665695" cy="377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6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9D67C39-C42F-76F9-A7C5-EBD639B2D186}"/>
              </a:ext>
            </a:extLst>
          </p:cNvPr>
          <p:cNvSpPr/>
          <p:nvPr/>
        </p:nvSpPr>
        <p:spPr>
          <a:xfrm>
            <a:off x="573741" y="784621"/>
            <a:ext cx="1595717" cy="748343"/>
          </a:xfrm>
          <a:prstGeom prst="rect">
            <a:avLst/>
          </a:prstGeom>
          <a:solidFill>
            <a:schemeClr val="bg1"/>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Métodos Mecanizados </a:t>
            </a:r>
            <a:endParaRPr lang="es-AR" b="1" dirty="0">
              <a:solidFill>
                <a:schemeClr val="tx1"/>
              </a:solidFill>
            </a:endParaRPr>
          </a:p>
        </p:txBody>
      </p:sp>
      <p:sp>
        <p:nvSpPr>
          <p:cNvPr id="7" name="Rectángulo 6">
            <a:extLst>
              <a:ext uri="{FF2B5EF4-FFF2-40B4-BE49-F238E27FC236}">
                <a16:creationId xmlns:a16="http://schemas.microsoft.com/office/drawing/2014/main" id="{D0598941-AB1E-D10C-86D1-9B70E03E05A6}"/>
              </a:ext>
            </a:extLst>
          </p:cNvPr>
          <p:cNvSpPr/>
          <p:nvPr/>
        </p:nvSpPr>
        <p:spPr>
          <a:xfrm>
            <a:off x="2263588" y="784622"/>
            <a:ext cx="9354671" cy="5669966"/>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MX" b="1" dirty="0">
                <a:solidFill>
                  <a:schemeClr val="tx1"/>
                </a:solidFill>
              </a:rPr>
              <a:t> </a:t>
            </a:r>
            <a:endParaRPr lang="es-AR" b="1" dirty="0">
              <a:solidFill>
                <a:schemeClr val="tx1"/>
              </a:solidFill>
            </a:endParaRPr>
          </a:p>
        </p:txBody>
      </p:sp>
      <p:sp>
        <p:nvSpPr>
          <p:cNvPr id="4" name="CuadroTexto 3">
            <a:extLst>
              <a:ext uri="{FF2B5EF4-FFF2-40B4-BE49-F238E27FC236}">
                <a16:creationId xmlns:a16="http://schemas.microsoft.com/office/drawing/2014/main" id="{11D115F1-4A9A-FDD3-624B-5D2AAF3E5799}"/>
              </a:ext>
            </a:extLst>
          </p:cNvPr>
          <p:cNvSpPr txBox="1"/>
          <p:nvPr/>
        </p:nvSpPr>
        <p:spPr>
          <a:xfrm>
            <a:off x="2357718" y="883094"/>
            <a:ext cx="9126070" cy="2308324"/>
          </a:xfrm>
          <a:prstGeom prst="rect">
            <a:avLst/>
          </a:prstGeom>
          <a:noFill/>
        </p:spPr>
        <p:txBody>
          <a:bodyPr wrap="square">
            <a:spAutoFit/>
          </a:bodyPr>
          <a:lstStyle/>
          <a:p>
            <a:r>
              <a:rPr lang="es-AR" dirty="0"/>
              <a:t>La excavación más sencilla es la que utiliza </a:t>
            </a:r>
            <a:r>
              <a:rPr lang="es-AR" dirty="0" err="1"/>
              <a:t>scrapers</a:t>
            </a:r>
            <a:r>
              <a:rPr lang="es-AR" dirty="0"/>
              <a:t> y cables (accionados por guinches), adecuados para terrenos sueltos, poco consolidado. </a:t>
            </a:r>
          </a:p>
          <a:p>
            <a:r>
              <a:rPr lang="es-AR" dirty="0">
                <a:effectLst>
                  <a:outerShdw blurRad="38100" dist="38100" dir="2700000" algn="tl">
                    <a:srgbClr val="000000">
                      <a:alpha val="43137"/>
                    </a:srgbClr>
                  </a:outerShdw>
                </a:effectLst>
              </a:rPr>
              <a:t>Tractores y bulldozers </a:t>
            </a:r>
            <a:r>
              <a:rPr lang="es-AR" dirty="0"/>
              <a:t>(Topadoras), es apropiada para minas pequeñas y medianas y como auxiliar de otras máquinas en grandes excavaciones. </a:t>
            </a:r>
          </a:p>
          <a:p>
            <a:r>
              <a:rPr lang="es-AR" dirty="0"/>
              <a:t>La combinación de </a:t>
            </a:r>
            <a:r>
              <a:rPr lang="es-AR" dirty="0" err="1"/>
              <a:t>dragalinas</a:t>
            </a:r>
            <a:r>
              <a:rPr lang="es-AR" dirty="0"/>
              <a:t>, palas excavadoras o frontales son normalmente los equipos que se usan para el arranque, arrastre y carga de materiales sueltos. </a:t>
            </a:r>
          </a:p>
          <a:p>
            <a:r>
              <a:rPr lang="es-AR" dirty="0"/>
              <a:t>Finalmente el material excavado se descarga en los lavaderos, donde se termina la disgregación para luego proceder finalmente a su concentración.</a:t>
            </a:r>
          </a:p>
        </p:txBody>
      </p:sp>
      <p:pic>
        <p:nvPicPr>
          <p:cNvPr id="8" name="Imagen 7">
            <a:extLst>
              <a:ext uri="{FF2B5EF4-FFF2-40B4-BE49-F238E27FC236}">
                <a16:creationId xmlns:a16="http://schemas.microsoft.com/office/drawing/2014/main" id="{E879FE48-6682-19F3-E38D-F19205C8D4C6}"/>
              </a:ext>
            </a:extLst>
          </p:cNvPr>
          <p:cNvPicPr>
            <a:picLocks noChangeAspect="1"/>
          </p:cNvPicPr>
          <p:nvPr/>
        </p:nvPicPr>
        <p:blipFill>
          <a:blip r:embed="rId2"/>
          <a:stretch>
            <a:fillRect/>
          </a:stretch>
        </p:blipFill>
        <p:spPr>
          <a:xfrm>
            <a:off x="7225272" y="2998694"/>
            <a:ext cx="4150939" cy="3254187"/>
          </a:xfrm>
          <a:prstGeom prst="rect">
            <a:avLst/>
          </a:prstGeom>
        </p:spPr>
      </p:pic>
      <p:pic>
        <p:nvPicPr>
          <p:cNvPr id="11" name="Imagen 10">
            <a:extLst>
              <a:ext uri="{FF2B5EF4-FFF2-40B4-BE49-F238E27FC236}">
                <a16:creationId xmlns:a16="http://schemas.microsoft.com/office/drawing/2014/main" id="{398E3AB2-684D-1AF6-8630-5C5335323EE6}"/>
              </a:ext>
            </a:extLst>
          </p:cNvPr>
          <p:cNvPicPr>
            <a:picLocks noChangeAspect="1"/>
          </p:cNvPicPr>
          <p:nvPr/>
        </p:nvPicPr>
        <p:blipFill>
          <a:blip r:embed="rId3"/>
          <a:stretch>
            <a:fillRect/>
          </a:stretch>
        </p:blipFill>
        <p:spPr>
          <a:xfrm>
            <a:off x="2454088" y="3518752"/>
            <a:ext cx="4616543" cy="2406795"/>
          </a:xfrm>
          <a:prstGeom prst="rect">
            <a:avLst/>
          </a:prstGeom>
        </p:spPr>
      </p:pic>
    </p:spTree>
    <p:extLst>
      <p:ext uri="{BB962C8B-B14F-4D97-AF65-F5344CB8AC3E}">
        <p14:creationId xmlns:p14="http://schemas.microsoft.com/office/powerpoint/2010/main" val="175498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1940CAF2-6FEA-C4F4-15DA-7A1BAAF95AD1}"/>
              </a:ext>
            </a:extLst>
          </p:cNvPr>
          <p:cNvSpPr/>
          <p:nvPr/>
        </p:nvSpPr>
        <p:spPr>
          <a:xfrm>
            <a:off x="3079376" y="3132878"/>
            <a:ext cx="5136777" cy="98731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6" name="Rectángulo 5">
            <a:extLst>
              <a:ext uri="{FF2B5EF4-FFF2-40B4-BE49-F238E27FC236}">
                <a16:creationId xmlns:a16="http://schemas.microsoft.com/office/drawing/2014/main" id="{69D67C39-C42F-76F9-A7C5-EBD639B2D186}"/>
              </a:ext>
            </a:extLst>
          </p:cNvPr>
          <p:cNvSpPr/>
          <p:nvPr/>
        </p:nvSpPr>
        <p:spPr>
          <a:xfrm>
            <a:off x="412377" y="865305"/>
            <a:ext cx="2061883" cy="748343"/>
          </a:xfrm>
          <a:prstGeom prst="rect">
            <a:avLst/>
          </a:prstGeom>
          <a:solidFill>
            <a:schemeClr val="bg1"/>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Hidromecanización </a:t>
            </a:r>
            <a:endParaRPr lang="es-AR" b="1" dirty="0">
              <a:solidFill>
                <a:schemeClr val="tx1"/>
              </a:solidFill>
            </a:endParaRPr>
          </a:p>
        </p:txBody>
      </p:sp>
      <p:sp>
        <p:nvSpPr>
          <p:cNvPr id="7" name="Rectángulo 6">
            <a:extLst>
              <a:ext uri="{FF2B5EF4-FFF2-40B4-BE49-F238E27FC236}">
                <a16:creationId xmlns:a16="http://schemas.microsoft.com/office/drawing/2014/main" id="{D0598941-AB1E-D10C-86D1-9B70E03E05A6}"/>
              </a:ext>
            </a:extLst>
          </p:cNvPr>
          <p:cNvSpPr/>
          <p:nvPr/>
        </p:nvSpPr>
        <p:spPr>
          <a:xfrm>
            <a:off x="2595282" y="497541"/>
            <a:ext cx="9022977" cy="5957047"/>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MX" b="1" dirty="0">
                <a:solidFill>
                  <a:schemeClr val="tx1"/>
                </a:solidFill>
              </a:rPr>
              <a:t> </a:t>
            </a:r>
            <a:endParaRPr lang="es-AR" b="1" dirty="0">
              <a:solidFill>
                <a:schemeClr val="tx1"/>
              </a:solidFill>
            </a:endParaRPr>
          </a:p>
        </p:txBody>
      </p:sp>
      <p:sp>
        <p:nvSpPr>
          <p:cNvPr id="3" name="CuadroTexto 2">
            <a:extLst>
              <a:ext uri="{FF2B5EF4-FFF2-40B4-BE49-F238E27FC236}">
                <a16:creationId xmlns:a16="http://schemas.microsoft.com/office/drawing/2014/main" id="{032D6EE4-B0E9-5ED7-E167-4B47DA2FAA22}"/>
              </a:ext>
            </a:extLst>
          </p:cNvPr>
          <p:cNvSpPr txBox="1"/>
          <p:nvPr/>
        </p:nvSpPr>
        <p:spPr>
          <a:xfrm>
            <a:off x="2779058" y="706487"/>
            <a:ext cx="8637494" cy="2031325"/>
          </a:xfrm>
          <a:prstGeom prst="rect">
            <a:avLst/>
          </a:prstGeom>
          <a:noFill/>
        </p:spPr>
        <p:txBody>
          <a:bodyPr wrap="square">
            <a:spAutoFit/>
          </a:bodyPr>
          <a:lstStyle/>
          <a:p>
            <a:r>
              <a:rPr lang="es-AR" dirty="0"/>
              <a:t>La explotación </a:t>
            </a:r>
            <a:r>
              <a:rPr lang="es-AR" dirty="0" err="1"/>
              <a:t>hidromecanizada</a:t>
            </a:r>
            <a:r>
              <a:rPr lang="es-AR" dirty="0"/>
              <a:t> consiste en desintegrar las rocas con un chorro de agua a presión, proyectado por la boquilla de un monitor o lanza hidráulica.</a:t>
            </a:r>
          </a:p>
          <a:p>
            <a:r>
              <a:rPr lang="es-AR" dirty="0"/>
              <a:t>El método de laboreo hidráulico de placeres es altamente rentable y económico y tiene </a:t>
            </a:r>
            <a:r>
              <a:rPr lang="es-MX" dirty="0"/>
              <a:t>amplia difusión, especialmente en las explotaciones de placeres situados en los bordes del valle (placeres de terraza). Este método se aplica cuando el placer presenta una pendiente considerable (no menor de 5 a 8 %), escasa dureza de las rocas, poca humedad, y ausencia o reducida cantidad de cantos rodados (10 a 15 % a lo sumo)</a:t>
            </a:r>
            <a:endParaRPr lang="es-AR" dirty="0"/>
          </a:p>
        </p:txBody>
      </p:sp>
      <p:sp>
        <p:nvSpPr>
          <p:cNvPr id="9" name="CuadroTexto 8">
            <a:extLst>
              <a:ext uri="{FF2B5EF4-FFF2-40B4-BE49-F238E27FC236}">
                <a16:creationId xmlns:a16="http://schemas.microsoft.com/office/drawing/2014/main" id="{1C7B23A9-CC5B-5867-62CB-FD855CAA1709}"/>
              </a:ext>
            </a:extLst>
          </p:cNvPr>
          <p:cNvSpPr txBox="1"/>
          <p:nvPr/>
        </p:nvSpPr>
        <p:spPr>
          <a:xfrm>
            <a:off x="3213847" y="3132878"/>
            <a:ext cx="6098240" cy="923330"/>
          </a:xfrm>
          <a:prstGeom prst="rect">
            <a:avLst/>
          </a:prstGeom>
          <a:noFill/>
        </p:spPr>
        <p:txBody>
          <a:bodyPr wrap="square">
            <a:spAutoFit/>
          </a:bodyPr>
          <a:lstStyle/>
          <a:p>
            <a:r>
              <a:rPr lang="es-AR" dirty="0"/>
              <a:t>Cuando hay pendiente, la explotación puede ser:</a:t>
            </a:r>
          </a:p>
          <a:p>
            <a:r>
              <a:rPr lang="es-AR" dirty="0"/>
              <a:t>- de tajo coincidente (- pendiente)</a:t>
            </a:r>
          </a:p>
          <a:p>
            <a:r>
              <a:rPr lang="es-AR" dirty="0"/>
              <a:t>- de contratajo (+ pendiente)</a:t>
            </a:r>
          </a:p>
        </p:txBody>
      </p:sp>
      <p:sp>
        <p:nvSpPr>
          <p:cNvPr id="12" name="CuadroTexto 11">
            <a:extLst>
              <a:ext uri="{FF2B5EF4-FFF2-40B4-BE49-F238E27FC236}">
                <a16:creationId xmlns:a16="http://schemas.microsoft.com/office/drawing/2014/main" id="{1DF20D4D-D8F9-0C1A-8272-7A04E318C8FF}"/>
              </a:ext>
            </a:extLst>
          </p:cNvPr>
          <p:cNvSpPr txBox="1"/>
          <p:nvPr/>
        </p:nvSpPr>
        <p:spPr>
          <a:xfrm>
            <a:off x="2779058" y="4451275"/>
            <a:ext cx="8637493" cy="1477328"/>
          </a:xfrm>
          <a:prstGeom prst="rect">
            <a:avLst/>
          </a:prstGeom>
          <a:noFill/>
        </p:spPr>
        <p:txBody>
          <a:bodyPr wrap="square">
            <a:spAutoFit/>
          </a:bodyPr>
          <a:lstStyle/>
          <a:p>
            <a:r>
              <a:rPr lang="es-AR" dirty="0"/>
              <a:t>Los métodos de laboreo a contratajo se practican cuando el lecho de roca tiene una pendiente que asegure la remoción de las arenas desintegradas por el monitor, por una corriente de agua a libre. Un aprovechamiento más completo de la energía hidráulica del chorro, en la explotación en contracorriente, permite atacar arenas de mayor dureza, que en tajo coincidente.</a:t>
            </a:r>
          </a:p>
        </p:txBody>
      </p:sp>
    </p:spTree>
    <p:extLst>
      <p:ext uri="{BB962C8B-B14F-4D97-AF65-F5344CB8AC3E}">
        <p14:creationId xmlns:p14="http://schemas.microsoft.com/office/powerpoint/2010/main" val="184884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1414390-9177-8A4F-13F0-93FCD8660DAA}"/>
              </a:ext>
            </a:extLst>
          </p:cNvPr>
          <p:cNvPicPr>
            <a:picLocks noChangeAspect="1"/>
          </p:cNvPicPr>
          <p:nvPr/>
        </p:nvPicPr>
        <p:blipFill>
          <a:blip r:embed="rId2"/>
          <a:stretch>
            <a:fillRect/>
          </a:stretch>
        </p:blipFill>
        <p:spPr>
          <a:xfrm>
            <a:off x="1004887" y="528637"/>
            <a:ext cx="10182225" cy="5800725"/>
          </a:xfrm>
          <a:prstGeom prst="rect">
            <a:avLst/>
          </a:prstGeom>
        </p:spPr>
      </p:pic>
    </p:spTree>
    <p:extLst>
      <p:ext uri="{BB962C8B-B14F-4D97-AF65-F5344CB8AC3E}">
        <p14:creationId xmlns:p14="http://schemas.microsoft.com/office/powerpoint/2010/main" val="291577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9D67C39-C42F-76F9-A7C5-EBD639B2D186}"/>
              </a:ext>
            </a:extLst>
          </p:cNvPr>
          <p:cNvSpPr/>
          <p:nvPr/>
        </p:nvSpPr>
        <p:spPr>
          <a:xfrm>
            <a:off x="412377" y="865305"/>
            <a:ext cx="2061883" cy="748343"/>
          </a:xfrm>
          <a:prstGeom prst="rect">
            <a:avLst/>
          </a:prstGeom>
          <a:solidFill>
            <a:schemeClr val="bg1"/>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Hidromecanización </a:t>
            </a:r>
            <a:endParaRPr lang="es-AR" b="1" dirty="0">
              <a:solidFill>
                <a:schemeClr val="tx1"/>
              </a:solidFill>
            </a:endParaRPr>
          </a:p>
        </p:txBody>
      </p:sp>
      <p:sp>
        <p:nvSpPr>
          <p:cNvPr id="7" name="Rectángulo 6">
            <a:extLst>
              <a:ext uri="{FF2B5EF4-FFF2-40B4-BE49-F238E27FC236}">
                <a16:creationId xmlns:a16="http://schemas.microsoft.com/office/drawing/2014/main" id="{D0598941-AB1E-D10C-86D1-9B70E03E05A6}"/>
              </a:ext>
            </a:extLst>
          </p:cNvPr>
          <p:cNvSpPr/>
          <p:nvPr/>
        </p:nvSpPr>
        <p:spPr>
          <a:xfrm>
            <a:off x="2595282" y="497541"/>
            <a:ext cx="9022977" cy="4706471"/>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MX" b="1" dirty="0">
                <a:solidFill>
                  <a:schemeClr val="tx1"/>
                </a:solidFill>
              </a:rPr>
              <a:t> </a:t>
            </a:r>
            <a:endParaRPr lang="es-AR" b="1" dirty="0">
              <a:solidFill>
                <a:schemeClr val="tx1"/>
              </a:solidFill>
            </a:endParaRPr>
          </a:p>
        </p:txBody>
      </p:sp>
      <p:sp>
        <p:nvSpPr>
          <p:cNvPr id="2" name="CuadroTexto 1">
            <a:extLst>
              <a:ext uri="{FF2B5EF4-FFF2-40B4-BE49-F238E27FC236}">
                <a16:creationId xmlns:a16="http://schemas.microsoft.com/office/drawing/2014/main" id="{07266C52-A20F-34F9-6AFC-A0BC150BECC8}"/>
              </a:ext>
            </a:extLst>
          </p:cNvPr>
          <p:cNvSpPr txBox="1"/>
          <p:nvPr/>
        </p:nvSpPr>
        <p:spPr>
          <a:xfrm>
            <a:off x="2766733" y="680639"/>
            <a:ext cx="6098240" cy="369332"/>
          </a:xfrm>
          <a:prstGeom prst="rect">
            <a:avLst/>
          </a:prstGeom>
          <a:noFill/>
        </p:spPr>
        <p:txBody>
          <a:bodyPr wrap="square">
            <a:spAutoFit/>
          </a:bodyPr>
          <a:lstStyle/>
          <a:p>
            <a:r>
              <a:rPr lang="es-MX" b="1" dirty="0"/>
              <a:t>Lavado en Canaletas </a:t>
            </a:r>
            <a:endParaRPr lang="es-AR" b="1" dirty="0"/>
          </a:p>
        </p:txBody>
      </p:sp>
      <p:sp>
        <p:nvSpPr>
          <p:cNvPr id="5" name="CuadroTexto 4">
            <a:extLst>
              <a:ext uri="{FF2B5EF4-FFF2-40B4-BE49-F238E27FC236}">
                <a16:creationId xmlns:a16="http://schemas.microsoft.com/office/drawing/2014/main" id="{77AE1A68-426E-B8EE-161D-3C5FB13CAB7C}"/>
              </a:ext>
            </a:extLst>
          </p:cNvPr>
          <p:cNvSpPr txBox="1"/>
          <p:nvPr/>
        </p:nvSpPr>
        <p:spPr>
          <a:xfrm>
            <a:off x="2766733" y="1049971"/>
            <a:ext cx="8743949" cy="1200329"/>
          </a:xfrm>
          <a:prstGeom prst="rect">
            <a:avLst/>
          </a:prstGeom>
          <a:noFill/>
        </p:spPr>
        <p:txBody>
          <a:bodyPr wrap="square">
            <a:spAutoFit/>
          </a:bodyPr>
          <a:lstStyle/>
          <a:p>
            <a:r>
              <a:rPr lang="es-AR" dirty="0"/>
              <a:t>Por lo general las canaletas se hacen con madera pero las de chapa son mejores porqué no hay fugas. El ancho varía entre 15 cm y 1,8 m y su profundidad entre 0,30 y 1,20 m. </a:t>
            </a:r>
          </a:p>
          <a:p>
            <a:r>
              <a:rPr lang="es-MX" dirty="0"/>
              <a:t>Los rifles tienen por objeto dificultar el desplazamiento de las partículas más pesadas que quedan retenidas en los espacios comprendidos entre ellos. </a:t>
            </a:r>
            <a:endParaRPr lang="es-AR" dirty="0"/>
          </a:p>
        </p:txBody>
      </p:sp>
      <p:sp>
        <p:nvSpPr>
          <p:cNvPr id="10" name="CuadroTexto 9">
            <a:extLst>
              <a:ext uri="{FF2B5EF4-FFF2-40B4-BE49-F238E27FC236}">
                <a16:creationId xmlns:a16="http://schemas.microsoft.com/office/drawing/2014/main" id="{CFA5FB3F-6F51-8D1D-C173-3813AB876364}"/>
              </a:ext>
            </a:extLst>
          </p:cNvPr>
          <p:cNvSpPr txBox="1"/>
          <p:nvPr/>
        </p:nvSpPr>
        <p:spPr>
          <a:xfrm>
            <a:off x="2766733" y="2341065"/>
            <a:ext cx="8743949" cy="923330"/>
          </a:xfrm>
          <a:prstGeom prst="rect">
            <a:avLst/>
          </a:prstGeom>
          <a:noFill/>
        </p:spPr>
        <p:txBody>
          <a:bodyPr wrap="square">
            <a:spAutoFit/>
          </a:bodyPr>
          <a:lstStyle/>
          <a:p>
            <a:r>
              <a:rPr lang="es-AR" dirty="0"/>
              <a:t>Generalmente se colocan transversalmente, pero puede ser también longitudinal. La altura de los rifles depende del material y de la separación entre ellos. Si hay rodados grandes deben quedar arriba, entre dos rifles, para ser arrastrados por el agua. </a:t>
            </a:r>
          </a:p>
        </p:txBody>
      </p:sp>
      <p:sp>
        <p:nvSpPr>
          <p:cNvPr id="13" name="CuadroTexto 12">
            <a:extLst>
              <a:ext uri="{FF2B5EF4-FFF2-40B4-BE49-F238E27FC236}">
                <a16:creationId xmlns:a16="http://schemas.microsoft.com/office/drawing/2014/main" id="{FF9EDE67-87A9-69BA-36E1-AB7041515668}"/>
              </a:ext>
            </a:extLst>
          </p:cNvPr>
          <p:cNvSpPr txBox="1"/>
          <p:nvPr/>
        </p:nvSpPr>
        <p:spPr>
          <a:xfrm>
            <a:off x="2766732" y="3476064"/>
            <a:ext cx="8743949" cy="1477328"/>
          </a:xfrm>
          <a:prstGeom prst="rect">
            <a:avLst/>
          </a:prstGeom>
          <a:noFill/>
        </p:spPr>
        <p:txBody>
          <a:bodyPr wrap="square">
            <a:spAutoFit/>
          </a:bodyPr>
          <a:lstStyle/>
          <a:p>
            <a:r>
              <a:rPr lang="es-AR" dirty="0"/>
              <a:t> Cuando hay arenas y gravas muy finas se usan rifles pequeños, lonas y arpilleras. Los rifles pueden ser rollizos de madera, listones, perfiles metálicos.</a:t>
            </a:r>
          </a:p>
          <a:p>
            <a:endParaRPr lang="es-AR" dirty="0"/>
          </a:p>
          <a:p>
            <a:r>
              <a:rPr lang="es-AR" dirty="0"/>
              <a:t>Tanto los rifles como la base o fondo están sometidos a gran desgaste, por lo que se protegen con llantas o forros de goma o acero.</a:t>
            </a:r>
          </a:p>
        </p:txBody>
      </p:sp>
    </p:spTree>
    <p:extLst>
      <p:ext uri="{BB962C8B-B14F-4D97-AF65-F5344CB8AC3E}">
        <p14:creationId xmlns:p14="http://schemas.microsoft.com/office/powerpoint/2010/main" val="213227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2D4672A-1E08-B84E-5958-232A2AB051EE}"/>
              </a:ext>
            </a:extLst>
          </p:cNvPr>
          <p:cNvPicPr>
            <a:picLocks noChangeAspect="1"/>
          </p:cNvPicPr>
          <p:nvPr/>
        </p:nvPicPr>
        <p:blipFill>
          <a:blip r:embed="rId2"/>
          <a:stretch>
            <a:fillRect/>
          </a:stretch>
        </p:blipFill>
        <p:spPr>
          <a:xfrm>
            <a:off x="1381137" y="311277"/>
            <a:ext cx="9106997" cy="3200413"/>
          </a:xfrm>
          <a:prstGeom prst="rect">
            <a:avLst/>
          </a:prstGeom>
        </p:spPr>
      </p:pic>
      <p:pic>
        <p:nvPicPr>
          <p:cNvPr id="7" name="Imagen 6">
            <a:extLst>
              <a:ext uri="{FF2B5EF4-FFF2-40B4-BE49-F238E27FC236}">
                <a16:creationId xmlns:a16="http://schemas.microsoft.com/office/drawing/2014/main" id="{BC52473F-854D-07F1-60FD-AF3DCCCDBE0E}"/>
              </a:ext>
            </a:extLst>
          </p:cNvPr>
          <p:cNvPicPr>
            <a:picLocks noChangeAspect="1"/>
          </p:cNvPicPr>
          <p:nvPr/>
        </p:nvPicPr>
        <p:blipFill>
          <a:blip r:embed="rId3"/>
          <a:stretch>
            <a:fillRect/>
          </a:stretch>
        </p:blipFill>
        <p:spPr>
          <a:xfrm>
            <a:off x="4086785" y="3593713"/>
            <a:ext cx="4018429" cy="2953010"/>
          </a:xfrm>
          <a:prstGeom prst="rect">
            <a:avLst/>
          </a:prstGeom>
        </p:spPr>
      </p:pic>
    </p:spTree>
    <p:extLst>
      <p:ext uri="{BB962C8B-B14F-4D97-AF65-F5344CB8AC3E}">
        <p14:creationId xmlns:p14="http://schemas.microsoft.com/office/powerpoint/2010/main" val="338407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diagonales cortadas 10">
            <a:extLst>
              <a:ext uri="{FF2B5EF4-FFF2-40B4-BE49-F238E27FC236}">
                <a16:creationId xmlns:a16="http://schemas.microsoft.com/office/drawing/2014/main" id="{1AB8722A-81E5-402B-8659-9BCB4416985C}"/>
              </a:ext>
            </a:extLst>
          </p:cNvPr>
          <p:cNvSpPr/>
          <p:nvPr/>
        </p:nvSpPr>
        <p:spPr>
          <a:xfrm>
            <a:off x="2766733" y="4590000"/>
            <a:ext cx="6431056" cy="1754326"/>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AR"/>
          </a:p>
        </p:txBody>
      </p:sp>
      <p:sp>
        <p:nvSpPr>
          <p:cNvPr id="6" name="Rectángulo 5">
            <a:extLst>
              <a:ext uri="{FF2B5EF4-FFF2-40B4-BE49-F238E27FC236}">
                <a16:creationId xmlns:a16="http://schemas.microsoft.com/office/drawing/2014/main" id="{69D67C39-C42F-76F9-A7C5-EBD639B2D186}"/>
              </a:ext>
            </a:extLst>
          </p:cNvPr>
          <p:cNvSpPr/>
          <p:nvPr/>
        </p:nvSpPr>
        <p:spPr>
          <a:xfrm>
            <a:off x="412377" y="865305"/>
            <a:ext cx="2061883" cy="748343"/>
          </a:xfrm>
          <a:prstGeom prst="rect">
            <a:avLst/>
          </a:prstGeom>
          <a:solidFill>
            <a:schemeClr val="bg1"/>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Hidromecanización </a:t>
            </a:r>
            <a:endParaRPr lang="es-AR" b="1" dirty="0">
              <a:solidFill>
                <a:schemeClr val="tx1"/>
              </a:solidFill>
            </a:endParaRPr>
          </a:p>
        </p:txBody>
      </p:sp>
      <p:sp>
        <p:nvSpPr>
          <p:cNvPr id="7" name="Rectángulo 6">
            <a:extLst>
              <a:ext uri="{FF2B5EF4-FFF2-40B4-BE49-F238E27FC236}">
                <a16:creationId xmlns:a16="http://schemas.microsoft.com/office/drawing/2014/main" id="{D0598941-AB1E-D10C-86D1-9B70E03E05A6}"/>
              </a:ext>
            </a:extLst>
          </p:cNvPr>
          <p:cNvSpPr/>
          <p:nvPr/>
        </p:nvSpPr>
        <p:spPr>
          <a:xfrm>
            <a:off x="2595282" y="497541"/>
            <a:ext cx="9022977" cy="5970494"/>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MX" b="1" dirty="0">
                <a:solidFill>
                  <a:schemeClr val="tx1"/>
                </a:solidFill>
              </a:rPr>
              <a:t> </a:t>
            </a:r>
            <a:endParaRPr lang="es-AR" b="1" dirty="0">
              <a:solidFill>
                <a:schemeClr val="tx1"/>
              </a:solidFill>
            </a:endParaRPr>
          </a:p>
        </p:txBody>
      </p:sp>
      <p:sp>
        <p:nvSpPr>
          <p:cNvPr id="2" name="CuadroTexto 1">
            <a:extLst>
              <a:ext uri="{FF2B5EF4-FFF2-40B4-BE49-F238E27FC236}">
                <a16:creationId xmlns:a16="http://schemas.microsoft.com/office/drawing/2014/main" id="{07266C52-A20F-34F9-6AFC-A0BC150BECC8}"/>
              </a:ext>
            </a:extLst>
          </p:cNvPr>
          <p:cNvSpPr txBox="1"/>
          <p:nvPr/>
        </p:nvSpPr>
        <p:spPr>
          <a:xfrm>
            <a:off x="2766733" y="680639"/>
            <a:ext cx="6098240" cy="369332"/>
          </a:xfrm>
          <a:prstGeom prst="rect">
            <a:avLst/>
          </a:prstGeom>
          <a:noFill/>
        </p:spPr>
        <p:txBody>
          <a:bodyPr wrap="square">
            <a:spAutoFit/>
          </a:bodyPr>
          <a:lstStyle/>
          <a:p>
            <a:r>
              <a:rPr lang="es-MX" b="1" dirty="0"/>
              <a:t>Monitores </a:t>
            </a:r>
            <a:endParaRPr lang="es-AR" b="1" dirty="0"/>
          </a:p>
        </p:txBody>
      </p:sp>
      <p:sp>
        <p:nvSpPr>
          <p:cNvPr id="4" name="CuadroTexto 3">
            <a:extLst>
              <a:ext uri="{FF2B5EF4-FFF2-40B4-BE49-F238E27FC236}">
                <a16:creationId xmlns:a16="http://schemas.microsoft.com/office/drawing/2014/main" id="{838BE362-BBF8-22E9-03A7-719E452794C0}"/>
              </a:ext>
            </a:extLst>
          </p:cNvPr>
          <p:cNvSpPr txBox="1"/>
          <p:nvPr/>
        </p:nvSpPr>
        <p:spPr>
          <a:xfrm>
            <a:off x="2696134" y="1049971"/>
            <a:ext cx="8821272" cy="3416320"/>
          </a:xfrm>
          <a:prstGeom prst="rect">
            <a:avLst/>
          </a:prstGeom>
          <a:noFill/>
        </p:spPr>
        <p:txBody>
          <a:bodyPr wrap="square">
            <a:spAutoFit/>
          </a:bodyPr>
          <a:lstStyle/>
          <a:p>
            <a:r>
              <a:rPr lang="es-AR" dirty="0"/>
              <a:t>Los monitores hidráulicos se definen como aquellos equipos de arranque consistentes en una lanza o cañón orientable, de grueso diámetro, que mediante la energía liberada por el chorro de agua, que proyectan sobre el macizo rocoso, permiten disgregar y arrastrar los materiales y los conducen por canales de descarga hacia los lugares de concentración.</a:t>
            </a:r>
          </a:p>
          <a:p>
            <a:endParaRPr lang="es-AR" dirty="0"/>
          </a:p>
          <a:p>
            <a:r>
              <a:rPr lang="es-AR" dirty="0"/>
              <a:t>El esquema de utilización del monitor puede ser con carga de presión natural o con carga de presión artificial, según exista o no, la posibilidad de ejecutar un embalse del agua a una altura suficiente como para asegurar la presión necesaria. Sí no existe la posibilidad del embalse la presión tiene que lograrse con bombas.</a:t>
            </a:r>
          </a:p>
          <a:p>
            <a:endParaRPr lang="es-AR" dirty="0"/>
          </a:p>
          <a:p>
            <a:r>
              <a:rPr lang="es-AR" dirty="0"/>
              <a:t>Los monitores pueden tener un mando manual o por control remoto (a través de sistemas hidráulicos) y van montados sobre oruga o sobre patines. Los primeros son autopropulsados.</a:t>
            </a:r>
          </a:p>
        </p:txBody>
      </p:sp>
      <p:sp>
        <p:nvSpPr>
          <p:cNvPr id="9" name="CuadroTexto 8">
            <a:extLst>
              <a:ext uri="{FF2B5EF4-FFF2-40B4-BE49-F238E27FC236}">
                <a16:creationId xmlns:a16="http://schemas.microsoft.com/office/drawing/2014/main" id="{DC928841-1549-03FE-9C75-539E85233022}"/>
              </a:ext>
            </a:extLst>
          </p:cNvPr>
          <p:cNvSpPr txBox="1"/>
          <p:nvPr/>
        </p:nvSpPr>
        <p:spPr>
          <a:xfrm>
            <a:off x="2994211" y="4590000"/>
            <a:ext cx="6602507" cy="1754326"/>
          </a:xfrm>
          <a:prstGeom prst="rect">
            <a:avLst/>
          </a:prstGeom>
          <a:noFill/>
        </p:spPr>
        <p:txBody>
          <a:bodyPr wrap="square">
            <a:spAutoFit/>
          </a:bodyPr>
          <a:lstStyle/>
          <a:p>
            <a:r>
              <a:rPr lang="es-AR" dirty="0"/>
              <a:t>La utilización de estos equipos aporta las siguientes ventajas:</a:t>
            </a:r>
          </a:p>
          <a:p>
            <a:pPr marL="285750" indent="-285750">
              <a:buFont typeface="Arial" panose="020B0604020202020204" pitchFamily="34" charset="0"/>
              <a:buChar char="•"/>
            </a:pPr>
            <a:r>
              <a:rPr lang="es-AR" dirty="0"/>
              <a:t>Arranque continuo del material explotable</a:t>
            </a:r>
          </a:p>
          <a:p>
            <a:pPr marL="285750" indent="-285750">
              <a:buFont typeface="Arial" panose="020B0604020202020204" pitchFamily="34" charset="0"/>
              <a:buChar char="•"/>
            </a:pPr>
            <a:r>
              <a:rPr lang="es-AR" dirty="0"/>
              <a:t>Infraestructura minera reducida</a:t>
            </a:r>
          </a:p>
          <a:p>
            <a:pPr marL="285750" indent="-285750">
              <a:buFont typeface="Arial" panose="020B0604020202020204" pitchFamily="34" charset="0"/>
              <a:buChar char="•"/>
            </a:pPr>
            <a:r>
              <a:rPr lang="es-AR" dirty="0"/>
              <a:t>Equipos más sencillos y económicos</a:t>
            </a:r>
          </a:p>
          <a:p>
            <a:pPr marL="285750" indent="-285750">
              <a:buFont typeface="Arial" panose="020B0604020202020204" pitchFamily="34" charset="0"/>
              <a:buChar char="•"/>
            </a:pPr>
            <a:r>
              <a:rPr lang="es-AR" dirty="0"/>
              <a:t>Menores necesidades de personal y con menor especialización</a:t>
            </a:r>
          </a:p>
          <a:p>
            <a:pPr marL="285750" indent="-285750">
              <a:buFont typeface="Arial" panose="020B0604020202020204" pitchFamily="34" charset="0"/>
              <a:buChar char="•"/>
            </a:pPr>
            <a:r>
              <a:rPr lang="es-AR" dirty="0"/>
              <a:t>Bajo coste de operación</a:t>
            </a:r>
          </a:p>
        </p:txBody>
      </p:sp>
    </p:spTree>
    <p:extLst>
      <p:ext uri="{BB962C8B-B14F-4D97-AF65-F5344CB8AC3E}">
        <p14:creationId xmlns:p14="http://schemas.microsoft.com/office/powerpoint/2010/main" val="157737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469AB-5595-4B5F-B31D-C5D2EFF15CDE}"/>
              </a:ext>
            </a:extLst>
          </p:cNvPr>
          <p:cNvSpPr>
            <a:spLocks noGrp="1"/>
          </p:cNvSpPr>
          <p:nvPr>
            <p:ph type="title"/>
          </p:nvPr>
        </p:nvSpPr>
        <p:spPr>
          <a:xfrm>
            <a:off x="913774" y="493826"/>
            <a:ext cx="10364451" cy="794647"/>
          </a:xfrm>
        </p:spPr>
        <p:txBody>
          <a:bodyPr>
            <a:normAutofit/>
          </a:bodyPr>
          <a:lstStyle/>
          <a:p>
            <a:r>
              <a:rPr lang="es-AR" sz="3200" dirty="0">
                <a:latin typeface="Britannic Bold" panose="020B0903060703020204" pitchFamily="34" charset="0"/>
              </a:rPr>
              <a:t>Yacimientos de Concentración Mecánica</a:t>
            </a:r>
          </a:p>
        </p:txBody>
      </p:sp>
      <p:sp>
        <p:nvSpPr>
          <p:cNvPr id="5" name="CuadroTexto 4">
            <a:extLst>
              <a:ext uri="{FF2B5EF4-FFF2-40B4-BE49-F238E27FC236}">
                <a16:creationId xmlns:a16="http://schemas.microsoft.com/office/drawing/2014/main" id="{6651DF04-EDE0-5C42-31C0-05DF24464F39}"/>
              </a:ext>
            </a:extLst>
          </p:cNvPr>
          <p:cNvSpPr txBox="1"/>
          <p:nvPr/>
        </p:nvSpPr>
        <p:spPr>
          <a:xfrm>
            <a:off x="3657601" y="1618694"/>
            <a:ext cx="8118764" cy="923330"/>
          </a:xfrm>
          <a:prstGeom prst="rect">
            <a:avLst/>
          </a:prstGeom>
          <a:noFill/>
        </p:spPr>
        <p:txBody>
          <a:bodyPr wrap="square">
            <a:spAutoFit/>
          </a:bodyPr>
          <a:lstStyle/>
          <a:p>
            <a:r>
              <a:rPr lang="es-AR" dirty="0"/>
              <a:t>Es la separación natural por gravedad de los minerales pesados </a:t>
            </a:r>
          </a:p>
          <a:p>
            <a:r>
              <a:rPr lang="es-AR" dirty="0"/>
              <a:t>de los ligeros por medio del agua o el aire en movimiento, en virtud de los cuales los </a:t>
            </a:r>
          </a:p>
          <a:p>
            <a:r>
              <a:rPr lang="es-AR" dirty="0"/>
              <a:t>minerales más pesados se concentran en depósitos denominados placeres.</a:t>
            </a:r>
          </a:p>
        </p:txBody>
      </p:sp>
      <p:sp>
        <p:nvSpPr>
          <p:cNvPr id="6" name="Elipse 5">
            <a:extLst>
              <a:ext uri="{FF2B5EF4-FFF2-40B4-BE49-F238E27FC236}">
                <a16:creationId xmlns:a16="http://schemas.microsoft.com/office/drawing/2014/main" id="{F205703F-2FD4-F95C-8A5F-3841B369537B}"/>
              </a:ext>
            </a:extLst>
          </p:cNvPr>
          <p:cNvSpPr/>
          <p:nvPr/>
        </p:nvSpPr>
        <p:spPr>
          <a:xfrm>
            <a:off x="734291" y="1385455"/>
            <a:ext cx="2784764" cy="1302327"/>
          </a:xfrm>
          <a:prstGeom prst="ellipse">
            <a:avLst/>
          </a:prstGeom>
          <a:solidFill>
            <a:schemeClr val="bg2">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s-MX" sz="2400" dirty="0"/>
              <a:t>Concentración Mecánica </a:t>
            </a:r>
            <a:endParaRPr lang="es-AR" sz="2400" dirty="0"/>
          </a:p>
        </p:txBody>
      </p:sp>
      <p:sp>
        <p:nvSpPr>
          <p:cNvPr id="8" name="CuadroTexto 7">
            <a:extLst>
              <a:ext uri="{FF2B5EF4-FFF2-40B4-BE49-F238E27FC236}">
                <a16:creationId xmlns:a16="http://schemas.microsoft.com/office/drawing/2014/main" id="{6C3F823F-17E8-B5E5-003B-A4A0E21F7D46}"/>
              </a:ext>
            </a:extLst>
          </p:cNvPr>
          <p:cNvSpPr txBox="1"/>
          <p:nvPr/>
        </p:nvSpPr>
        <p:spPr>
          <a:xfrm>
            <a:off x="595746" y="3059668"/>
            <a:ext cx="3380509" cy="369332"/>
          </a:xfrm>
          <a:prstGeom prst="rect">
            <a:avLst/>
          </a:prstGeom>
          <a:noFill/>
        </p:spPr>
        <p:txBody>
          <a:bodyPr wrap="square">
            <a:spAutoFit/>
          </a:bodyPr>
          <a:lstStyle/>
          <a:p>
            <a:r>
              <a:rPr lang="es-AR" dirty="0"/>
              <a:t>Esta operación implica dos fases:</a:t>
            </a:r>
          </a:p>
        </p:txBody>
      </p:sp>
      <p:sp>
        <p:nvSpPr>
          <p:cNvPr id="9" name="Flecha: hacia abajo 8">
            <a:extLst>
              <a:ext uri="{FF2B5EF4-FFF2-40B4-BE49-F238E27FC236}">
                <a16:creationId xmlns:a16="http://schemas.microsoft.com/office/drawing/2014/main" id="{7C05D3D8-D288-05DD-B9B0-37B3F761A374}"/>
              </a:ext>
            </a:extLst>
          </p:cNvPr>
          <p:cNvSpPr/>
          <p:nvPr/>
        </p:nvSpPr>
        <p:spPr>
          <a:xfrm>
            <a:off x="2085109" y="277091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id="{4470BE95-B1A0-29E5-82A6-D949718F8EC6}"/>
              </a:ext>
            </a:extLst>
          </p:cNvPr>
          <p:cNvSpPr txBox="1"/>
          <p:nvPr/>
        </p:nvSpPr>
        <p:spPr>
          <a:xfrm>
            <a:off x="1149926" y="3470840"/>
            <a:ext cx="8354291" cy="646331"/>
          </a:xfrm>
          <a:prstGeom prst="rect">
            <a:avLst/>
          </a:prstGeom>
          <a:noFill/>
        </p:spPr>
        <p:txBody>
          <a:bodyPr wrap="square">
            <a:spAutoFit/>
          </a:bodyPr>
          <a:lstStyle/>
          <a:p>
            <a:r>
              <a:rPr lang="es-AR" dirty="0"/>
              <a:t>1. La Liberación por meteorización de los minerales estables separándolos de su matriz.</a:t>
            </a:r>
          </a:p>
          <a:p>
            <a:r>
              <a:rPr lang="es-AR" dirty="0"/>
              <a:t>2. La concentración de los mismos.</a:t>
            </a:r>
          </a:p>
        </p:txBody>
      </p:sp>
      <p:sp>
        <p:nvSpPr>
          <p:cNvPr id="13" name="CuadroTexto 12">
            <a:extLst>
              <a:ext uri="{FF2B5EF4-FFF2-40B4-BE49-F238E27FC236}">
                <a16:creationId xmlns:a16="http://schemas.microsoft.com/office/drawing/2014/main" id="{86934768-C1AB-7DBB-E47F-5C01C2CF4240}"/>
              </a:ext>
            </a:extLst>
          </p:cNvPr>
          <p:cNvSpPr txBox="1"/>
          <p:nvPr/>
        </p:nvSpPr>
        <p:spPr>
          <a:xfrm>
            <a:off x="457199" y="4595382"/>
            <a:ext cx="2549238" cy="1754326"/>
          </a:xfrm>
          <a:prstGeom prst="rect">
            <a:avLst/>
          </a:prstGeom>
          <a:noFill/>
        </p:spPr>
        <p:txBody>
          <a:bodyPr wrap="square">
            <a:spAutoFit/>
          </a:bodyPr>
          <a:lstStyle/>
          <a:p>
            <a:pPr marL="285750" indent="-285750" algn="ctr">
              <a:buFont typeface="Wingdings" panose="05000000000000000000" pitchFamily="2" charset="2"/>
              <a:buChar char="§"/>
            </a:pPr>
            <a:r>
              <a:rPr lang="es-AR" dirty="0"/>
              <a:t>La concentración puede producirse tan sólo si los minerales de valor poseen las </a:t>
            </a:r>
          </a:p>
          <a:p>
            <a:pPr algn="ctr"/>
            <a:r>
              <a:rPr lang="es-AR" dirty="0"/>
              <a:t>propiedades: </a:t>
            </a:r>
          </a:p>
          <a:p>
            <a:pPr algn="ctr"/>
            <a:endParaRPr lang="es-AR" dirty="0"/>
          </a:p>
        </p:txBody>
      </p:sp>
      <p:sp>
        <p:nvSpPr>
          <p:cNvPr id="15" name="CuadroTexto 14">
            <a:extLst>
              <a:ext uri="{FF2B5EF4-FFF2-40B4-BE49-F238E27FC236}">
                <a16:creationId xmlns:a16="http://schemas.microsoft.com/office/drawing/2014/main" id="{E1CE4057-918D-E2D0-60F4-9549ECE2255C}"/>
              </a:ext>
            </a:extLst>
          </p:cNvPr>
          <p:cNvSpPr txBox="1"/>
          <p:nvPr/>
        </p:nvSpPr>
        <p:spPr>
          <a:xfrm>
            <a:off x="3269674" y="4753915"/>
            <a:ext cx="3671453" cy="1200329"/>
          </a:xfrm>
          <a:prstGeom prst="rect">
            <a:avLst/>
          </a:prstGeom>
          <a:noFill/>
        </p:spPr>
        <p:txBody>
          <a:bodyPr wrap="square">
            <a:spAutoFit/>
          </a:bodyPr>
          <a:lstStyle/>
          <a:p>
            <a:pPr marL="285750" indent="-285750">
              <a:buFont typeface="Wingdings" panose="05000000000000000000" pitchFamily="2" charset="2"/>
              <a:buChar char="Ø"/>
            </a:pPr>
            <a:r>
              <a:rPr lang="es-AR" dirty="0"/>
              <a:t>Elevado peso específico </a:t>
            </a:r>
          </a:p>
          <a:p>
            <a:pPr marL="285750" indent="-285750">
              <a:buFont typeface="Wingdings" panose="05000000000000000000" pitchFamily="2" charset="2"/>
              <a:buChar char="Ø"/>
            </a:pPr>
            <a:r>
              <a:rPr lang="es-AR" dirty="0"/>
              <a:t>Resistencia a la meteorización </a:t>
            </a:r>
          </a:p>
          <a:p>
            <a:pPr marL="285750" indent="-285750">
              <a:buFont typeface="Wingdings" panose="05000000000000000000" pitchFamily="2" charset="2"/>
              <a:buChar char="Ø"/>
            </a:pPr>
            <a:r>
              <a:rPr lang="es-AR" dirty="0"/>
              <a:t>Durabilidad </a:t>
            </a:r>
          </a:p>
          <a:p>
            <a:r>
              <a:rPr lang="es-AR" dirty="0"/>
              <a:t>(maleabilidad, tenacidad o dureza).</a:t>
            </a:r>
          </a:p>
        </p:txBody>
      </p:sp>
      <p:sp>
        <p:nvSpPr>
          <p:cNvPr id="23" name="Llaves 22">
            <a:extLst>
              <a:ext uri="{FF2B5EF4-FFF2-40B4-BE49-F238E27FC236}">
                <a16:creationId xmlns:a16="http://schemas.microsoft.com/office/drawing/2014/main" id="{E88B7979-AD24-EE42-9152-7F29261B4908}"/>
              </a:ext>
            </a:extLst>
          </p:cNvPr>
          <p:cNvSpPr/>
          <p:nvPr/>
        </p:nvSpPr>
        <p:spPr>
          <a:xfrm>
            <a:off x="3006437" y="4612862"/>
            <a:ext cx="3934690" cy="1341382"/>
          </a:xfrm>
          <a:prstGeom prst="bracePair">
            <a:avLst/>
          </a:prstGeom>
          <a:ln>
            <a:solidFill>
              <a:srgbClr val="7030A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AR"/>
          </a:p>
        </p:txBody>
      </p:sp>
      <p:pic>
        <p:nvPicPr>
          <p:cNvPr id="25" name="Imagen 24">
            <a:extLst>
              <a:ext uri="{FF2B5EF4-FFF2-40B4-BE49-F238E27FC236}">
                <a16:creationId xmlns:a16="http://schemas.microsoft.com/office/drawing/2014/main" id="{BC603FFE-41E6-C82C-67F3-6D5BE96D58D0}"/>
              </a:ext>
            </a:extLst>
          </p:cNvPr>
          <p:cNvPicPr>
            <a:picLocks noChangeAspect="1"/>
          </p:cNvPicPr>
          <p:nvPr/>
        </p:nvPicPr>
        <p:blipFill>
          <a:blip r:embed="rId2"/>
          <a:stretch>
            <a:fillRect/>
          </a:stretch>
        </p:blipFill>
        <p:spPr>
          <a:xfrm>
            <a:off x="7034510" y="4009643"/>
            <a:ext cx="4741855" cy="2354531"/>
          </a:xfrm>
          <a:prstGeom prst="rect">
            <a:avLst/>
          </a:prstGeom>
        </p:spPr>
      </p:pic>
    </p:spTree>
    <p:extLst>
      <p:ext uri="{BB962C8B-B14F-4D97-AF65-F5344CB8AC3E}">
        <p14:creationId xmlns:p14="http://schemas.microsoft.com/office/powerpoint/2010/main" val="60242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863E7F-B2B9-9C76-B553-F4AA3DD1AC6C}"/>
              </a:ext>
            </a:extLst>
          </p:cNvPr>
          <p:cNvPicPr>
            <a:picLocks noChangeAspect="1"/>
          </p:cNvPicPr>
          <p:nvPr/>
        </p:nvPicPr>
        <p:blipFill>
          <a:blip r:embed="rId2"/>
          <a:stretch>
            <a:fillRect/>
          </a:stretch>
        </p:blipFill>
        <p:spPr>
          <a:xfrm>
            <a:off x="3519959" y="379780"/>
            <a:ext cx="5152082" cy="3380172"/>
          </a:xfrm>
          <a:prstGeom prst="rect">
            <a:avLst/>
          </a:prstGeom>
        </p:spPr>
      </p:pic>
      <p:pic>
        <p:nvPicPr>
          <p:cNvPr id="7" name="Imagen 6">
            <a:extLst>
              <a:ext uri="{FF2B5EF4-FFF2-40B4-BE49-F238E27FC236}">
                <a16:creationId xmlns:a16="http://schemas.microsoft.com/office/drawing/2014/main" id="{FB5414EB-A2BE-65F1-438B-23298F821D34}"/>
              </a:ext>
            </a:extLst>
          </p:cNvPr>
          <p:cNvPicPr>
            <a:picLocks noChangeAspect="1"/>
          </p:cNvPicPr>
          <p:nvPr/>
        </p:nvPicPr>
        <p:blipFill>
          <a:blip r:embed="rId3"/>
          <a:stretch>
            <a:fillRect/>
          </a:stretch>
        </p:blipFill>
        <p:spPr>
          <a:xfrm>
            <a:off x="1924049" y="3759952"/>
            <a:ext cx="8343901" cy="2718268"/>
          </a:xfrm>
          <a:prstGeom prst="rect">
            <a:avLst/>
          </a:prstGeom>
        </p:spPr>
      </p:pic>
    </p:spTree>
    <p:extLst>
      <p:ext uri="{BB962C8B-B14F-4D97-AF65-F5344CB8AC3E}">
        <p14:creationId xmlns:p14="http://schemas.microsoft.com/office/powerpoint/2010/main" val="378430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477B4B8C-E91E-442C-ACDB-D58738B5C00B}"/>
              </a:ext>
            </a:extLst>
          </p:cNvPr>
          <p:cNvSpPr/>
          <p:nvPr/>
        </p:nvSpPr>
        <p:spPr>
          <a:xfrm>
            <a:off x="1411315" y="618564"/>
            <a:ext cx="767108" cy="457200"/>
          </a:xfrm>
          <a:prstGeom prst="homePlat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a:t>
            </a:r>
            <a:endParaRPr lang="es-AR" b="1" dirty="0"/>
          </a:p>
        </p:txBody>
      </p:sp>
      <p:sp>
        <p:nvSpPr>
          <p:cNvPr id="5" name="CuadroTexto 4">
            <a:extLst>
              <a:ext uri="{FF2B5EF4-FFF2-40B4-BE49-F238E27FC236}">
                <a16:creationId xmlns:a16="http://schemas.microsoft.com/office/drawing/2014/main" id="{9D15A223-4A8D-5FC0-D82D-4885BB0A85F3}"/>
              </a:ext>
            </a:extLst>
          </p:cNvPr>
          <p:cNvSpPr txBox="1"/>
          <p:nvPr/>
        </p:nvSpPr>
        <p:spPr>
          <a:xfrm>
            <a:off x="2277035" y="662498"/>
            <a:ext cx="4607859" cy="369332"/>
          </a:xfrm>
          <a:prstGeom prst="rect">
            <a:avLst/>
          </a:prstGeom>
          <a:noFill/>
        </p:spPr>
        <p:txBody>
          <a:bodyPr wrap="square">
            <a:spAutoFit/>
          </a:bodyPr>
          <a:lstStyle/>
          <a:p>
            <a:r>
              <a:rPr lang="es-AR" dirty="0">
                <a:latin typeface="Arial Rounded MT Bold" panose="020F0704030504030204" pitchFamily="34" charset="0"/>
              </a:rPr>
              <a:t>Con Planta de Concentración Flotante</a:t>
            </a:r>
          </a:p>
        </p:txBody>
      </p:sp>
      <p:sp>
        <p:nvSpPr>
          <p:cNvPr id="7" name="Rectángulo 6">
            <a:extLst>
              <a:ext uri="{FF2B5EF4-FFF2-40B4-BE49-F238E27FC236}">
                <a16:creationId xmlns:a16="http://schemas.microsoft.com/office/drawing/2014/main" id="{D0598941-AB1E-D10C-86D1-9B70E03E05A6}"/>
              </a:ext>
            </a:extLst>
          </p:cNvPr>
          <p:cNvSpPr/>
          <p:nvPr/>
        </p:nvSpPr>
        <p:spPr>
          <a:xfrm>
            <a:off x="694765" y="1264024"/>
            <a:ext cx="10936941" cy="5136776"/>
          </a:xfrm>
          <a:prstGeom prst="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r>
              <a:rPr lang="es-MX" b="1" dirty="0">
                <a:solidFill>
                  <a:schemeClr val="tx1"/>
                </a:solidFill>
              </a:rPr>
              <a:t> </a:t>
            </a:r>
            <a:endParaRPr lang="es-AR" b="1" dirty="0">
              <a:solidFill>
                <a:schemeClr val="tx1"/>
              </a:solidFill>
            </a:endParaRPr>
          </a:p>
        </p:txBody>
      </p:sp>
      <p:sp>
        <p:nvSpPr>
          <p:cNvPr id="3" name="CuadroTexto 2">
            <a:extLst>
              <a:ext uri="{FF2B5EF4-FFF2-40B4-BE49-F238E27FC236}">
                <a16:creationId xmlns:a16="http://schemas.microsoft.com/office/drawing/2014/main" id="{A0FEEAD9-7CD8-2BA9-D4D0-5C6D3987E526}"/>
              </a:ext>
            </a:extLst>
          </p:cNvPr>
          <p:cNvSpPr txBox="1"/>
          <p:nvPr/>
        </p:nvSpPr>
        <p:spPr>
          <a:xfrm>
            <a:off x="797859" y="1365724"/>
            <a:ext cx="10699376" cy="2031325"/>
          </a:xfrm>
          <a:prstGeom prst="rect">
            <a:avLst/>
          </a:prstGeom>
          <a:noFill/>
        </p:spPr>
        <p:txBody>
          <a:bodyPr wrap="square">
            <a:spAutoFit/>
          </a:bodyPr>
          <a:lstStyle/>
          <a:p>
            <a:r>
              <a:rPr lang="es-AR" dirty="0"/>
              <a:t>Se utilizan las dragas que son instalaciones flotantes que permiten hacer todas las operaciones de arranque, desintegración y concentración.</a:t>
            </a:r>
          </a:p>
          <a:p>
            <a:r>
              <a:rPr lang="es-AR" dirty="0"/>
              <a:t>Se aplica, lógicamente, a la explotación de placeres inundados, de ancho no inferior a 30 - 40 m, y sin intercalaciones de rocas duras.</a:t>
            </a:r>
          </a:p>
          <a:p>
            <a:r>
              <a:rPr lang="es-AR" dirty="0"/>
              <a:t>La profundidad máxima no debe superar a la máxima posibilidad de dragado, o sea 30 - 40 m. Un obstáculo para la explotación por dragado es una pendiente considerable del lecho, ya que dificulta el mantenimiento del agua en las cotas determinadas. </a:t>
            </a:r>
          </a:p>
        </p:txBody>
      </p:sp>
      <p:sp>
        <p:nvSpPr>
          <p:cNvPr id="10" name="CuadroTexto 9">
            <a:extLst>
              <a:ext uri="{FF2B5EF4-FFF2-40B4-BE49-F238E27FC236}">
                <a16:creationId xmlns:a16="http://schemas.microsoft.com/office/drawing/2014/main" id="{2BC6CCB9-B68B-4176-44B9-A6BF160EC809}"/>
              </a:ext>
            </a:extLst>
          </p:cNvPr>
          <p:cNvSpPr txBox="1"/>
          <p:nvPr/>
        </p:nvSpPr>
        <p:spPr>
          <a:xfrm>
            <a:off x="813547" y="3397049"/>
            <a:ext cx="10699376" cy="2862322"/>
          </a:xfrm>
          <a:prstGeom prst="rect">
            <a:avLst/>
          </a:prstGeom>
          <a:noFill/>
        </p:spPr>
        <p:txBody>
          <a:bodyPr wrap="square">
            <a:spAutoFit/>
          </a:bodyPr>
          <a:lstStyle/>
          <a:p>
            <a:r>
              <a:rPr lang="es-AR" dirty="0"/>
              <a:t>En el campo del dragado tradicional para la explotación de yacimientos minerales, las condiciones que deben cumplirse para la aplicación de estos sistemas son:</a:t>
            </a:r>
          </a:p>
          <a:p>
            <a:r>
              <a:rPr lang="es-AR" b="1" dirty="0"/>
              <a:t>---</a:t>
            </a:r>
            <a:r>
              <a:rPr lang="es-AR" dirty="0"/>
              <a:t> Resistencia del mineral: en depósitos de tipo placer los granos de mineral deben ser más pesados que el estéril, que se presentará en forma de suelo poco consolidado o como una matriz de gravas y arenas sin casi cohesión.</a:t>
            </a:r>
          </a:p>
          <a:p>
            <a:r>
              <a:rPr lang="es-AR" b="1" dirty="0"/>
              <a:t>---</a:t>
            </a:r>
            <a:r>
              <a:rPr lang="es-AR" dirty="0"/>
              <a:t> Resistencia de los estériles: materiales sueltos.</a:t>
            </a:r>
          </a:p>
          <a:p>
            <a:r>
              <a:rPr lang="es-AR" b="1" dirty="0"/>
              <a:t>---</a:t>
            </a:r>
            <a:r>
              <a:rPr lang="es-AR" dirty="0"/>
              <a:t> Forma del depósito: aluvional, tabular, banco o playa.</a:t>
            </a:r>
          </a:p>
          <a:p>
            <a:r>
              <a:rPr lang="es-AR" b="1" dirty="0"/>
              <a:t>---</a:t>
            </a:r>
            <a:r>
              <a:rPr lang="es-AR" dirty="0"/>
              <a:t> Inclinación del yacimiento: preferiblemente horizontal o con una pendiente del 2 al 6%.</a:t>
            </a:r>
          </a:p>
          <a:p>
            <a:r>
              <a:rPr lang="es-AR" b="1" dirty="0"/>
              <a:t>---</a:t>
            </a:r>
            <a:r>
              <a:rPr lang="es-AR" dirty="0"/>
              <a:t> Tamaño del depósito: con una potencia de intermedia a grande, de 8 a 60 m.</a:t>
            </a:r>
          </a:p>
          <a:p>
            <a:r>
              <a:rPr lang="es-AR" b="1" dirty="0"/>
              <a:t>---</a:t>
            </a:r>
            <a:r>
              <a:rPr lang="es-AR" dirty="0"/>
              <a:t> Ley del mineral: puede ser muy baja.</a:t>
            </a:r>
          </a:p>
          <a:p>
            <a:r>
              <a:rPr lang="es-AR" b="1" dirty="0"/>
              <a:t>---</a:t>
            </a:r>
            <a:r>
              <a:rPr lang="es-AR" dirty="0"/>
              <a:t> Profundidad: muy superficial y pequeño recubrimiento.</a:t>
            </a:r>
          </a:p>
        </p:txBody>
      </p:sp>
    </p:spTree>
    <p:extLst>
      <p:ext uri="{BB962C8B-B14F-4D97-AF65-F5344CB8AC3E}">
        <p14:creationId xmlns:p14="http://schemas.microsoft.com/office/powerpoint/2010/main" val="780949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esquinas diagonales redondeadas 33">
            <a:extLst>
              <a:ext uri="{FF2B5EF4-FFF2-40B4-BE49-F238E27FC236}">
                <a16:creationId xmlns:a16="http://schemas.microsoft.com/office/drawing/2014/main" id="{A15433A3-FEE5-8991-1375-45E1F2A4737F}"/>
              </a:ext>
            </a:extLst>
          </p:cNvPr>
          <p:cNvSpPr/>
          <p:nvPr/>
        </p:nvSpPr>
        <p:spPr>
          <a:xfrm>
            <a:off x="2743200" y="3429000"/>
            <a:ext cx="8404411" cy="275207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Título 1">
            <a:extLst>
              <a:ext uri="{FF2B5EF4-FFF2-40B4-BE49-F238E27FC236}">
                <a16:creationId xmlns:a16="http://schemas.microsoft.com/office/drawing/2014/main" id="{49B500F9-DA00-19D5-B923-906779077F6C}"/>
              </a:ext>
            </a:extLst>
          </p:cNvPr>
          <p:cNvSpPr>
            <a:spLocks noGrp="1"/>
          </p:cNvSpPr>
          <p:nvPr>
            <p:ph type="title"/>
          </p:nvPr>
        </p:nvSpPr>
        <p:spPr>
          <a:xfrm>
            <a:off x="913774" y="470599"/>
            <a:ext cx="10364451" cy="833765"/>
          </a:xfrm>
        </p:spPr>
        <p:txBody>
          <a:bodyPr>
            <a:normAutofit/>
          </a:bodyPr>
          <a:lstStyle/>
          <a:p>
            <a:r>
              <a:rPr lang="es-AR" dirty="0">
                <a:latin typeface="Britannic Bold" panose="020B0903060703020204" pitchFamily="34" charset="0"/>
              </a:rPr>
              <a:t>- Tipos de unidades-</a:t>
            </a:r>
            <a:endParaRPr lang="es-AR" dirty="0"/>
          </a:p>
        </p:txBody>
      </p:sp>
      <p:sp>
        <p:nvSpPr>
          <p:cNvPr id="6" name="CuadroTexto 5">
            <a:extLst>
              <a:ext uri="{FF2B5EF4-FFF2-40B4-BE49-F238E27FC236}">
                <a16:creationId xmlns:a16="http://schemas.microsoft.com/office/drawing/2014/main" id="{B4A19738-93ED-F5EF-DE6F-4BC33087F9D4}"/>
              </a:ext>
            </a:extLst>
          </p:cNvPr>
          <p:cNvSpPr txBox="1"/>
          <p:nvPr/>
        </p:nvSpPr>
        <p:spPr>
          <a:xfrm>
            <a:off x="1032061" y="1192323"/>
            <a:ext cx="10364451" cy="646331"/>
          </a:xfrm>
          <a:prstGeom prst="rect">
            <a:avLst/>
          </a:prstGeom>
          <a:noFill/>
        </p:spPr>
        <p:txBody>
          <a:bodyPr wrap="square">
            <a:spAutoFit/>
          </a:bodyPr>
          <a:lstStyle/>
          <a:p>
            <a:r>
              <a:rPr lang="es-AR" dirty="0"/>
              <a:t>Los diferentes tipos de dragas que actualmente se utilizan en minería como en obra civil, se pueden clasificar en dos grandes grupos:</a:t>
            </a:r>
          </a:p>
        </p:txBody>
      </p:sp>
      <p:sp>
        <p:nvSpPr>
          <p:cNvPr id="33" name="Rectángulo: esquinas diagonales redondeadas 32">
            <a:extLst>
              <a:ext uri="{FF2B5EF4-FFF2-40B4-BE49-F238E27FC236}">
                <a16:creationId xmlns:a16="http://schemas.microsoft.com/office/drawing/2014/main" id="{6A123C73-E3A9-1F23-900A-A603D269372D}"/>
              </a:ext>
            </a:extLst>
          </p:cNvPr>
          <p:cNvSpPr/>
          <p:nvPr/>
        </p:nvSpPr>
        <p:spPr>
          <a:xfrm>
            <a:off x="2851402" y="2026088"/>
            <a:ext cx="2782916" cy="108018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8" name="CuadroTexto 7">
            <a:extLst>
              <a:ext uri="{FF2B5EF4-FFF2-40B4-BE49-F238E27FC236}">
                <a16:creationId xmlns:a16="http://schemas.microsoft.com/office/drawing/2014/main" id="{C549FA7A-79F7-0ADE-7F36-6DD96D34C37F}"/>
              </a:ext>
            </a:extLst>
          </p:cNvPr>
          <p:cNvSpPr txBox="1"/>
          <p:nvPr/>
        </p:nvSpPr>
        <p:spPr>
          <a:xfrm>
            <a:off x="2851402" y="2026088"/>
            <a:ext cx="8404411" cy="4154984"/>
          </a:xfrm>
          <a:prstGeom prst="rect">
            <a:avLst/>
          </a:prstGeom>
          <a:noFill/>
        </p:spPr>
        <p:txBody>
          <a:bodyPr wrap="square">
            <a:spAutoFit/>
          </a:bodyPr>
          <a:lstStyle/>
          <a:p>
            <a:r>
              <a:rPr lang="es-AR" sz="2000" b="1" dirty="0"/>
              <a:t>a-</a:t>
            </a:r>
            <a:r>
              <a:rPr lang="es-AR" dirty="0"/>
              <a:t> De cangilones.</a:t>
            </a:r>
          </a:p>
          <a:p>
            <a:r>
              <a:rPr lang="es-AR" sz="2000" b="1" dirty="0"/>
              <a:t>b- </a:t>
            </a:r>
            <a:r>
              <a:rPr lang="es-AR" dirty="0"/>
              <a:t>De cuchara</a:t>
            </a:r>
          </a:p>
          <a:p>
            <a:r>
              <a:rPr lang="es-AR" sz="2000" b="1" dirty="0"/>
              <a:t>c- </a:t>
            </a:r>
            <a:r>
              <a:rPr lang="es-AR" dirty="0"/>
              <a:t>De rodete-succionadora.</a:t>
            </a:r>
          </a:p>
          <a:p>
            <a:endParaRPr lang="es-AR" dirty="0"/>
          </a:p>
          <a:p>
            <a:endParaRPr lang="es-AR" dirty="0"/>
          </a:p>
          <a:p>
            <a:r>
              <a:rPr lang="es-AR" sz="2000" b="1" dirty="0"/>
              <a:t>a- </a:t>
            </a:r>
            <a:r>
              <a:rPr lang="es-AR" dirty="0"/>
              <a:t>Es la máquina clásica de excavación continua de materiales sueltos o poco consolidados con algunos bolos; por esto se utilizan mucho en la explotación de placeres con minerales de alto valor.</a:t>
            </a:r>
          </a:p>
          <a:p>
            <a:r>
              <a:rPr lang="es-AR" sz="2000" b="1" dirty="0"/>
              <a:t>b-</a:t>
            </a:r>
            <a:r>
              <a:rPr lang="es-AR" dirty="0"/>
              <a:t> Tienen el inconveniente de realizar la operación de arranque de forma discontinua, pero, por el contrario, son capaces de extraer materiales más compactos y con bloques de mayor tamaño. Hoy en día su uso está bastante limitado a los depósitos de arenas y gravas.</a:t>
            </a:r>
          </a:p>
          <a:p>
            <a:r>
              <a:rPr lang="es-AR" sz="2000" b="1" dirty="0"/>
              <a:t>c-</a:t>
            </a:r>
            <a:r>
              <a:rPr lang="es-AR" dirty="0"/>
              <a:t> Es un equipo más versátil: arranca los materiales mediante el giro de un rodete de cangilones, descargándolos en la tubería de succión para su transporte.</a:t>
            </a:r>
          </a:p>
        </p:txBody>
      </p:sp>
      <mc:AlternateContent xmlns:mc="http://schemas.openxmlformats.org/markup-compatibility/2006">
        <mc:Choice xmlns:p14="http://schemas.microsoft.com/office/powerpoint/2010/main" Requires="p14">
          <p:contentPart p14:bwMode="auto" r:id="rId2">
            <p14:nvContentPartPr>
              <p14:cNvPr id="56" name="Entrada de lápiz 55">
                <a:extLst>
                  <a:ext uri="{FF2B5EF4-FFF2-40B4-BE49-F238E27FC236}">
                    <a16:creationId xmlns:a16="http://schemas.microsoft.com/office/drawing/2014/main" id="{F9875DEB-27CE-D755-1380-A95ACB7C1D93}"/>
                  </a:ext>
                </a:extLst>
              </p14:cNvPr>
              <p14:cNvContentPartPr/>
              <p14:nvPr/>
            </p14:nvContentPartPr>
            <p14:xfrm>
              <a:off x="5674553" y="1959925"/>
              <a:ext cx="3569400" cy="1351080"/>
            </p14:xfrm>
          </p:contentPart>
        </mc:Choice>
        <mc:Fallback>
          <p:pic>
            <p:nvPicPr>
              <p:cNvPr id="56" name="Entrada de lápiz 55">
                <a:extLst>
                  <a:ext uri="{FF2B5EF4-FFF2-40B4-BE49-F238E27FC236}">
                    <a16:creationId xmlns:a16="http://schemas.microsoft.com/office/drawing/2014/main" id="{F9875DEB-27CE-D755-1380-A95ACB7C1D93}"/>
                  </a:ext>
                </a:extLst>
              </p:cNvPr>
              <p:cNvPicPr/>
              <p:nvPr/>
            </p:nvPicPr>
            <p:blipFill>
              <a:blip r:embed="rId3"/>
              <a:stretch>
                <a:fillRect/>
              </a:stretch>
            </p:blipFill>
            <p:spPr>
              <a:xfrm>
                <a:off x="5620553" y="1851925"/>
                <a:ext cx="3677040" cy="1566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7" name="Entrada de lápiz 56">
                <a:extLst>
                  <a:ext uri="{FF2B5EF4-FFF2-40B4-BE49-F238E27FC236}">
                    <a16:creationId xmlns:a16="http://schemas.microsoft.com/office/drawing/2014/main" id="{7CE05033-0F2D-BF44-8524-679786C2A5B5}"/>
                  </a:ext>
                </a:extLst>
              </p14:cNvPr>
              <p14:cNvContentPartPr/>
              <p14:nvPr/>
            </p14:nvContentPartPr>
            <p14:xfrm>
              <a:off x="7717913" y="3117685"/>
              <a:ext cx="322560" cy="230760"/>
            </p14:xfrm>
          </p:contentPart>
        </mc:Choice>
        <mc:Fallback>
          <p:pic>
            <p:nvPicPr>
              <p:cNvPr id="57" name="Entrada de lápiz 56">
                <a:extLst>
                  <a:ext uri="{FF2B5EF4-FFF2-40B4-BE49-F238E27FC236}">
                    <a16:creationId xmlns:a16="http://schemas.microsoft.com/office/drawing/2014/main" id="{7CE05033-0F2D-BF44-8524-679786C2A5B5}"/>
                  </a:ext>
                </a:extLst>
              </p:cNvPr>
              <p:cNvPicPr/>
              <p:nvPr/>
            </p:nvPicPr>
            <p:blipFill>
              <a:blip r:embed="rId5"/>
              <a:stretch>
                <a:fillRect/>
              </a:stretch>
            </p:blipFill>
            <p:spPr>
              <a:xfrm>
                <a:off x="7664273" y="3009685"/>
                <a:ext cx="430200" cy="446400"/>
              </a:xfrm>
              <a:prstGeom prst="rect">
                <a:avLst/>
              </a:prstGeom>
            </p:spPr>
          </p:pic>
        </mc:Fallback>
      </mc:AlternateContent>
      <p:sp>
        <p:nvSpPr>
          <p:cNvPr id="59" name="Rectángulo 58">
            <a:extLst>
              <a:ext uri="{FF2B5EF4-FFF2-40B4-BE49-F238E27FC236}">
                <a16:creationId xmlns:a16="http://schemas.microsoft.com/office/drawing/2014/main" id="{ABEA1B90-20B4-7A42-8802-4673462F850F}"/>
              </a:ext>
            </a:extLst>
          </p:cNvPr>
          <p:cNvSpPr/>
          <p:nvPr/>
        </p:nvSpPr>
        <p:spPr>
          <a:xfrm>
            <a:off x="839542" y="2186206"/>
            <a:ext cx="1487150" cy="748343"/>
          </a:xfrm>
          <a:prstGeom prst="rect">
            <a:avLst/>
          </a:prstGeom>
          <a:solidFill>
            <a:schemeClr val="accent6">
              <a:lumMod val="20000"/>
              <a:lumOff val="80000"/>
            </a:schemeClr>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MECÁNICOS  </a:t>
            </a:r>
            <a:endParaRPr lang="es-AR" b="1" dirty="0">
              <a:solidFill>
                <a:schemeClr val="tx1"/>
              </a:solidFill>
            </a:endParaRPr>
          </a:p>
        </p:txBody>
      </p:sp>
    </p:spTree>
    <p:extLst>
      <p:ext uri="{BB962C8B-B14F-4D97-AF65-F5344CB8AC3E}">
        <p14:creationId xmlns:p14="http://schemas.microsoft.com/office/powerpoint/2010/main" val="329449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9499824-8F2F-FD73-E731-33AACC3E8CC0}"/>
              </a:ext>
            </a:extLst>
          </p:cNvPr>
          <p:cNvPicPr>
            <a:picLocks noChangeAspect="1"/>
          </p:cNvPicPr>
          <p:nvPr/>
        </p:nvPicPr>
        <p:blipFill>
          <a:blip r:embed="rId2"/>
          <a:stretch>
            <a:fillRect/>
          </a:stretch>
        </p:blipFill>
        <p:spPr>
          <a:xfrm>
            <a:off x="624448" y="2296366"/>
            <a:ext cx="10943104" cy="2469616"/>
          </a:xfrm>
          <a:prstGeom prst="rect">
            <a:avLst/>
          </a:prstGeom>
        </p:spPr>
      </p:pic>
    </p:spTree>
    <p:extLst>
      <p:ext uri="{BB962C8B-B14F-4D97-AF65-F5344CB8AC3E}">
        <p14:creationId xmlns:p14="http://schemas.microsoft.com/office/powerpoint/2010/main" val="134837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esquinas diagonales redondeadas 33">
            <a:extLst>
              <a:ext uri="{FF2B5EF4-FFF2-40B4-BE49-F238E27FC236}">
                <a16:creationId xmlns:a16="http://schemas.microsoft.com/office/drawing/2014/main" id="{A15433A3-FEE5-8991-1375-45E1F2A4737F}"/>
              </a:ext>
            </a:extLst>
          </p:cNvPr>
          <p:cNvSpPr/>
          <p:nvPr/>
        </p:nvSpPr>
        <p:spPr>
          <a:xfrm>
            <a:off x="484094" y="2468492"/>
            <a:ext cx="11274688" cy="410712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Título 1">
            <a:extLst>
              <a:ext uri="{FF2B5EF4-FFF2-40B4-BE49-F238E27FC236}">
                <a16:creationId xmlns:a16="http://schemas.microsoft.com/office/drawing/2014/main" id="{49B500F9-DA00-19D5-B923-906779077F6C}"/>
              </a:ext>
            </a:extLst>
          </p:cNvPr>
          <p:cNvSpPr>
            <a:spLocks noGrp="1"/>
          </p:cNvSpPr>
          <p:nvPr>
            <p:ph type="title"/>
          </p:nvPr>
        </p:nvSpPr>
        <p:spPr>
          <a:xfrm>
            <a:off x="-323356" y="446902"/>
            <a:ext cx="10364451" cy="833765"/>
          </a:xfrm>
        </p:spPr>
        <p:txBody>
          <a:bodyPr>
            <a:normAutofit/>
          </a:bodyPr>
          <a:lstStyle/>
          <a:p>
            <a:r>
              <a:rPr lang="es-AR" dirty="0">
                <a:latin typeface="Britannic Bold" panose="020B0903060703020204" pitchFamily="34" charset="0"/>
              </a:rPr>
              <a:t>- Tipos de unidades-</a:t>
            </a:r>
            <a:endParaRPr lang="es-AR" dirty="0"/>
          </a:p>
        </p:txBody>
      </p:sp>
      <p:sp>
        <p:nvSpPr>
          <p:cNvPr id="33" name="Rectángulo: esquinas diagonales redondeadas 32">
            <a:extLst>
              <a:ext uri="{FF2B5EF4-FFF2-40B4-BE49-F238E27FC236}">
                <a16:creationId xmlns:a16="http://schemas.microsoft.com/office/drawing/2014/main" id="{6A123C73-E3A9-1F23-900A-A603D269372D}"/>
              </a:ext>
            </a:extLst>
          </p:cNvPr>
          <p:cNvSpPr/>
          <p:nvPr/>
        </p:nvSpPr>
        <p:spPr>
          <a:xfrm>
            <a:off x="2873815" y="1416495"/>
            <a:ext cx="2782916" cy="914264"/>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8" name="CuadroTexto 7">
            <a:extLst>
              <a:ext uri="{FF2B5EF4-FFF2-40B4-BE49-F238E27FC236}">
                <a16:creationId xmlns:a16="http://schemas.microsoft.com/office/drawing/2014/main" id="{C549FA7A-79F7-0ADE-7F36-6DD96D34C37F}"/>
              </a:ext>
            </a:extLst>
          </p:cNvPr>
          <p:cNvSpPr txBox="1"/>
          <p:nvPr/>
        </p:nvSpPr>
        <p:spPr>
          <a:xfrm>
            <a:off x="2891851" y="1304364"/>
            <a:ext cx="8404411" cy="923330"/>
          </a:xfrm>
          <a:prstGeom prst="rect">
            <a:avLst/>
          </a:prstGeom>
          <a:noFill/>
        </p:spPr>
        <p:txBody>
          <a:bodyPr wrap="square">
            <a:spAutoFit/>
          </a:bodyPr>
          <a:lstStyle/>
          <a:p>
            <a:endParaRPr lang="es-MX" dirty="0"/>
          </a:p>
          <a:p>
            <a:r>
              <a:rPr lang="es-MX" dirty="0"/>
              <a:t>- Cortadora-succionadora.</a:t>
            </a:r>
          </a:p>
          <a:p>
            <a:r>
              <a:rPr lang="es-MX" dirty="0"/>
              <a:t>- De succión en marcha.</a:t>
            </a:r>
          </a:p>
        </p:txBody>
      </p:sp>
      <mc:AlternateContent xmlns:mc="http://schemas.openxmlformats.org/markup-compatibility/2006">
        <mc:Choice xmlns:p14="http://schemas.microsoft.com/office/powerpoint/2010/main" Requires="p14">
          <p:contentPart p14:bwMode="auto" r:id="rId2">
            <p14:nvContentPartPr>
              <p14:cNvPr id="56" name="Entrada de lápiz 55">
                <a:extLst>
                  <a:ext uri="{FF2B5EF4-FFF2-40B4-BE49-F238E27FC236}">
                    <a16:creationId xmlns:a16="http://schemas.microsoft.com/office/drawing/2014/main" id="{F9875DEB-27CE-D755-1380-A95ACB7C1D93}"/>
                  </a:ext>
                </a:extLst>
              </p14:cNvPr>
              <p14:cNvContentPartPr/>
              <p14:nvPr/>
            </p14:nvContentPartPr>
            <p14:xfrm>
              <a:off x="5730749" y="960240"/>
              <a:ext cx="3569400" cy="1351080"/>
            </p14:xfrm>
          </p:contentPart>
        </mc:Choice>
        <mc:Fallback>
          <p:pic>
            <p:nvPicPr>
              <p:cNvPr id="56" name="Entrada de lápiz 55">
                <a:extLst>
                  <a:ext uri="{FF2B5EF4-FFF2-40B4-BE49-F238E27FC236}">
                    <a16:creationId xmlns:a16="http://schemas.microsoft.com/office/drawing/2014/main" id="{F9875DEB-27CE-D755-1380-A95ACB7C1D93}"/>
                  </a:ext>
                </a:extLst>
              </p:cNvPr>
              <p:cNvPicPr/>
              <p:nvPr/>
            </p:nvPicPr>
            <p:blipFill>
              <a:blip r:embed="rId3"/>
              <a:stretch>
                <a:fillRect/>
              </a:stretch>
            </p:blipFill>
            <p:spPr>
              <a:xfrm>
                <a:off x="5676749" y="852240"/>
                <a:ext cx="3677040" cy="1566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7" name="Entrada de lápiz 56">
                <a:extLst>
                  <a:ext uri="{FF2B5EF4-FFF2-40B4-BE49-F238E27FC236}">
                    <a16:creationId xmlns:a16="http://schemas.microsoft.com/office/drawing/2014/main" id="{7CE05033-0F2D-BF44-8524-679786C2A5B5}"/>
                  </a:ext>
                </a:extLst>
              </p14:cNvPr>
              <p14:cNvContentPartPr/>
              <p14:nvPr/>
            </p14:nvContentPartPr>
            <p14:xfrm>
              <a:off x="7774109" y="2118000"/>
              <a:ext cx="322560" cy="230760"/>
            </p14:xfrm>
          </p:contentPart>
        </mc:Choice>
        <mc:Fallback>
          <p:pic>
            <p:nvPicPr>
              <p:cNvPr id="57" name="Entrada de lápiz 56">
                <a:extLst>
                  <a:ext uri="{FF2B5EF4-FFF2-40B4-BE49-F238E27FC236}">
                    <a16:creationId xmlns:a16="http://schemas.microsoft.com/office/drawing/2014/main" id="{7CE05033-0F2D-BF44-8524-679786C2A5B5}"/>
                  </a:ext>
                </a:extLst>
              </p:cNvPr>
              <p:cNvPicPr/>
              <p:nvPr/>
            </p:nvPicPr>
            <p:blipFill>
              <a:blip r:embed="rId5"/>
              <a:stretch>
                <a:fillRect/>
              </a:stretch>
            </p:blipFill>
            <p:spPr>
              <a:xfrm>
                <a:off x="7720469" y="2010000"/>
                <a:ext cx="430200" cy="446400"/>
              </a:xfrm>
              <a:prstGeom prst="rect">
                <a:avLst/>
              </a:prstGeom>
            </p:spPr>
          </p:pic>
        </mc:Fallback>
      </mc:AlternateContent>
      <p:sp>
        <p:nvSpPr>
          <p:cNvPr id="59" name="Rectángulo 58">
            <a:extLst>
              <a:ext uri="{FF2B5EF4-FFF2-40B4-BE49-F238E27FC236}">
                <a16:creationId xmlns:a16="http://schemas.microsoft.com/office/drawing/2014/main" id="{ABEA1B90-20B4-7A42-8802-4673462F850F}"/>
              </a:ext>
            </a:extLst>
          </p:cNvPr>
          <p:cNvSpPr/>
          <p:nvPr/>
        </p:nvSpPr>
        <p:spPr>
          <a:xfrm>
            <a:off x="861954" y="1416495"/>
            <a:ext cx="1639199" cy="748343"/>
          </a:xfrm>
          <a:prstGeom prst="rect">
            <a:avLst/>
          </a:prstGeom>
          <a:solidFill>
            <a:schemeClr val="accent6">
              <a:lumMod val="20000"/>
              <a:lumOff val="80000"/>
            </a:schemeClr>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HIDRÁULICOS   </a:t>
            </a:r>
            <a:endParaRPr lang="es-AR" b="1" dirty="0">
              <a:solidFill>
                <a:schemeClr val="tx1"/>
              </a:solidFill>
            </a:endParaRPr>
          </a:p>
        </p:txBody>
      </p:sp>
      <p:sp>
        <p:nvSpPr>
          <p:cNvPr id="3" name="CuadroTexto 2">
            <a:extLst>
              <a:ext uri="{FF2B5EF4-FFF2-40B4-BE49-F238E27FC236}">
                <a16:creationId xmlns:a16="http://schemas.microsoft.com/office/drawing/2014/main" id="{E3C71FAB-93FD-0A3A-6268-30202A9DBEB6}"/>
              </a:ext>
            </a:extLst>
          </p:cNvPr>
          <p:cNvSpPr txBox="1"/>
          <p:nvPr/>
        </p:nvSpPr>
        <p:spPr>
          <a:xfrm>
            <a:off x="658907" y="2634413"/>
            <a:ext cx="10905564" cy="3970318"/>
          </a:xfrm>
          <a:prstGeom prst="rect">
            <a:avLst/>
          </a:prstGeom>
          <a:noFill/>
        </p:spPr>
        <p:txBody>
          <a:bodyPr wrap="square">
            <a:spAutoFit/>
          </a:bodyPr>
          <a:lstStyle/>
          <a:p>
            <a:r>
              <a:rPr lang="es-AR" dirty="0"/>
              <a:t>La característica más sobresaliente de los equipos hidráulicos es que el desplazamiento del material dragado tiene lugar, en mezcla con agua, por medio de una bomba centrífuga.</a:t>
            </a:r>
          </a:p>
          <a:p>
            <a:endParaRPr lang="es-AR" dirty="0"/>
          </a:p>
          <a:p>
            <a:r>
              <a:rPr lang="es-AR" dirty="0"/>
              <a:t>La </a:t>
            </a:r>
            <a:r>
              <a:rPr lang="es-AR" b="1" dirty="0"/>
              <a:t>draga cortadora-succionadora </a:t>
            </a:r>
            <a:r>
              <a:rPr lang="es-AR" dirty="0"/>
              <a:t>permite trazar un perfil preciso y trabajar en terrenos de gran dureza gracias a la cabeza de corte, que con su movimiento rotativo fragmenta y remueve el material lo necesario para su aspiración. </a:t>
            </a:r>
          </a:p>
          <a:p>
            <a:r>
              <a:rPr lang="es-MX" dirty="0"/>
              <a:t>Las </a:t>
            </a:r>
            <a:r>
              <a:rPr lang="es-MX" b="1" dirty="0"/>
              <a:t>dragas de succión en marcha </a:t>
            </a:r>
            <a:r>
              <a:rPr lang="es-MX" dirty="0"/>
              <a:t>se desarrollaron como consecuencia de la necesidad de explotar los placeres marinos (diamante y estaño). Este tipo de dragas son básicamente embarcaciones que navegan por autopropulsión sin cables de anclaje y utilizan un compensador de oleaje, lo que les permite trabajar continuamente e incluso en condiciones bastante adversas.</a:t>
            </a:r>
          </a:p>
          <a:p>
            <a:endParaRPr lang="es-MX" dirty="0"/>
          </a:p>
          <a:p>
            <a:r>
              <a:rPr lang="es-MX" dirty="0"/>
              <a:t>En la actualidad, la cabeza de dragado, encargada de extraer el material y conducirlo hasta la boca de succión, se construye en diferentes modelos, alguno de ellos incluso están en condiciones de trabajar con materiales que, hasta hace poco, eran exclusivos de las dragas cortadoras-succionadoras.</a:t>
            </a:r>
          </a:p>
          <a:p>
            <a:endParaRPr lang="es-AR" dirty="0"/>
          </a:p>
        </p:txBody>
      </p:sp>
    </p:spTree>
    <p:extLst>
      <p:ext uri="{BB962C8B-B14F-4D97-AF65-F5344CB8AC3E}">
        <p14:creationId xmlns:p14="http://schemas.microsoft.com/office/powerpoint/2010/main" val="382453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50FF3E4-5441-2A11-6BAB-D17F11899569}"/>
              </a:ext>
            </a:extLst>
          </p:cNvPr>
          <p:cNvPicPr>
            <a:picLocks noChangeAspect="1"/>
          </p:cNvPicPr>
          <p:nvPr/>
        </p:nvPicPr>
        <p:blipFill>
          <a:blip r:embed="rId2"/>
          <a:stretch>
            <a:fillRect/>
          </a:stretch>
        </p:blipFill>
        <p:spPr>
          <a:xfrm>
            <a:off x="3033992" y="547110"/>
            <a:ext cx="6124015" cy="5763779"/>
          </a:xfrm>
          <a:prstGeom prst="rect">
            <a:avLst/>
          </a:prstGeom>
        </p:spPr>
      </p:pic>
    </p:spTree>
    <p:extLst>
      <p:ext uri="{BB962C8B-B14F-4D97-AF65-F5344CB8AC3E}">
        <p14:creationId xmlns:p14="http://schemas.microsoft.com/office/powerpoint/2010/main" val="384041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4EDD8B-12DE-0B3E-FD59-7950F946C68F}"/>
              </a:ext>
            </a:extLst>
          </p:cNvPr>
          <p:cNvSpPr txBox="1"/>
          <p:nvPr/>
        </p:nvSpPr>
        <p:spPr>
          <a:xfrm>
            <a:off x="1559860" y="752599"/>
            <a:ext cx="9184340" cy="400110"/>
          </a:xfrm>
          <a:prstGeom prst="rect">
            <a:avLst/>
          </a:prstGeom>
          <a:noFill/>
        </p:spPr>
        <p:txBody>
          <a:bodyPr wrap="square">
            <a:spAutoFit/>
          </a:bodyPr>
          <a:lstStyle/>
          <a:p>
            <a:r>
              <a:rPr lang="es-AR" sz="2000" dirty="0"/>
              <a:t>Algunas características básicas del empleo de las dragas en minería son las siguientes:</a:t>
            </a:r>
          </a:p>
        </p:txBody>
      </p:sp>
      <p:sp>
        <p:nvSpPr>
          <p:cNvPr id="8" name="Rectángulo: esquina doblada 7">
            <a:extLst>
              <a:ext uri="{FF2B5EF4-FFF2-40B4-BE49-F238E27FC236}">
                <a16:creationId xmlns:a16="http://schemas.microsoft.com/office/drawing/2014/main" id="{93C6459F-8E56-B3F5-E138-C572548DEA6A}"/>
              </a:ext>
            </a:extLst>
          </p:cNvPr>
          <p:cNvSpPr/>
          <p:nvPr/>
        </p:nvSpPr>
        <p:spPr>
          <a:xfrm>
            <a:off x="1559859" y="1371601"/>
            <a:ext cx="6427694" cy="2057399"/>
          </a:xfrm>
          <a:prstGeom prst="foldedCorner">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Imagen 6">
            <a:extLst>
              <a:ext uri="{FF2B5EF4-FFF2-40B4-BE49-F238E27FC236}">
                <a16:creationId xmlns:a16="http://schemas.microsoft.com/office/drawing/2014/main" id="{512DE305-CAF5-031C-D5D8-3BEBCB5B87BE}"/>
              </a:ext>
            </a:extLst>
          </p:cNvPr>
          <p:cNvPicPr>
            <a:picLocks noChangeAspect="1"/>
          </p:cNvPicPr>
          <p:nvPr/>
        </p:nvPicPr>
        <p:blipFill>
          <a:blip r:embed="rId2"/>
          <a:stretch>
            <a:fillRect/>
          </a:stretch>
        </p:blipFill>
        <p:spPr>
          <a:xfrm>
            <a:off x="1680382" y="1509868"/>
            <a:ext cx="5767912" cy="1529167"/>
          </a:xfrm>
          <a:prstGeom prst="rect">
            <a:avLst/>
          </a:prstGeom>
        </p:spPr>
      </p:pic>
      <p:sp>
        <p:nvSpPr>
          <p:cNvPr id="11" name="Rectángulo: esquina doblada 10">
            <a:extLst>
              <a:ext uri="{FF2B5EF4-FFF2-40B4-BE49-F238E27FC236}">
                <a16:creationId xmlns:a16="http://schemas.microsoft.com/office/drawing/2014/main" id="{4A5E6D8C-ACF0-CB24-1DC2-B02F34EC24D9}"/>
              </a:ext>
            </a:extLst>
          </p:cNvPr>
          <p:cNvSpPr/>
          <p:nvPr/>
        </p:nvSpPr>
        <p:spPr>
          <a:xfrm>
            <a:off x="1559858" y="3674437"/>
            <a:ext cx="8727141" cy="2622862"/>
          </a:xfrm>
          <a:prstGeom prst="foldedCorner">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Imagen 12">
            <a:extLst>
              <a:ext uri="{FF2B5EF4-FFF2-40B4-BE49-F238E27FC236}">
                <a16:creationId xmlns:a16="http://schemas.microsoft.com/office/drawing/2014/main" id="{54BF3D40-DB00-DC56-3557-8801BAF3593E}"/>
              </a:ext>
            </a:extLst>
          </p:cNvPr>
          <p:cNvPicPr>
            <a:picLocks noChangeAspect="1"/>
          </p:cNvPicPr>
          <p:nvPr/>
        </p:nvPicPr>
        <p:blipFill>
          <a:blip r:embed="rId3"/>
          <a:stretch>
            <a:fillRect/>
          </a:stretch>
        </p:blipFill>
        <p:spPr>
          <a:xfrm>
            <a:off x="1680381" y="3957850"/>
            <a:ext cx="8381489" cy="1797491"/>
          </a:xfrm>
          <a:prstGeom prst="rect">
            <a:avLst/>
          </a:prstGeom>
        </p:spPr>
      </p:pic>
    </p:spTree>
    <p:extLst>
      <p:ext uri="{BB962C8B-B14F-4D97-AF65-F5344CB8AC3E}">
        <p14:creationId xmlns:p14="http://schemas.microsoft.com/office/powerpoint/2010/main" val="19514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BE1F675-3F4F-3539-C13B-368A8AE0223B}"/>
              </a:ext>
            </a:extLst>
          </p:cNvPr>
          <p:cNvSpPr>
            <a:spLocks noGrp="1"/>
          </p:cNvSpPr>
          <p:nvPr>
            <p:ph type="title"/>
          </p:nvPr>
        </p:nvSpPr>
        <p:spPr>
          <a:xfrm>
            <a:off x="913774" y="493826"/>
            <a:ext cx="10364451" cy="794647"/>
          </a:xfrm>
        </p:spPr>
        <p:txBody>
          <a:bodyPr>
            <a:normAutofit/>
          </a:bodyPr>
          <a:lstStyle/>
          <a:p>
            <a:r>
              <a:rPr lang="es-AR" sz="3200" dirty="0">
                <a:latin typeface="Britannic Bold" panose="020B0903060703020204" pitchFamily="34" charset="0"/>
              </a:rPr>
              <a:t>Explotación de Placeres o Aluviones</a:t>
            </a:r>
          </a:p>
        </p:txBody>
      </p:sp>
      <p:sp>
        <p:nvSpPr>
          <p:cNvPr id="7" name="Rectángulo 6">
            <a:extLst>
              <a:ext uri="{FF2B5EF4-FFF2-40B4-BE49-F238E27FC236}">
                <a16:creationId xmlns:a16="http://schemas.microsoft.com/office/drawing/2014/main" id="{F93BBAE8-0F73-0F87-27CF-6D598B70C5EC}"/>
              </a:ext>
            </a:extLst>
          </p:cNvPr>
          <p:cNvSpPr/>
          <p:nvPr/>
        </p:nvSpPr>
        <p:spPr>
          <a:xfrm>
            <a:off x="913774" y="1288473"/>
            <a:ext cx="1759527" cy="554182"/>
          </a:xfrm>
          <a:prstGeom prst="rect">
            <a:avLst/>
          </a:prstGeom>
          <a:ln w="76200"/>
          <a:effectLst>
            <a:outerShdw blurRad="50800" dist="25400" dir="5400000" rotWithShape="0">
              <a:srgbClr val="000000">
                <a:alpha val="28000"/>
              </a:srgbClr>
            </a:outerShdw>
            <a:softEdge rad="3175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a:solidFill>
                  <a:schemeClr val="tx1"/>
                </a:solidFill>
              </a:rPr>
              <a:t>PLACERES</a:t>
            </a:r>
            <a:endParaRPr lang="es-AR" b="1" dirty="0">
              <a:solidFill>
                <a:schemeClr val="tx1"/>
              </a:solidFill>
            </a:endParaRPr>
          </a:p>
        </p:txBody>
      </p:sp>
      <p:sp>
        <p:nvSpPr>
          <p:cNvPr id="9" name="CuadroTexto 8">
            <a:extLst>
              <a:ext uri="{FF2B5EF4-FFF2-40B4-BE49-F238E27FC236}">
                <a16:creationId xmlns:a16="http://schemas.microsoft.com/office/drawing/2014/main" id="{BCD2419D-D490-D2D7-4A90-88851D27CC7E}"/>
              </a:ext>
            </a:extLst>
          </p:cNvPr>
          <p:cNvSpPr txBox="1"/>
          <p:nvPr/>
        </p:nvSpPr>
        <p:spPr>
          <a:xfrm>
            <a:off x="3096489" y="1427018"/>
            <a:ext cx="8721437" cy="1200329"/>
          </a:xfrm>
          <a:prstGeom prst="rect">
            <a:avLst/>
          </a:prstGeom>
          <a:noFill/>
        </p:spPr>
        <p:txBody>
          <a:bodyPr wrap="square">
            <a:spAutoFit/>
          </a:bodyPr>
          <a:lstStyle/>
          <a:p>
            <a:r>
              <a:rPr lang="es-AR" dirty="0"/>
              <a:t>Son depósitos sueltos, débilmente ligados o débilmente cementados de arena con grava que incluyen granos separados de material útiles (oro, platino, casiterita, wolframita, rutilo, diamantes etc.).</a:t>
            </a:r>
          </a:p>
          <a:p>
            <a:endParaRPr lang="es-AR" dirty="0"/>
          </a:p>
        </p:txBody>
      </p:sp>
      <p:cxnSp>
        <p:nvCxnSpPr>
          <p:cNvPr id="11" name="Conector: angular 10">
            <a:extLst>
              <a:ext uri="{FF2B5EF4-FFF2-40B4-BE49-F238E27FC236}">
                <a16:creationId xmlns:a16="http://schemas.microsoft.com/office/drawing/2014/main" id="{45FE46AD-8E72-9B56-0AC7-491C1DEB8772}"/>
              </a:ext>
            </a:extLst>
          </p:cNvPr>
          <p:cNvCxnSpPr>
            <a:stCxn id="7" idx="3"/>
          </p:cNvCxnSpPr>
          <p:nvPr/>
        </p:nvCxnSpPr>
        <p:spPr>
          <a:xfrm>
            <a:off x="2673301" y="1565564"/>
            <a:ext cx="423188" cy="277091"/>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CuadroTexto 12">
            <a:extLst>
              <a:ext uri="{FF2B5EF4-FFF2-40B4-BE49-F238E27FC236}">
                <a16:creationId xmlns:a16="http://schemas.microsoft.com/office/drawing/2014/main" id="{46CB28E9-952D-D38C-F89F-C5E63F71F956}"/>
              </a:ext>
            </a:extLst>
          </p:cNvPr>
          <p:cNvSpPr txBox="1"/>
          <p:nvPr/>
        </p:nvSpPr>
        <p:spPr>
          <a:xfrm>
            <a:off x="3096489" y="2373361"/>
            <a:ext cx="8721437" cy="646331"/>
          </a:xfrm>
          <a:prstGeom prst="rect">
            <a:avLst/>
          </a:prstGeom>
          <a:noFill/>
        </p:spPr>
        <p:txBody>
          <a:bodyPr wrap="square">
            <a:spAutoFit/>
          </a:bodyPr>
          <a:lstStyle/>
          <a:p>
            <a:r>
              <a:rPr lang="es-AR" dirty="0"/>
              <a:t>Son yacimientos secundarios, ya que se están formando continuamente por la destrucción de los yacimientos primarios antiguos.</a:t>
            </a:r>
          </a:p>
        </p:txBody>
      </p:sp>
      <p:cxnSp>
        <p:nvCxnSpPr>
          <p:cNvPr id="15" name="Conector: angular 14">
            <a:extLst>
              <a:ext uri="{FF2B5EF4-FFF2-40B4-BE49-F238E27FC236}">
                <a16:creationId xmlns:a16="http://schemas.microsoft.com/office/drawing/2014/main" id="{D9E6458B-6100-14B5-F3A5-D8FAE26946BE}"/>
              </a:ext>
            </a:extLst>
          </p:cNvPr>
          <p:cNvCxnSpPr>
            <a:cxnSpLocks/>
          </p:cNvCxnSpPr>
          <p:nvPr/>
        </p:nvCxnSpPr>
        <p:spPr>
          <a:xfrm>
            <a:off x="2008909" y="1819179"/>
            <a:ext cx="1087580" cy="853870"/>
          </a:xfrm>
          <a:prstGeom prst="bentConnector3">
            <a:avLst>
              <a:gd name="adj1" fmla="val 159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Conector recto de flecha 21">
            <a:extLst>
              <a:ext uri="{FF2B5EF4-FFF2-40B4-BE49-F238E27FC236}">
                <a16:creationId xmlns:a16="http://schemas.microsoft.com/office/drawing/2014/main" id="{84053B0A-93AE-65B1-DDBA-279862056389}"/>
              </a:ext>
            </a:extLst>
          </p:cNvPr>
          <p:cNvCxnSpPr>
            <a:cxnSpLocks/>
          </p:cNvCxnSpPr>
          <p:nvPr/>
        </p:nvCxnSpPr>
        <p:spPr>
          <a:xfrm>
            <a:off x="1246909" y="1842655"/>
            <a:ext cx="0" cy="1718563"/>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3" name="Rectángulo 22">
            <a:extLst>
              <a:ext uri="{FF2B5EF4-FFF2-40B4-BE49-F238E27FC236}">
                <a16:creationId xmlns:a16="http://schemas.microsoft.com/office/drawing/2014/main" id="{F5411675-B619-7013-C807-5D0A6DAA3058}"/>
              </a:ext>
            </a:extLst>
          </p:cNvPr>
          <p:cNvSpPr/>
          <p:nvPr/>
        </p:nvSpPr>
        <p:spPr>
          <a:xfrm>
            <a:off x="913774" y="3561218"/>
            <a:ext cx="1971120"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Clasificación </a:t>
            </a:r>
            <a:endParaRPr lang="es-AR" b="1" dirty="0">
              <a:solidFill>
                <a:schemeClr val="tx1"/>
              </a:solidFill>
            </a:endParaRPr>
          </a:p>
        </p:txBody>
      </p:sp>
      <p:cxnSp>
        <p:nvCxnSpPr>
          <p:cNvPr id="24" name="Conector recto de flecha 23">
            <a:extLst>
              <a:ext uri="{FF2B5EF4-FFF2-40B4-BE49-F238E27FC236}">
                <a16:creationId xmlns:a16="http://schemas.microsoft.com/office/drawing/2014/main" id="{9886FFDE-D4E0-585E-FA03-99BC191082AD}"/>
              </a:ext>
            </a:extLst>
          </p:cNvPr>
          <p:cNvCxnSpPr>
            <a:cxnSpLocks/>
          </p:cNvCxnSpPr>
          <p:nvPr/>
        </p:nvCxnSpPr>
        <p:spPr>
          <a:xfrm>
            <a:off x="2008909" y="4115400"/>
            <a:ext cx="0" cy="7378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CuadroTexto 26">
            <a:extLst>
              <a:ext uri="{FF2B5EF4-FFF2-40B4-BE49-F238E27FC236}">
                <a16:creationId xmlns:a16="http://schemas.microsoft.com/office/drawing/2014/main" id="{BFD5283F-C762-01A6-7E8F-C30691745C22}"/>
              </a:ext>
            </a:extLst>
          </p:cNvPr>
          <p:cNvSpPr txBox="1"/>
          <p:nvPr/>
        </p:nvSpPr>
        <p:spPr>
          <a:xfrm>
            <a:off x="2884895" y="3619392"/>
            <a:ext cx="8721437" cy="646331"/>
          </a:xfrm>
          <a:prstGeom prst="rect">
            <a:avLst/>
          </a:prstGeom>
          <a:noFill/>
        </p:spPr>
        <p:txBody>
          <a:bodyPr wrap="square">
            <a:spAutoFit/>
          </a:bodyPr>
          <a:lstStyle/>
          <a:p>
            <a:r>
              <a:rPr lang="es-AR" dirty="0"/>
              <a:t>- Se basa en su posición actual (desplazamiento) en relación con el depósito que le dio origen y según los procesos de su formación.</a:t>
            </a:r>
          </a:p>
        </p:txBody>
      </p:sp>
      <p:sp>
        <p:nvSpPr>
          <p:cNvPr id="29" name="CuadroTexto 28">
            <a:extLst>
              <a:ext uri="{FF2B5EF4-FFF2-40B4-BE49-F238E27FC236}">
                <a16:creationId xmlns:a16="http://schemas.microsoft.com/office/drawing/2014/main" id="{150DD3C2-AAA4-100C-6E15-B549407E53E8}"/>
              </a:ext>
            </a:extLst>
          </p:cNvPr>
          <p:cNvSpPr txBox="1"/>
          <p:nvPr/>
        </p:nvSpPr>
        <p:spPr>
          <a:xfrm>
            <a:off x="6447400" y="4483951"/>
            <a:ext cx="2019614" cy="369332"/>
          </a:xfrm>
          <a:prstGeom prst="rect">
            <a:avLst/>
          </a:prstGeom>
          <a:noFill/>
        </p:spPr>
        <p:txBody>
          <a:bodyPr wrap="square">
            <a:spAutoFit/>
          </a:bodyPr>
          <a:lstStyle/>
          <a:p>
            <a:r>
              <a:rPr lang="es-AR" dirty="0"/>
              <a:t>Estos procesos son:</a:t>
            </a:r>
          </a:p>
        </p:txBody>
      </p:sp>
      <p:sp>
        <p:nvSpPr>
          <p:cNvPr id="31" name="CuadroTexto 30">
            <a:extLst>
              <a:ext uri="{FF2B5EF4-FFF2-40B4-BE49-F238E27FC236}">
                <a16:creationId xmlns:a16="http://schemas.microsoft.com/office/drawing/2014/main" id="{58A10C66-F958-2A75-98AE-B6D883667B54}"/>
              </a:ext>
            </a:extLst>
          </p:cNvPr>
          <p:cNvSpPr txBox="1"/>
          <p:nvPr/>
        </p:nvSpPr>
        <p:spPr>
          <a:xfrm>
            <a:off x="8563052" y="4109688"/>
            <a:ext cx="3158836" cy="1477328"/>
          </a:xfrm>
          <a:prstGeom prst="rect">
            <a:avLst/>
          </a:prstGeom>
          <a:noFill/>
        </p:spPr>
        <p:txBody>
          <a:bodyPr wrap="square">
            <a:spAutoFit/>
          </a:bodyPr>
          <a:lstStyle/>
          <a:p>
            <a:pPr marL="285750" indent="-285750">
              <a:buFont typeface="Arial" panose="020B0604020202020204" pitchFamily="34" charset="0"/>
              <a:buChar char="•"/>
            </a:pPr>
            <a:r>
              <a:rPr lang="es-AR" dirty="0"/>
              <a:t>meteorización química, </a:t>
            </a:r>
          </a:p>
          <a:p>
            <a:pPr marL="285750" indent="-285750">
              <a:buFont typeface="Arial" panose="020B0604020202020204" pitchFamily="34" charset="0"/>
              <a:buChar char="•"/>
            </a:pPr>
            <a:r>
              <a:rPr lang="es-AR" dirty="0"/>
              <a:t>acción concentradora fluvial </a:t>
            </a:r>
          </a:p>
          <a:p>
            <a:pPr marL="285750" indent="-285750">
              <a:buFont typeface="Arial" panose="020B0604020202020204" pitchFamily="34" charset="0"/>
              <a:buChar char="•"/>
            </a:pPr>
            <a:r>
              <a:rPr lang="es-AR" dirty="0"/>
              <a:t>Marina</a:t>
            </a:r>
          </a:p>
          <a:p>
            <a:pPr marL="285750" indent="-285750">
              <a:buFont typeface="Arial" panose="020B0604020202020204" pitchFamily="34" charset="0"/>
              <a:buChar char="•"/>
            </a:pPr>
            <a:r>
              <a:rPr lang="es-AR" dirty="0"/>
              <a:t>por el viento </a:t>
            </a:r>
          </a:p>
          <a:p>
            <a:pPr marL="285750" indent="-285750">
              <a:buFont typeface="Arial" panose="020B0604020202020204" pitchFamily="34" charset="0"/>
              <a:buChar char="•"/>
            </a:pPr>
            <a:r>
              <a:rPr lang="es-AR" dirty="0"/>
              <a:t>combinada.</a:t>
            </a:r>
          </a:p>
        </p:txBody>
      </p:sp>
      <p:cxnSp>
        <p:nvCxnSpPr>
          <p:cNvPr id="33" name="Conector: angular 32">
            <a:extLst>
              <a:ext uri="{FF2B5EF4-FFF2-40B4-BE49-F238E27FC236}">
                <a16:creationId xmlns:a16="http://schemas.microsoft.com/office/drawing/2014/main" id="{79C7A47D-5597-8690-A347-87836EAB95FB}"/>
              </a:ext>
            </a:extLst>
          </p:cNvPr>
          <p:cNvCxnSpPr>
            <a:endCxn id="29" idx="1"/>
          </p:cNvCxnSpPr>
          <p:nvPr/>
        </p:nvCxnSpPr>
        <p:spPr>
          <a:xfrm>
            <a:off x="5583382" y="4265723"/>
            <a:ext cx="864018" cy="402894"/>
          </a:xfrm>
          <a:prstGeom prst="bentConnector3">
            <a:avLst>
              <a:gd name="adj1" fmla="val 291"/>
            </a:avLst>
          </a:prstGeom>
          <a:ln>
            <a:tailEnd type="triangle"/>
          </a:ln>
        </p:spPr>
        <p:style>
          <a:lnRef idx="3">
            <a:schemeClr val="accent2"/>
          </a:lnRef>
          <a:fillRef idx="0">
            <a:schemeClr val="accent2"/>
          </a:fillRef>
          <a:effectRef idx="2">
            <a:schemeClr val="accent2"/>
          </a:effectRef>
          <a:fontRef idx="minor">
            <a:schemeClr val="tx1"/>
          </a:fontRef>
        </p:style>
      </p:cxnSp>
      <p:sp>
        <p:nvSpPr>
          <p:cNvPr id="35" name="Abrir llave 34">
            <a:extLst>
              <a:ext uri="{FF2B5EF4-FFF2-40B4-BE49-F238E27FC236}">
                <a16:creationId xmlns:a16="http://schemas.microsoft.com/office/drawing/2014/main" id="{9AAB6ECF-8F59-7B0A-DE59-7A33C34A9345}"/>
              </a:ext>
            </a:extLst>
          </p:cNvPr>
          <p:cNvSpPr/>
          <p:nvPr/>
        </p:nvSpPr>
        <p:spPr>
          <a:xfrm>
            <a:off x="8287225" y="4115399"/>
            <a:ext cx="391383" cy="1471617"/>
          </a:xfrm>
          <a:prstGeom prst="leftBrace">
            <a:avLst>
              <a:gd name="adj1" fmla="val 8333"/>
              <a:gd name="adj2" fmla="val 396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9" name="CuadroTexto 38">
            <a:extLst>
              <a:ext uri="{FF2B5EF4-FFF2-40B4-BE49-F238E27FC236}">
                <a16:creationId xmlns:a16="http://schemas.microsoft.com/office/drawing/2014/main" id="{DF78CAA3-CBC5-4828-54BC-89E80E22D16F}"/>
              </a:ext>
            </a:extLst>
          </p:cNvPr>
          <p:cNvSpPr txBox="1"/>
          <p:nvPr/>
        </p:nvSpPr>
        <p:spPr>
          <a:xfrm>
            <a:off x="437519" y="4848352"/>
            <a:ext cx="7987619" cy="1538883"/>
          </a:xfrm>
          <a:prstGeom prst="rect">
            <a:avLst/>
          </a:prstGeom>
          <a:noFill/>
        </p:spPr>
        <p:txBody>
          <a:bodyPr wrap="square">
            <a:spAutoFit/>
          </a:bodyPr>
          <a:lstStyle/>
          <a:p>
            <a:r>
              <a:rPr lang="es-AR" dirty="0"/>
              <a:t>En una primera clasificación, tenemos:</a:t>
            </a:r>
          </a:p>
          <a:p>
            <a:r>
              <a:rPr lang="es-AR" sz="2000" b="1" dirty="0"/>
              <a:t>A) Placeres Eluviales: </a:t>
            </a:r>
            <a:r>
              <a:rPr lang="es-AR" dirty="0"/>
              <a:t>Los que se han formado en el mismo lugar del depósito original.</a:t>
            </a:r>
          </a:p>
          <a:p>
            <a:r>
              <a:rPr lang="es-AR" sz="2000" b="1" dirty="0"/>
              <a:t>B) Placeres Aluviales: </a:t>
            </a:r>
            <a:r>
              <a:rPr lang="es-AR" dirty="0"/>
              <a:t>Los que se han formado a distancias considerables del depósito original.</a:t>
            </a:r>
          </a:p>
        </p:txBody>
      </p:sp>
    </p:spTree>
    <p:extLst>
      <p:ext uri="{BB962C8B-B14F-4D97-AF65-F5344CB8AC3E}">
        <p14:creationId xmlns:p14="http://schemas.microsoft.com/office/powerpoint/2010/main" val="235485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F47832-E1B9-3DBC-11E3-AE048B890FDC}"/>
              </a:ext>
            </a:extLst>
          </p:cNvPr>
          <p:cNvSpPr/>
          <p:nvPr/>
        </p:nvSpPr>
        <p:spPr>
          <a:xfrm>
            <a:off x="4987011" y="513218"/>
            <a:ext cx="1971120"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CLASIFICACIÓN </a:t>
            </a:r>
            <a:endParaRPr lang="es-AR" b="1" dirty="0">
              <a:solidFill>
                <a:schemeClr val="tx1"/>
              </a:solidFill>
            </a:endParaRPr>
          </a:p>
        </p:txBody>
      </p:sp>
      <p:sp>
        <p:nvSpPr>
          <p:cNvPr id="5" name="Rectángulo 4">
            <a:extLst>
              <a:ext uri="{FF2B5EF4-FFF2-40B4-BE49-F238E27FC236}">
                <a16:creationId xmlns:a16="http://schemas.microsoft.com/office/drawing/2014/main" id="{DF2EA4BC-AE46-8C5D-E530-946C88B695A8}"/>
              </a:ext>
            </a:extLst>
          </p:cNvPr>
          <p:cNvSpPr/>
          <p:nvPr/>
        </p:nvSpPr>
        <p:spPr>
          <a:xfrm>
            <a:off x="1509520" y="1067400"/>
            <a:ext cx="1971120"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Placeres Aluviales </a:t>
            </a:r>
            <a:endParaRPr lang="es-AR" b="1" dirty="0">
              <a:solidFill>
                <a:schemeClr val="tx1"/>
              </a:solidFill>
            </a:endParaRPr>
          </a:p>
        </p:txBody>
      </p:sp>
      <p:sp>
        <p:nvSpPr>
          <p:cNvPr id="6" name="Rectángulo 5">
            <a:extLst>
              <a:ext uri="{FF2B5EF4-FFF2-40B4-BE49-F238E27FC236}">
                <a16:creationId xmlns:a16="http://schemas.microsoft.com/office/drawing/2014/main" id="{33D40C6B-264A-3878-761D-A2BD04769A46}"/>
              </a:ext>
            </a:extLst>
          </p:cNvPr>
          <p:cNvSpPr/>
          <p:nvPr/>
        </p:nvSpPr>
        <p:spPr>
          <a:xfrm>
            <a:off x="8464502" y="1067400"/>
            <a:ext cx="1971120"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Placeres Eluviales </a:t>
            </a:r>
            <a:endParaRPr lang="es-AR" b="1" dirty="0">
              <a:solidFill>
                <a:schemeClr val="tx1"/>
              </a:solidFill>
            </a:endParaRPr>
          </a:p>
        </p:txBody>
      </p:sp>
      <p:sp>
        <p:nvSpPr>
          <p:cNvPr id="7" name="Rectángulo 6">
            <a:extLst>
              <a:ext uri="{FF2B5EF4-FFF2-40B4-BE49-F238E27FC236}">
                <a16:creationId xmlns:a16="http://schemas.microsoft.com/office/drawing/2014/main" id="{5CC3C583-D8CC-B37B-A6D1-AA55BCC82FB0}"/>
              </a:ext>
            </a:extLst>
          </p:cNvPr>
          <p:cNvSpPr/>
          <p:nvPr/>
        </p:nvSpPr>
        <p:spPr>
          <a:xfrm>
            <a:off x="968568" y="2004445"/>
            <a:ext cx="1472356"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Aluviones Coluviales</a:t>
            </a:r>
            <a:endParaRPr lang="es-AR" b="1" dirty="0">
              <a:solidFill>
                <a:schemeClr val="tx1"/>
              </a:solidFill>
            </a:endParaRPr>
          </a:p>
        </p:txBody>
      </p:sp>
      <p:sp>
        <p:nvSpPr>
          <p:cNvPr id="9" name="CuadroTexto 8">
            <a:extLst>
              <a:ext uri="{FF2B5EF4-FFF2-40B4-BE49-F238E27FC236}">
                <a16:creationId xmlns:a16="http://schemas.microsoft.com/office/drawing/2014/main" id="{1A732DE0-BFDC-A560-8A7D-E09CBC17FC9A}"/>
              </a:ext>
            </a:extLst>
          </p:cNvPr>
          <p:cNvSpPr txBox="1"/>
          <p:nvPr/>
        </p:nvSpPr>
        <p:spPr>
          <a:xfrm>
            <a:off x="2533500" y="1819871"/>
            <a:ext cx="3853445" cy="646331"/>
          </a:xfrm>
          <a:prstGeom prst="rect">
            <a:avLst/>
          </a:prstGeom>
          <a:noFill/>
        </p:spPr>
        <p:txBody>
          <a:bodyPr wrap="square">
            <a:spAutoFit/>
          </a:bodyPr>
          <a:lstStyle/>
          <a:p>
            <a:r>
              <a:rPr lang="es-AR" dirty="0"/>
              <a:t>se forman en las laderas por disolución química y concentración por viento.</a:t>
            </a:r>
          </a:p>
        </p:txBody>
      </p:sp>
      <p:sp>
        <p:nvSpPr>
          <p:cNvPr id="10" name="Rectángulo 9">
            <a:extLst>
              <a:ext uri="{FF2B5EF4-FFF2-40B4-BE49-F238E27FC236}">
                <a16:creationId xmlns:a16="http://schemas.microsoft.com/office/drawing/2014/main" id="{9D45414E-6DB7-37C1-9E87-F65E6FD67FB1}"/>
              </a:ext>
            </a:extLst>
          </p:cNvPr>
          <p:cNvSpPr/>
          <p:nvPr/>
        </p:nvSpPr>
        <p:spPr>
          <a:xfrm>
            <a:off x="968568" y="2941490"/>
            <a:ext cx="1472356"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Aluviones Fluviales</a:t>
            </a:r>
            <a:endParaRPr lang="es-AR" b="1" dirty="0">
              <a:solidFill>
                <a:schemeClr val="tx1"/>
              </a:solidFill>
            </a:endParaRPr>
          </a:p>
        </p:txBody>
      </p:sp>
      <p:sp>
        <p:nvSpPr>
          <p:cNvPr id="12" name="CuadroTexto 11">
            <a:extLst>
              <a:ext uri="{FF2B5EF4-FFF2-40B4-BE49-F238E27FC236}">
                <a16:creationId xmlns:a16="http://schemas.microsoft.com/office/drawing/2014/main" id="{68BF96C5-AACE-815C-8E41-F145EF829370}"/>
              </a:ext>
            </a:extLst>
          </p:cNvPr>
          <p:cNvSpPr txBox="1"/>
          <p:nvPr/>
        </p:nvSpPr>
        <p:spPr>
          <a:xfrm>
            <a:off x="2533500" y="2756916"/>
            <a:ext cx="3853445" cy="923330"/>
          </a:xfrm>
          <a:prstGeom prst="rect">
            <a:avLst/>
          </a:prstGeom>
          <a:noFill/>
        </p:spPr>
        <p:txBody>
          <a:bodyPr wrap="square">
            <a:spAutoFit/>
          </a:bodyPr>
          <a:lstStyle/>
          <a:p>
            <a:r>
              <a:rPr lang="es-AR" dirty="0"/>
              <a:t>se forman por el agua corriente en el lecho de los ríos o en las orillas (terrazas)</a:t>
            </a:r>
          </a:p>
        </p:txBody>
      </p:sp>
      <p:sp>
        <p:nvSpPr>
          <p:cNvPr id="14" name="CuadroTexto 13">
            <a:extLst>
              <a:ext uri="{FF2B5EF4-FFF2-40B4-BE49-F238E27FC236}">
                <a16:creationId xmlns:a16="http://schemas.microsoft.com/office/drawing/2014/main" id="{ACB707C5-2B90-E69D-0560-AB10E113498F}"/>
              </a:ext>
            </a:extLst>
          </p:cNvPr>
          <p:cNvSpPr txBox="1"/>
          <p:nvPr/>
        </p:nvSpPr>
        <p:spPr>
          <a:xfrm>
            <a:off x="2702898" y="4021453"/>
            <a:ext cx="1971120" cy="369332"/>
          </a:xfrm>
          <a:prstGeom prst="rect">
            <a:avLst/>
          </a:prstGeom>
          <a:noFill/>
        </p:spPr>
        <p:txBody>
          <a:bodyPr wrap="square">
            <a:spAutoFit/>
          </a:bodyPr>
          <a:lstStyle/>
          <a:p>
            <a:r>
              <a:rPr lang="es-AR" dirty="0"/>
              <a:t>morenas glaciales</a:t>
            </a:r>
          </a:p>
        </p:txBody>
      </p:sp>
      <p:sp>
        <p:nvSpPr>
          <p:cNvPr id="15" name="Rectángulo 14">
            <a:extLst>
              <a:ext uri="{FF2B5EF4-FFF2-40B4-BE49-F238E27FC236}">
                <a16:creationId xmlns:a16="http://schemas.microsoft.com/office/drawing/2014/main" id="{E3B355A9-E236-DE4B-51BD-23BEA86E37E0}"/>
              </a:ext>
            </a:extLst>
          </p:cNvPr>
          <p:cNvSpPr/>
          <p:nvPr/>
        </p:nvSpPr>
        <p:spPr>
          <a:xfrm>
            <a:off x="968568" y="3929028"/>
            <a:ext cx="1703472"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Aluviones Fluvioglaciares</a:t>
            </a:r>
            <a:endParaRPr lang="es-AR" b="1" dirty="0">
              <a:solidFill>
                <a:schemeClr val="tx1"/>
              </a:solidFill>
            </a:endParaRPr>
          </a:p>
        </p:txBody>
      </p:sp>
      <p:sp>
        <p:nvSpPr>
          <p:cNvPr id="17" name="CuadroTexto 16">
            <a:extLst>
              <a:ext uri="{FF2B5EF4-FFF2-40B4-BE49-F238E27FC236}">
                <a16:creationId xmlns:a16="http://schemas.microsoft.com/office/drawing/2014/main" id="{AC7C7E1B-6A13-F959-0D23-967D8B36E235}"/>
              </a:ext>
            </a:extLst>
          </p:cNvPr>
          <p:cNvSpPr txBox="1"/>
          <p:nvPr/>
        </p:nvSpPr>
        <p:spPr>
          <a:xfrm>
            <a:off x="2490436" y="4720612"/>
            <a:ext cx="3853445" cy="646331"/>
          </a:xfrm>
          <a:prstGeom prst="rect">
            <a:avLst/>
          </a:prstGeom>
          <a:noFill/>
        </p:spPr>
        <p:txBody>
          <a:bodyPr wrap="square">
            <a:spAutoFit/>
          </a:bodyPr>
          <a:lstStyle/>
          <a:p>
            <a:r>
              <a:rPr lang="es-AR" dirty="0"/>
              <a:t>la separación de las partículas más livianas se hace por el viento.</a:t>
            </a:r>
          </a:p>
        </p:txBody>
      </p:sp>
      <p:sp>
        <p:nvSpPr>
          <p:cNvPr id="18" name="Rectángulo 17">
            <a:extLst>
              <a:ext uri="{FF2B5EF4-FFF2-40B4-BE49-F238E27FC236}">
                <a16:creationId xmlns:a16="http://schemas.microsoft.com/office/drawing/2014/main" id="{A8F08942-3F6C-9216-35D7-527CE68C5654}"/>
              </a:ext>
            </a:extLst>
          </p:cNvPr>
          <p:cNvSpPr/>
          <p:nvPr/>
        </p:nvSpPr>
        <p:spPr>
          <a:xfrm>
            <a:off x="968568" y="4824509"/>
            <a:ext cx="1472356"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Aluviones Eólicos </a:t>
            </a:r>
            <a:endParaRPr lang="es-AR" b="1" dirty="0">
              <a:solidFill>
                <a:schemeClr val="tx1"/>
              </a:solidFill>
            </a:endParaRPr>
          </a:p>
        </p:txBody>
      </p:sp>
      <p:sp>
        <p:nvSpPr>
          <p:cNvPr id="23" name="Rectángulo 22">
            <a:extLst>
              <a:ext uri="{FF2B5EF4-FFF2-40B4-BE49-F238E27FC236}">
                <a16:creationId xmlns:a16="http://schemas.microsoft.com/office/drawing/2014/main" id="{CF7F47BA-7276-7CB4-FE75-A211B10669DF}"/>
              </a:ext>
            </a:extLst>
          </p:cNvPr>
          <p:cNvSpPr/>
          <p:nvPr/>
        </p:nvSpPr>
        <p:spPr>
          <a:xfrm>
            <a:off x="968568" y="5689154"/>
            <a:ext cx="1472356" cy="554182"/>
          </a:xfrm>
          <a:prstGeom prst="rect">
            <a:avLst/>
          </a:prstGeom>
          <a:noFill/>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Aluviones Marinos </a:t>
            </a:r>
            <a:endParaRPr lang="es-AR" b="1" dirty="0">
              <a:solidFill>
                <a:schemeClr val="tx1"/>
              </a:solidFill>
            </a:endParaRPr>
          </a:p>
        </p:txBody>
      </p:sp>
      <p:sp>
        <p:nvSpPr>
          <p:cNvPr id="25" name="CuadroTexto 24">
            <a:extLst>
              <a:ext uri="{FF2B5EF4-FFF2-40B4-BE49-F238E27FC236}">
                <a16:creationId xmlns:a16="http://schemas.microsoft.com/office/drawing/2014/main" id="{3B026B50-F619-3B2D-2F32-240895236DD1}"/>
              </a:ext>
            </a:extLst>
          </p:cNvPr>
          <p:cNvSpPr txBox="1"/>
          <p:nvPr/>
        </p:nvSpPr>
        <p:spPr>
          <a:xfrm>
            <a:off x="2440923" y="5574535"/>
            <a:ext cx="4735412" cy="923330"/>
          </a:xfrm>
          <a:prstGeom prst="rect">
            <a:avLst/>
          </a:prstGeom>
          <a:noFill/>
        </p:spPr>
        <p:txBody>
          <a:bodyPr wrap="square">
            <a:spAutoFit/>
          </a:bodyPr>
          <a:lstStyle/>
          <a:p>
            <a:r>
              <a:rPr lang="es-AR" dirty="0"/>
              <a:t>los que se formaron por concentración de aluviones o yacimientos preexistentes, por la acción de las olas y corrientes costeras.</a:t>
            </a:r>
          </a:p>
        </p:txBody>
      </p:sp>
      <p:sp>
        <p:nvSpPr>
          <p:cNvPr id="27" name="CuadroTexto 26">
            <a:extLst>
              <a:ext uri="{FF2B5EF4-FFF2-40B4-BE49-F238E27FC236}">
                <a16:creationId xmlns:a16="http://schemas.microsoft.com/office/drawing/2014/main" id="{0696F344-5EA8-A3ED-3929-6D76CD0EA2CD}"/>
              </a:ext>
            </a:extLst>
          </p:cNvPr>
          <p:cNvSpPr txBox="1"/>
          <p:nvPr/>
        </p:nvSpPr>
        <p:spPr>
          <a:xfrm>
            <a:off x="8156233" y="1681371"/>
            <a:ext cx="2587657" cy="923330"/>
          </a:xfrm>
          <a:prstGeom prst="rect">
            <a:avLst/>
          </a:prstGeom>
          <a:noFill/>
        </p:spPr>
        <p:txBody>
          <a:bodyPr wrap="square">
            <a:spAutoFit/>
          </a:bodyPr>
          <a:lstStyle/>
          <a:p>
            <a:pPr algn="ctr"/>
            <a:r>
              <a:rPr lang="es-AR" dirty="0"/>
              <a:t>Los que se han formado en el mismo lugar del depósito original.</a:t>
            </a:r>
          </a:p>
        </p:txBody>
      </p:sp>
      <p:cxnSp>
        <p:nvCxnSpPr>
          <p:cNvPr id="29" name="Conector: angular 28">
            <a:extLst>
              <a:ext uri="{FF2B5EF4-FFF2-40B4-BE49-F238E27FC236}">
                <a16:creationId xmlns:a16="http://schemas.microsoft.com/office/drawing/2014/main" id="{B2541553-D447-3446-F34B-943413C0FC1B}"/>
              </a:ext>
            </a:extLst>
          </p:cNvPr>
          <p:cNvCxnSpPr>
            <a:cxnSpLocks/>
          </p:cNvCxnSpPr>
          <p:nvPr/>
        </p:nvCxnSpPr>
        <p:spPr>
          <a:xfrm>
            <a:off x="5972571" y="3218581"/>
            <a:ext cx="1265482" cy="461665"/>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CuadroTexto 30">
            <a:extLst>
              <a:ext uri="{FF2B5EF4-FFF2-40B4-BE49-F238E27FC236}">
                <a16:creationId xmlns:a16="http://schemas.microsoft.com/office/drawing/2014/main" id="{D79C312C-A388-9125-6D70-DF871AAF578B}"/>
              </a:ext>
            </a:extLst>
          </p:cNvPr>
          <p:cNvSpPr txBox="1"/>
          <p:nvPr/>
        </p:nvSpPr>
        <p:spPr>
          <a:xfrm>
            <a:off x="7407451" y="3458435"/>
            <a:ext cx="4264677" cy="2585323"/>
          </a:xfrm>
          <a:prstGeom prst="rect">
            <a:avLst/>
          </a:prstGeom>
          <a:noFill/>
        </p:spPr>
        <p:txBody>
          <a:bodyPr wrap="square">
            <a:spAutoFit/>
          </a:bodyPr>
          <a:lstStyle/>
          <a:p>
            <a:r>
              <a:rPr lang="es-AR" dirty="0"/>
              <a:t>Cuya posición respecto del agua puede ser diferente: </a:t>
            </a:r>
          </a:p>
          <a:p>
            <a:pPr marL="285750" indent="-285750">
              <a:buFont typeface="Wingdings" panose="05000000000000000000" pitchFamily="2" charset="2"/>
              <a:buChar char="q"/>
            </a:pPr>
            <a:r>
              <a:rPr lang="es-AR" dirty="0"/>
              <a:t>en el lecho del río</a:t>
            </a:r>
          </a:p>
          <a:p>
            <a:pPr marL="285750" indent="-285750">
              <a:buFont typeface="Wingdings" panose="05000000000000000000" pitchFamily="2" charset="2"/>
              <a:buChar char="q"/>
            </a:pPr>
            <a:r>
              <a:rPr lang="es-AR" dirty="0"/>
              <a:t>en valles anchos, encima del nivel actual del agua (terrazas)</a:t>
            </a:r>
          </a:p>
          <a:p>
            <a:pPr marL="285750" indent="-285750">
              <a:buFont typeface="Wingdings" panose="05000000000000000000" pitchFamily="2" charset="2"/>
              <a:buChar char="q"/>
            </a:pPr>
            <a:r>
              <a:rPr lang="es-AR" dirty="0"/>
              <a:t>en deltas</a:t>
            </a:r>
          </a:p>
          <a:p>
            <a:pPr marL="285750" indent="-285750">
              <a:buFont typeface="Wingdings" panose="05000000000000000000" pitchFamily="2" charset="2"/>
              <a:buChar char="q"/>
            </a:pPr>
            <a:r>
              <a:rPr lang="es-AR" dirty="0"/>
              <a:t>en espigones</a:t>
            </a:r>
          </a:p>
          <a:p>
            <a:pPr marL="285750" indent="-285750">
              <a:buFont typeface="Wingdings" panose="05000000000000000000" pitchFamily="2" charset="2"/>
              <a:buChar char="q"/>
            </a:pPr>
            <a:r>
              <a:rPr lang="es-AR" dirty="0"/>
              <a:t>riveras de lagos</a:t>
            </a:r>
          </a:p>
          <a:p>
            <a:pPr marL="285750" indent="-285750">
              <a:buFont typeface="Wingdings" panose="05000000000000000000" pitchFamily="2" charset="2"/>
              <a:buChar char="q"/>
            </a:pPr>
            <a:r>
              <a:rPr lang="es-AR" dirty="0"/>
              <a:t>etc.</a:t>
            </a:r>
          </a:p>
        </p:txBody>
      </p:sp>
      <p:sp>
        <p:nvSpPr>
          <p:cNvPr id="35" name="CuadroTexto 34">
            <a:extLst>
              <a:ext uri="{FF2B5EF4-FFF2-40B4-BE49-F238E27FC236}">
                <a16:creationId xmlns:a16="http://schemas.microsoft.com/office/drawing/2014/main" id="{2170B370-2852-6CD6-BBC3-A07D575D7819}"/>
              </a:ext>
            </a:extLst>
          </p:cNvPr>
          <p:cNvSpPr txBox="1"/>
          <p:nvPr/>
        </p:nvSpPr>
        <p:spPr>
          <a:xfrm>
            <a:off x="7926060" y="3214899"/>
            <a:ext cx="3048001" cy="369332"/>
          </a:xfrm>
          <a:prstGeom prst="rect">
            <a:avLst/>
          </a:prstGeom>
          <a:noFill/>
        </p:spPr>
        <p:txBody>
          <a:bodyPr wrap="square">
            <a:spAutoFit/>
          </a:bodyPr>
          <a:lstStyle/>
          <a:p>
            <a:pPr algn="ctr"/>
            <a:r>
              <a:rPr lang="es-MX" b="1" dirty="0">
                <a:solidFill>
                  <a:schemeClr val="tx1"/>
                </a:solidFill>
              </a:rPr>
              <a:t>Aluviones Fluviales</a:t>
            </a:r>
            <a:endParaRPr lang="es-AR" b="1" dirty="0">
              <a:solidFill>
                <a:schemeClr val="tx1"/>
              </a:solidFill>
            </a:endParaRPr>
          </a:p>
        </p:txBody>
      </p:sp>
      <p:cxnSp>
        <p:nvCxnSpPr>
          <p:cNvPr id="37" name="Conector: angular 36">
            <a:extLst>
              <a:ext uri="{FF2B5EF4-FFF2-40B4-BE49-F238E27FC236}">
                <a16:creationId xmlns:a16="http://schemas.microsoft.com/office/drawing/2014/main" id="{81A8251E-B239-5F8B-1CFF-96D096C5024C}"/>
              </a:ext>
            </a:extLst>
          </p:cNvPr>
          <p:cNvCxnSpPr>
            <a:stCxn id="4" idx="1"/>
            <a:endCxn id="5" idx="0"/>
          </p:cNvCxnSpPr>
          <p:nvPr/>
        </p:nvCxnSpPr>
        <p:spPr>
          <a:xfrm rot="10800000" flipV="1">
            <a:off x="2495081" y="790308"/>
            <a:ext cx="2491931" cy="277091"/>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42" name="Conector: angular 41">
            <a:extLst>
              <a:ext uri="{FF2B5EF4-FFF2-40B4-BE49-F238E27FC236}">
                <a16:creationId xmlns:a16="http://schemas.microsoft.com/office/drawing/2014/main" id="{6854C095-B42E-7506-81EE-39990417424A}"/>
              </a:ext>
            </a:extLst>
          </p:cNvPr>
          <p:cNvCxnSpPr>
            <a:stCxn id="4" idx="3"/>
            <a:endCxn id="6" idx="0"/>
          </p:cNvCxnSpPr>
          <p:nvPr/>
        </p:nvCxnSpPr>
        <p:spPr>
          <a:xfrm>
            <a:off x="6958131" y="790309"/>
            <a:ext cx="2491931" cy="277091"/>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44" name="Conector: angular 43">
            <a:extLst>
              <a:ext uri="{FF2B5EF4-FFF2-40B4-BE49-F238E27FC236}">
                <a16:creationId xmlns:a16="http://schemas.microsoft.com/office/drawing/2014/main" id="{47AB5415-5E56-9DC7-5858-C4AFF022BD68}"/>
              </a:ext>
            </a:extLst>
          </p:cNvPr>
          <p:cNvCxnSpPr>
            <a:stCxn id="5" idx="1"/>
            <a:endCxn id="7" idx="1"/>
          </p:cNvCxnSpPr>
          <p:nvPr/>
        </p:nvCxnSpPr>
        <p:spPr>
          <a:xfrm rot="10800000" flipV="1">
            <a:off x="968568" y="1344490"/>
            <a:ext cx="540952" cy="937045"/>
          </a:xfrm>
          <a:prstGeom prst="bentConnector3">
            <a:avLst>
              <a:gd name="adj1" fmla="val 1422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a:extLst>
              <a:ext uri="{FF2B5EF4-FFF2-40B4-BE49-F238E27FC236}">
                <a16:creationId xmlns:a16="http://schemas.microsoft.com/office/drawing/2014/main" id="{B9D28907-FCA3-4791-97F5-E2A3FE20D50B}"/>
              </a:ext>
            </a:extLst>
          </p:cNvPr>
          <p:cNvCxnSpPr>
            <a:cxnSpLocks/>
            <a:stCxn id="5" idx="1"/>
            <a:endCxn id="10" idx="1"/>
          </p:cNvCxnSpPr>
          <p:nvPr/>
        </p:nvCxnSpPr>
        <p:spPr>
          <a:xfrm rot="10800000" flipV="1">
            <a:off x="968568" y="1344491"/>
            <a:ext cx="540952" cy="1874090"/>
          </a:xfrm>
          <a:prstGeom prst="bentConnector3">
            <a:avLst>
              <a:gd name="adj1" fmla="val 1422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a:extLst>
              <a:ext uri="{FF2B5EF4-FFF2-40B4-BE49-F238E27FC236}">
                <a16:creationId xmlns:a16="http://schemas.microsoft.com/office/drawing/2014/main" id="{6852E934-E1F4-C203-BC3D-2D6A0DE3817A}"/>
              </a:ext>
            </a:extLst>
          </p:cNvPr>
          <p:cNvCxnSpPr>
            <a:stCxn id="5" idx="1"/>
            <a:endCxn id="15" idx="1"/>
          </p:cNvCxnSpPr>
          <p:nvPr/>
        </p:nvCxnSpPr>
        <p:spPr>
          <a:xfrm rot="10800000" flipV="1">
            <a:off x="968568" y="1344491"/>
            <a:ext cx="540952" cy="2861628"/>
          </a:xfrm>
          <a:prstGeom prst="bentConnector3">
            <a:avLst>
              <a:gd name="adj1" fmla="val 1422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angular 50">
            <a:extLst>
              <a:ext uri="{FF2B5EF4-FFF2-40B4-BE49-F238E27FC236}">
                <a16:creationId xmlns:a16="http://schemas.microsoft.com/office/drawing/2014/main" id="{D8617D44-8B60-6F2A-2ED4-64C1253DBEDB}"/>
              </a:ext>
            </a:extLst>
          </p:cNvPr>
          <p:cNvCxnSpPr>
            <a:stCxn id="5" idx="1"/>
            <a:endCxn id="18" idx="1"/>
          </p:cNvCxnSpPr>
          <p:nvPr/>
        </p:nvCxnSpPr>
        <p:spPr>
          <a:xfrm rot="10800000" flipV="1">
            <a:off x="968568" y="1344490"/>
            <a:ext cx="540952" cy="3757109"/>
          </a:xfrm>
          <a:prstGeom prst="bentConnector3">
            <a:avLst>
              <a:gd name="adj1" fmla="val 1422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AF6FF665-ABB3-7683-BF82-DDDEB6B7D799}"/>
              </a:ext>
            </a:extLst>
          </p:cNvPr>
          <p:cNvCxnSpPr>
            <a:stCxn id="5" idx="1"/>
            <a:endCxn id="23" idx="1"/>
          </p:cNvCxnSpPr>
          <p:nvPr/>
        </p:nvCxnSpPr>
        <p:spPr>
          <a:xfrm rot="10800000" flipV="1">
            <a:off x="968568" y="1344491"/>
            <a:ext cx="540952" cy="4621754"/>
          </a:xfrm>
          <a:prstGeom prst="bentConnector3">
            <a:avLst>
              <a:gd name="adj1" fmla="val 14225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398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049CFE4-3905-4C6B-52F8-34C70A27D107}"/>
              </a:ext>
            </a:extLst>
          </p:cNvPr>
          <p:cNvSpPr>
            <a:spLocks noGrp="1"/>
          </p:cNvSpPr>
          <p:nvPr>
            <p:ph type="title"/>
          </p:nvPr>
        </p:nvSpPr>
        <p:spPr>
          <a:xfrm>
            <a:off x="913774" y="315982"/>
            <a:ext cx="10364451" cy="794647"/>
          </a:xfrm>
        </p:spPr>
        <p:txBody>
          <a:bodyPr>
            <a:normAutofit/>
          </a:bodyPr>
          <a:lstStyle/>
          <a:p>
            <a:r>
              <a:rPr lang="es-AR" dirty="0">
                <a:latin typeface="Britannic Bold" panose="020B0903060703020204" pitchFamily="34" charset="0"/>
              </a:rPr>
              <a:t>- Ocurrencia -</a:t>
            </a:r>
          </a:p>
        </p:txBody>
      </p:sp>
      <p:sp>
        <p:nvSpPr>
          <p:cNvPr id="6" name="CuadroTexto 5">
            <a:extLst>
              <a:ext uri="{FF2B5EF4-FFF2-40B4-BE49-F238E27FC236}">
                <a16:creationId xmlns:a16="http://schemas.microsoft.com/office/drawing/2014/main" id="{6FB4F788-D492-174A-1F2A-6F80CE2E69FD}"/>
              </a:ext>
            </a:extLst>
          </p:cNvPr>
          <p:cNvSpPr txBox="1"/>
          <p:nvPr/>
        </p:nvSpPr>
        <p:spPr>
          <a:xfrm>
            <a:off x="636994" y="1015913"/>
            <a:ext cx="10918010" cy="400110"/>
          </a:xfrm>
          <a:prstGeom prst="rect">
            <a:avLst/>
          </a:prstGeom>
          <a:noFill/>
        </p:spPr>
        <p:txBody>
          <a:bodyPr wrap="square">
            <a:spAutoFit/>
          </a:bodyPr>
          <a:lstStyle/>
          <a:p>
            <a:r>
              <a:rPr lang="es-AR" sz="2000" dirty="0"/>
              <a:t>Los </a:t>
            </a:r>
            <a:r>
              <a:rPr lang="es-AR" sz="2000" b="1" dirty="0"/>
              <a:t>placeres</a:t>
            </a:r>
            <a:r>
              <a:rPr lang="es-AR" sz="2000" dirty="0"/>
              <a:t> se depositan encima de resistentes rocas primarias: lecho o cama de roca (</a:t>
            </a:r>
            <a:r>
              <a:rPr lang="es-AR" sz="2000" dirty="0" err="1"/>
              <a:t>bed</a:t>
            </a:r>
            <a:r>
              <a:rPr lang="es-AR" sz="2000" dirty="0"/>
              <a:t> rock).</a:t>
            </a:r>
          </a:p>
        </p:txBody>
      </p:sp>
      <p:sp>
        <p:nvSpPr>
          <p:cNvPr id="8" name="CuadroTexto 7">
            <a:extLst>
              <a:ext uri="{FF2B5EF4-FFF2-40B4-BE49-F238E27FC236}">
                <a16:creationId xmlns:a16="http://schemas.microsoft.com/office/drawing/2014/main" id="{FFF6EA02-1F02-FECB-9520-995B719ACCF1}"/>
              </a:ext>
            </a:extLst>
          </p:cNvPr>
          <p:cNvSpPr txBox="1"/>
          <p:nvPr/>
        </p:nvSpPr>
        <p:spPr>
          <a:xfrm>
            <a:off x="636994" y="1802405"/>
            <a:ext cx="10918010" cy="646331"/>
          </a:xfrm>
          <a:prstGeom prst="rect">
            <a:avLst/>
          </a:prstGeom>
          <a:noFill/>
        </p:spPr>
        <p:txBody>
          <a:bodyPr wrap="square">
            <a:spAutoFit/>
          </a:bodyPr>
          <a:lstStyle/>
          <a:p>
            <a:r>
              <a:rPr lang="es-AR" dirty="0"/>
              <a:t>La capa productiva se llama </a:t>
            </a:r>
            <a:r>
              <a:rPr lang="es-AR" b="1" dirty="0"/>
              <a:t>“arena”. </a:t>
            </a:r>
            <a:r>
              <a:rPr lang="es-AR" dirty="0"/>
              <a:t>Las “arenas productivas", que son productos de su meteorización, se componen de arena, grava, arcilla y a veces grandes bloques de roca.</a:t>
            </a:r>
          </a:p>
        </p:txBody>
      </p:sp>
      <p:sp>
        <p:nvSpPr>
          <p:cNvPr id="9" name="Flecha: hacia abajo 8">
            <a:extLst>
              <a:ext uri="{FF2B5EF4-FFF2-40B4-BE49-F238E27FC236}">
                <a16:creationId xmlns:a16="http://schemas.microsoft.com/office/drawing/2014/main" id="{6FA43BE2-B10F-C1CA-5C6A-681AFD38FA40}"/>
              </a:ext>
            </a:extLst>
          </p:cNvPr>
          <p:cNvSpPr/>
          <p:nvPr/>
        </p:nvSpPr>
        <p:spPr>
          <a:xfrm>
            <a:off x="7253167" y="1380411"/>
            <a:ext cx="235528" cy="42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id="{72DDFEE3-156F-CECE-203B-D1C4FA7CD041}"/>
              </a:ext>
            </a:extLst>
          </p:cNvPr>
          <p:cNvSpPr txBox="1"/>
          <p:nvPr/>
        </p:nvSpPr>
        <p:spPr>
          <a:xfrm>
            <a:off x="640891" y="2628507"/>
            <a:ext cx="10918010" cy="646331"/>
          </a:xfrm>
          <a:prstGeom prst="rect">
            <a:avLst/>
          </a:prstGeom>
          <a:noFill/>
        </p:spPr>
        <p:txBody>
          <a:bodyPr wrap="square">
            <a:spAutoFit/>
          </a:bodyPr>
          <a:lstStyle/>
          <a:p>
            <a:r>
              <a:rPr lang="es-AR" dirty="0"/>
              <a:t>El manto productivo está recubierto por una capa de material similar o de grano más fino sin contenido de material útil o con contenido mínimo sin valor práctico, la cual se llama </a:t>
            </a:r>
            <a:r>
              <a:rPr lang="es-AR" b="1" dirty="0"/>
              <a:t>"turba".</a:t>
            </a:r>
          </a:p>
        </p:txBody>
      </p:sp>
      <p:pic>
        <p:nvPicPr>
          <p:cNvPr id="14" name="Imagen 13">
            <a:extLst>
              <a:ext uri="{FF2B5EF4-FFF2-40B4-BE49-F238E27FC236}">
                <a16:creationId xmlns:a16="http://schemas.microsoft.com/office/drawing/2014/main" id="{A416023C-F19E-E300-E910-DEEBF29C236D}"/>
              </a:ext>
            </a:extLst>
          </p:cNvPr>
          <p:cNvPicPr>
            <a:picLocks noChangeAspect="1"/>
          </p:cNvPicPr>
          <p:nvPr/>
        </p:nvPicPr>
        <p:blipFill>
          <a:blip r:embed="rId2"/>
          <a:stretch>
            <a:fillRect/>
          </a:stretch>
        </p:blipFill>
        <p:spPr>
          <a:xfrm>
            <a:off x="7552678" y="3304561"/>
            <a:ext cx="4006223" cy="1489068"/>
          </a:xfrm>
          <a:prstGeom prst="rect">
            <a:avLst/>
          </a:prstGeom>
        </p:spPr>
      </p:pic>
      <p:sp>
        <p:nvSpPr>
          <p:cNvPr id="15" name="Flecha: hacia abajo 14">
            <a:extLst>
              <a:ext uri="{FF2B5EF4-FFF2-40B4-BE49-F238E27FC236}">
                <a16:creationId xmlns:a16="http://schemas.microsoft.com/office/drawing/2014/main" id="{2782C1AC-D626-C174-9D1D-C698E1760295}"/>
              </a:ext>
            </a:extLst>
          </p:cNvPr>
          <p:cNvSpPr/>
          <p:nvPr/>
        </p:nvSpPr>
        <p:spPr>
          <a:xfrm>
            <a:off x="7253167" y="2237739"/>
            <a:ext cx="235528" cy="42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16">
            <a:extLst>
              <a:ext uri="{FF2B5EF4-FFF2-40B4-BE49-F238E27FC236}">
                <a16:creationId xmlns:a16="http://schemas.microsoft.com/office/drawing/2014/main" id="{9284F637-21B0-2BF6-EFBC-2E4B1BA7844C}"/>
              </a:ext>
            </a:extLst>
          </p:cNvPr>
          <p:cNvSpPr txBox="1"/>
          <p:nvPr/>
        </p:nvSpPr>
        <p:spPr>
          <a:xfrm>
            <a:off x="636993" y="3481449"/>
            <a:ext cx="6851702" cy="1200329"/>
          </a:xfrm>
          <a:prstGeom prst="rect">
            <a:avLst/>
          </a:prstGeom>
          <a:noFill/>
        </p:spPr>
        <p:txBody>
          <a:bodyPr wrap="square">
            <a:spAutoFit/>
          </a:bodyPr>
          <a:lstStyle/>
          <a:p>
            <a:r>
              <a:rPr lang="es-AR" dirty="0"/>
              <a:t>En la explotación de los placeres el material estéril se extrae conjuntamente con las arenas y se envía a las plantas de beneficio, o se elimina y se deposita en los bordes del aluvión, a los llamados </a:t>
            </a:r>
            <a:r>
              <a:rPr lang="es-AR" b="1" dirty="0"/>
              <a:t>vaciaderos o escombreras</a:t>
            </a:r>
            <a:r>
              <a:rPr lang="es-AR" dirty="0"/>
              <a:t>, sin tratarse en las plantas de beneficio.</a:t>
            </a:r>
          </a:p>
        </p:txBody>
      </p:sp>
      <p:sp>
        <p:nvSpPr>
          <p:cNvPr id="19" name="CuadroTexto 18">
            <a:extLst>
              <a:ext uri="{FF2B5EF4-FFF2-40B4-BE49-F238E27FC236}">
                <a16:creationId xmlns:a16="http://schemas.microsoft.com/office/drawing/2014/main" id="{4F399DEC-704C-F278-3DC8-9F7377ACD887}"/>
              </a:ext>
            </a:extLst>
          </p:cNvPr>
          <p:cNvSpPr txBox="1"/>
          <p:nvPr/>
        </p:nvSpPr>
        <p:spPr>
          <a:xfrm>
            <a:off x="636993" y="5017098"/>
            <a:ext cx="11042702" cy="646331"/>
          </a:xfrm>
          <a:prstGeom prst="rect">
            <a:avLst/>
          </a:prstGeom>
          <a:noFill/>
        </p:spPr>
        <p:txBody>
          <a:bodyPr wrap="square">
            <a:spAutoFit/>
          </a:bodyPr>
          <a:lstStyle/>
          <a:p>
            <a:r>
              <a:rPr lang="es-AR" dirty="0"/>
              <a:t>El carácter del “</a:t>
            </a:r>
            <a:r>
              <a:rPr lang="es-AR" b="1" dirty="0" err="1"/>
              <a:t>bed</a:t>
            </a:r>
            <a:r>
              <a:rPr lang="es-AR" b="1" dirty="0"/>
              <a:t>-rock</a:t>
            </a:r>
            <a:r>
              <a:rPr lang="es-AR" dirty="0"/>
              <a:t>” (su naturaleza, ángulo de pendiente, inclinación del valle) tiene gran importancia para elegir el método de explotación. </a:t>
            </a:r>
          </a:p>
        </p:txBody>
      </p:sp>
      <p:sp>
        <p:nvSpPr>
          <p:cNvPr id="21" name="CuadroTexto 20">
            <a:extLst>
              <a:ext uri="{FF2B5EF4-FFF2-40B4-BE49-F238E27FC236}">
                <a16:creationId xmlns:a16="http://schemas.microsoft.com/office/drawing/2014/main" id="{E4F97F77-5992-E01E-006C-1AB7197E3339}"/>
              </a:ext>
            </a:extLst>
          </p:cNvPr>
          <p:cNvSpPr txBox="1"/>
          <p:nvPr/>
        </p:nvSpPr>
        <p:spPr>
          <a:xfrm>
            <a:off x="636993" y="5693152"/>
            <a:ext cx="10599981" cy="646331"/>
          </a:xfrm>
          <a:prstGeom prst="rect">
            <a:avLst/>
          </a:prstGeom>
          <a:noFill/>
        </p:spPr>
        <p:txBody>
          <a:bodyPr wrap="square">
            <a:spAutoFit/>
          </a:bodyPr>
          <a:lstStyle/>
          <a:p>
            <a:r>
              <a:rPr lang="es-AR" dirty="0"/>
              <a:t>Formado por esquistos de fuerte buzamiento, comúnmente, tiene una superficie irregular, que crea condiciones favorables para la concentración de materia útil.</a:t>
            </a:r>
          </a:p>
        </p:txBody>
      </p:sp>
      <p:cxnSp>
        <p:nvCxnSpPr>
          <p:cNvPr id="23" name="Conector: angular 22">
            <a:extLst>
              <a:ext uri="{FF2B5EF4-FFF2-40B4-BE49-F238E27FC236}">
                <a16:creationId xmlns:a16="http://schemas.microsoft.com/office/drawing/2014/main" id="{AAAA8F79-047E-AFBB-8E67-EA9948CC1A2E}"/>
              </a:ext>
            </a:extLst>
          </p:cNvPr>
          <p:cNvCxnSpPr>
            <a:stCxn id="19" idx="1"/>
            <a:endCxn id="21" idx="1"/>
          </p:cNvCxnSpPr>
          <p:nvPr/>
        </p:nvCxnSpPr>
        <p:spPr>
          <a:xfrm rot="10800000" flipV="1">
            <a:off x="636993" y="5340264"/>
            <a:ext cx="12700" cy="676054"/>
          </a:xfrm>
          <a:prstGeom prst="bentConnector3">
            <a:avLst>
              <a:gd name="adj1" fmla="val 1800000"/>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071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7CD6023-0DFD-B383-03F3-05D1A8ACA57D}"/>
              </a:ext>
            </a:extLst>
          </p:cNvPr>
          <p:cNvSpPr>
            <a:spLocks noGrp="1"/>
          </p:cNvSpPr>
          <p:nvPr>
            <p:ph type="title"/>
          </p:nvPr>
        </p:nvSpPr>
        <p:spPr>
          <a:xfrm>
            <a:off x="913774" y="256963"/>
            <a:ext cx="10364451" cy="794647"/>
          </a:xfrm>
        </p:spPr>
        <p:txBody>
          <a:bodyPr>
            <a:normAutofit/>
          </a:bodyPr>
          <a:lstStyle/>
          <a:p>
            <a:r>
              <a:rPr lang="es-AR" dirty="0">
                <a:latin typeface="Britannic Bold" panose="020B0903060703020204" pitchFamily="34" charset="0"/>
              </a:rPr>
              <a:t>Minerales útiles </a:t>
            </a:r>
          </a:p>
        </p:txBody>
      </p:sp>
      <p:pic>
        <p:nvPicPr>
          <p:cNvPr id="6" name="Imagen 5">
            <a:extLst>
              <a:ext uri="{FF2B5EF4-FFF2-40B4-BE49-F238E27FC236}">
                <a16:creationId xmlns:a16="http://schemas.microsoft.com/office/drawing/2014/main" id="{61C647FB-0899-F34E-3ECD-87186B2AEC53}"/>
              </a:ext>
            </a:extLst>
          </p:cNvPr>
          <p:cNvPicPr>
            <a:picLocks noChangeAspect="1"/>
          </p:cNvPicPr>
          <p:nvPr/>
        </p:nvPicPr>
        <p:blipFill>
          <a:blip r:embed="rId2"/>
          <a:stretch>
            <a:fillRect/>
          </a:stretch>
        </p:blipFill>
        <p:spPr>
          <a:xfrm>
            <a:off x="1442693" y="1051610"/>
            <a:ext cx="4627749" cy="5253539"/>
          </a:xfrm>
          <a:prstGeom prst="rect">
            <a:avLst/>
          </a:prstGeom>
        </p:spPr>
      </p:pic>
      <p:pic>
        <p:nvPicPr>
          <p:cNvPr id="8" name="Imagen 7">
            <a:extLst>
              <a:ext uri="{FF2B5EF4-FFF2-40B4-BE49-F238E27FC236}">
                <a16:creationId xmlns:a16="http://schemas.microsoft.com/office/drawing/2014/main" id="{FD3DA1ED-6D61-81CA-2474-6872F94F3162}"/>
              </a:ext>
            </a:extLst>
          </p:cNvPr>
          <p:cNvPicPr>
            <a:picLocks noChangeAspect="1"/>
          </p:cNvPicPr>
          <p:nvPr/>
        </p:nvPicPr>
        <p:blipFill rotWithShape="1">
          <a:blip r:embed="rId3"/>
          <a:srcRect l="1878"/>
          <a:stretch/>
        </p:blipFill>
        <p:spPr>
          <a:xfrm>
            <a:off x="6650476" y="1661602"/>
            <a:ext cx="4627749" cy="1604512"/>
          </a:xfrm>
          <a:prstGeom prst="rect">
            <a:avLst/>
          </a:prstGeom>
        </p:spPr>
      </p:pic>
      <p:sp>
        <p:nvSpPr>
          <p:cNvPr id="10" name="CuadroTexto 9">
            <a:extLst>
              <a:ext uri="{FF2B5EF4-FFF2-40B4-BE49-F238E27FC236}">
                <a16:creationId xmlns:a16="http://schemas.microsoft.com/office/drawing/2014/main" id="{998E7C44-692E-3656-9C08-00A7054E3028}"/>
              </a:ext>
            </a:extLst>
          </p:cNvPr>
          <p:cNvSpPr txBox="1"/>
          <p:nvPr/>
        </p:nvSpPr>
        <p:spPr>
          <a:xfrm>
            <a:off x="6650476" y="3429000"/>
            <a:ext cx="4981230" cy="1015663"/>
          </a:xfrm>
          <a:prstGeom prst="rect">
            <a:avLst/>
          </a:prstGeom>
          <a:noFill/>
        </p:spPr>
        <p:txBody>
          <a:bodyPr wrap="square">
            <a:spAutoFit/>
          </a:bodyPr>
          <a:lstStyle/>
          <a:p>
            <a:r>
              <a:rPr lang="es-AR" sz="2000" dirty="0"/>
              <a:t>El contenido en metal útil en los placeres se expresa en (gr/m3), (</a:t>
            </a:r>
            <a:r>
              <a:rPr lang="es-AR" sz="2000" dirty="0" err="1"/>
              <a:t>mgr</a:t>
            </a:r>
            <a:r>
              <a:rPr lang="es-AR" sz="2000" dirty="0"/>
              <a:t>/m3), (oz/yd3), (gr/ton) o (</a:t>
            </a:r>
            <a:r>
              <a:rPr lang="es-AR" sz="2000" dirty="0" err="1"/>
              <a:t>usd</a:t>
            </a:r>
            <a:r>
              <a:rPr lang="es-AR" sz="2000" dirty="0"/>
              <a:t>/m3).</a:t>
            </a:r>
          </a:p>
        </p:txBody>
      </p:sp>
    </p:spTree>
    <p:extLst>
      <p:ext uri="{BB962C8B-B14F-4D97-AF65-F5344CB8AC3E}">
        <p14:creationId xmlns:p14="http://schemas.microsoft.com/office/powerpoint/2010/main" val="39944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DF84E97-008C-34C3-F76A-2B8C6E607A48}"/>
              </a:ext>
            </a:extLst>
          </p:cNvPr>
          <p:cNvSpPr>
            <a:spLocks noGrp="1"/>
          </p:cNvSpPr>
          <p:nvPr>
            <p:ph type="title"/>
          </p:nvPr>
        </p:nvSpPr>
        <p:spPr>
          <a:xfrm>
            <a:off x="913773" y="445423"/>
            <a:ext cx="10364451" cy="794647"/>
          </a:xfrm>
        </p:spPr>
        <p:txBody>
          <a:bodyPr>
            <a:normAutofit/>
          </a:bodyPr>
          <a:lstStyle/>
          <a:p>
            <a:r>
              <a:rPr lang="es-AR" dirty="0">
                <a:latin typeface="Britannic Bold" panose="020B0903060703020204" pitchFamily="34" charset="0"/>
              </a:rPr>
              <a:t> - Granulometría -</a:t>
            </a:r>
          </a:p>
        </p:txBody>
      </p:sp>
      <p:sp>
        <p:nvSpPr>
          <p:cNvPr id="6" name="CuadroTexto 5">
            <a:extLst>
              <a:ext uri="{FF2B5EF4-FFF2-40B4-BE49-F238E27FC236}">
                <a16:creationId xmlns:a16="http://schemas.microsoft.com/office/drawing/2014/main" id="{745AC962-DBB6-F225-49C5-D2F3ECC762F4}"/>
              </a:ext>
            </a:extLst>
          </p:cNvPr>
          <p:cNvSpPr txBox="1"/>
          <p:nvPr/>
        </p:nvSpPr>
        <p:spPr>
          <a:xfrm>
            <a:off x="1618376" y="1213152"/>
            <a:ext cx="8955246" cy="400110"/>
          </a:xfrm>
          <a:prstGeom prst="rect">
            <a:avLst/>
          </a:prstGeom>
          <a:noFill/>
        </p:spPr>
        <p:txBody>
          <a:bodyPr wrap="square">
            <a:spAutoFit/>
          </a:bodyPr>
          <a:lstStyle/>
          <a:p>
            <a:pPr algn="ctr"/>
            <a:r>
              <a:rPr lang="es-AR" sz="2000" dirty="0"/>
              <a:t>El material detrítico que forma los placeres se clasifican según el tamaño en:</a:t>
            </a:r>
          </a:p>
        </p:txBody>
      </p:sp>
      <p:pic>
        <p:nvPicPr>
          <p:cNvPr id="8" name="Imagen 7">
            <a:extLst>
              <a:ext uri="{FF2B5EF4-FFF2-40B4-BE49-F238E27FC236}">
                <a16:creationId xmlns:a16="http://schemas.microsoft.com/office/drawing/2014/main" id="{DDAA8EB9-850D-0CCB-4A66-9DAA44EF068C}"/>
              </a:ext>
            </a:extLst>
          </p:cNvPr>
          <p:cNvPicPr>
            <a:picLocks noChangeAspect="1"/>
          </p:cNvPicPr>
          <p:nvPr/>
        </p:nvPicPr>
        <p:blipFill>
          <a:blip r:embed="rId2"/>
          <a:stretch>
            <a:fillRect/>
          </a:stretch>
        </p:blipFill>
        <p:spPr>
          <a:xfrm>
            <a:off x="1618376" y="1859943"/>
            <a:ext cx="6303878" cy="2156929"/>
          </a:xfrm>
          <a:prstGeom prst="rect">
            <a:avLst/>
          </a:prstGeom>
        </p:spPr>
      </p:pic>
      <p:sp>
        <p:nvSpPr>
          <p:cNvPr id="10" name="CuadroTexto 9">
            <a:extLst>
              <a:ext uri="{FF2B5EF4-FFF2-40B4-BE49-F238E27FC236}">
                <a16:creationId xmlns:a16="http://schemas.microsoft.com/office/drawing/2014/main" id="{D0C09D9D-B359-5DA1-9120-40AC9B2B470A}"/>
              </a:ext>
            </a:extLst>
          </p:cNvPr>
          <p:cNvSpPr txBox="1"/>
          <p:nvPr/>
        </p:nvSpPr>
        <p:spPr>
          <a:xfrm>
            <a:off x="7922254" y="2738964"/>
            <a:ext cx="3741644" cy="646331"/>
          </a:xfrm>
          <a:prstGeom prst="rect">
            <a:avLst/>
          </a:prstGeom>
          <a:noFill/>
        </p:spPr>
        <p:txBody>
          <a:bodyPr wrap="square">
            <a:spAutoFit/>
          </a:bodyPr>
          <a:lstStyle/>
          <a:p>
            <a:r>
              <a:rPr lang="es-AR" dirty="0"/>
              <a:t>La parte predominante de minerales útiles se encuentra en gravas y arenas. </a:t>
            </a:r>
          </a:p>
        </p:txBody>
      </p:sp>
      <p:sp>
        <p:nvSpPr>
          <p:cNvPr id="12" name="CuadroTexto 11">
            <a:extLst>
              <a:ext uri="{FF2B5EF4-FFF2-40B4-BE49-F238E27FC236}">
                <a16:creationId xmlns:a16="http://schemas.microsoft.com/office/drawing/2014/main" id="{656BE803-7D5B-20A9-E2FF-0804183179D3}"/>
              </a:ext>
            </a:extLst>
          </p:cNvPr>
          <p:cNvSpPr txBox="1"/>
          <p:nvPr/>
        </p:nvSpPr>
        <p:spPr>
          <a:xfrm>
            <a:off x="1389527" y="4263554"/>
            <a:ext cx="9412942" cy="707886"/>
          </a:xfrm>
          <a:prstGeom prst="rect">
            <a:avLst/>
          </a:prstGeom>
          <a:noFill/>
        </p:spPr>
        <p:txBody>
          <a:bodyPr wrap="square">
            <a:spAutoFit/>
          </a:bodyPr>
          <a:lstStyle/>
          <a:p>
            <a:pPr algn="ctr"/>
            <a:r>
              <a:rPr lang="es-AR" sz="2000" dirty="0"/>
              <a:t>Durante la explotación las arenas se someten a un importante desgarramiento, aumentando su volumen entre un 20-35%. </a:t>
            </a:r>
          </a:p>
        </p:txBody>
      </p:sp>
      <p:sp>
        <p:nvSpPr>
          <p:cNvPr id="14" name="CuadroTexto 13">
            <a:extLst>
              <a:ext uri="{FF2B5EF4-FFF2-40B4-BE49-F238E27FC236}">
                <a16:creationId xmlns:a16="http://schemas.microsoft.com/office/drawing/2014/main" id="{DDFA4D98-6F9E-341C-23A6-13ECF22666F9}"/>
              </a:ext>
            </a:extLst>
          </p:cNvPr>
          <p:cNvSpPr txBox="1"/>
          <p:nvPr/>
        </p:nvSpPr>
        <p:spPr>
          <a:xfrm>
            <a:off x="1453962" y="5120714"/>
            <a:ext cx="9284074" cy="1015663"/>
          </a:xfrm>
          <a:prstGeom prst="rect">
            <a:avLst/>
          </a:prstGeom>
          <a:noFill/>
        </p:spPr>
        <p:txBody>
          <a:bodyPr wrap="square">
            <a:spAutoFit/>
          </a:bodyPr>
          <a:lstStyle/>
          <a:p>
            <a:r>
              <a:rPr lang="es-AR" sz="2000" dirty="0"/>
              <a:t> los placeres de valle están saturados de agua, la cual constituye el 35-40% en volumen. </a:t>
            </a:r>
          </a:p>
          <a:p>
            <a:pPr algn="ctr"/>
            <a:r>
              <a:rPr lang="es-AR" sz="2000" dirty="0"/>
              <a:t>Los placeres de terrazas generalmente son más secos y su humedad comúnmente constituye de 25 a 30% según volumen.</a:t>
            </a:r>
          </a:p>
        </p:txBody>
      </p:sp>
    </p:spTree>
    <p:extLst>
      <p:ext uri="{BB962C8B-B14F-4D97-AF65-F5344CB8AC3E}">
        <p14:creationId xmlns:p14="http://schemas.microsoft.com/office/powerpoint/2010/main" val="325575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8F126-D4A8-ACEE-11EA-94C9E093D2E0}"/>
              </a:ext>
            </a:extLst>
          </p:cNvPr>
          <p:cNvSpPr>
            <a:spLocks noGrp="1"/>
          </p:cNvSpPr>
          <p:nvPr>
            <p:ph type="title"/>
          </p:nvPr>
        </p:nvSpPr>
        <p:spPr>
          <a:xfrm>
            <a:off x="913774" y="430258"/>
            <a:ext cx="10364451" cy="833765"/>
          </a:xfrm>
        </p:spPr>
        <p:txBody>
          <a:bodyPr/>
          <a:lstStyle/>
          <a:p>
            <a:r>
              <a:rPr lang="es-AR" dirty="0">
                <a:latin typeface="Britannic Bold" panose="020B0903060703020204" pitchFamily="34" charset="0"/>
              </a:rPr>
              <a:t>- Dimensiones de lo Placeres - </a:t>
            </a:r>
            <a:endParaRPr lang="es-AR" dirty="0"/>
          </a:p>
        </p:txBody>
      </p:sp>
      <p:sp>
        <p:nvSpPr>
          <p:cNvPr id="5" name="CuadroTexto 4">
            <a:extLst>
              <a:ext uri="{FF2B5EF4-FFF2-40B4-BE49-F238E27FC236}">
                <a16:creationId xmlns:a16="http://schemas.microsoft.com/office/drawing/2014/main" id="{59DDD2E9-5596-C21D-57B7-5BB27038689C}"/>
              </a:ext>
            </a:extLst>
          </p:cNvPr>
          <p:cNvSpPr txBox="1"/>
          <p:nvPr/>
        </p:nvSpPr>
        <p:spPr>
          <a:xfrm>
            <a:off x="669151" y="1976182"/>
            <a:ext cx="3156023" cy="923330"/>
          </a:xfrm>
          <a:prstGeom prst="rect">
            <a:avLst/>
          </a:prstGeom>
          <a:noFill/>
        </p:spPr>
        <p:txBody>
          <a:bodyPr wrap="square">
            <a:spAutoFit/>
          </a:bodyPr>
          <a:lstStyle/>
          <a:p>
            <a:pPr algn="ctr"/>
            <a:r>
              <a:rPr lang="es-AR" dirty="0"/>
              <a:t>El espesor de las arenas oscila generalmente entre 0,5 y 3 m, llegando a veces a 10-15 m.</a:t>
            </a:r>
          </a:p>
        </p:txBody>
      </p:sp>
      <p:sp>
        <p:nvSpPr>
          <p:cNvPr id="10" name="CuadroTexto 9">
            <a:extLst>
              <a:ext uri="{FF2B5EF4-FFF2-40B4-BE49-F238E27FC236}">
                <a16:creationId xmlns:a16="http://schemas.microsoft.com/office/drawing/2014/main" id="{6DD3AF14-E3C4-E4DD-8079-3249F656ED91}"/>
              </a:ext>
            </a:extLst>
          </p:cNvPr>
          <p:cNvSpPr txBox="1"/>
          <p:nvPr/>
        </p:nvSpPr>
        <p:spPr>
          <a:xfrm>
            <a:off x="4119466" y="1952406"/>
            <a:ext cx="3676625" cy="923330"/>
          </a:xfrm>
          <a:prstGeom prst="rect">
            <a:avLst/>
          </a:prstGeom>
          <a:noFill/>
        </p:spPr>
        <p:txBody>
          <a:bodyPr wrap="square">
            <a:spAutoFit/>
          </a:bodyPr>
          <a:lstStyle/>
          <a:p>
            <a:pPr algn="ctr"/>
            <a:r>
              <a:rPr lang="es-AR" dirty="0"/>
              <a:t> La longitud es de varios kilómetros y el ancho alcanza cientos de metros. </a:t>
            </a:r>
          </a:p>
          <a:p>
            <a:pPr algn="ctr"/>
            <a:r>
              <a:rPr lang="es-AR" dirty="0"/>
              <a:t>En el largo, 6-12 km es el promedio.</a:t>
            </a:r>
          </a:p>
        </p:txBody>
      </p:sp>
      <p:sp>
        <p:nvSpPr>
          <p:cNvPr id="13" name="CuadroTexto 12">
            <a:extLst>
              <a:ext uri="{FF2B5EF4-FFF2-40B4-BE49-F238E27FC236}">
                <a16:creationId xmlns:a16="http://schemas.microsoft.com/office/drawing/2014/main" id="{BD1540BD-A576-D402-C28E-F6BB2E48336F}"/>
              </a:ext>
            </a:extLst>
          </p:cNvPr>
          <p:cNvSpPr txBox="1"/>
          <p:nvPr/>
        </p:nvSpPr>
        <p:spPr>
          <a:xfrm>
            <a:off x="7986376" y="2009047"/>
            <a:ext cx="3331726" cy="646331"/>
          </a:xfrm>
          <a:prstGeom prst="rect">
            <a:avLst/>
          </a:prstGeom>
          <a:noFill/>
        </p:spPr>
        <p:txBody>
          <a:bodyPr wrap="square">
            <a:spAutoFit/>
          </a:bodyPr>
          <a:lstStyle/>
          <a:p>
            <a:pPr algn="ctr"/>
            <a:r>
              <a:rPr lang="es-AR" dirty="0"/>
              <a:t>El recubrimiento de turba puede variar entre 1,5 y 20-30 m o más.</a:t>
            </a:r>
          </a:p>
        </p:txBody>
      </p:sp>
      <p:sp>
        <p:nvSpPr>
          <p:cNvPr id="16" name="CuadroTexto 15">
            <a:extLst>
              <a:ext uri="{FF2B5EF4-FFF2-40B4-BE49-F238E27FC236}">
                <a16:creationId xmlns:a16="http://schemas.microsoft.com/office/drawing/2014/main" id="{ED697A44-E36E-4AAC-A753-A530476FDEDA}"/>
              </a:ext>
            </a:extLst>
          </p:cNvPr>
          <p:cNvSpPr txBox="1"/>
          <p:nvPr/>
        </p:nvSpPr>
        <p:spPr>
          <a:xfrm>
            <a:off x="1419334" y="3139994"/>
            <a:ext cx="9177628" cy="646331"/>
          </a:xfrm>
          <a:prstGeom prst="rect">
            <a:avLst/>
          </a:prstGeom>
          <a:noFill/>
        </p:spPr>
        <p:txBody>
          <a:bodyPr wrap="square">
            <a:spAutoFit/>
          </a:bodyPr>
          <a:lstStyle/>
          <a:p>
            <a:pPr algn="ctr"/>
            <a:r>
              <a:rPr lang="es-AR" dirty="0"/>
              <a:t>Las características principales de todo yacimiento que deciden su explotación, son su volumen, valor y distribución del valor.</a:t>
            </a:r>
          </a:p>
        </p:txBody>
      </p:sp>
      <p:sp>
        <p:nvSpPr>
          <p:cNvPr id="21" name="Rectángulo 20">
            <a:extLst>
              <a:ext uri="{FF2B5EF4-FFF2-40B4-BE49-F238E27FC236}">
                <a16:creationId xmlns:a16="http://schemas.microsoft.com/office/drawing/2014/main" id="{D20876B7-CC68-2B56-F093-D36CFE0B9A5E}"/>
              </a:ext>
            </a:extLst>
          </p:cNvPr>
          <p:cNvSpPr/>
          <p:nvPr/>
        </p:nvSpPr>
        <p:spPr>
          <a:xfrm>
            <a:off x="669151" y="1674505"/>
            <a:ext cx="3260030" cy="133128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18" name="CuadroTexto 17">
            <a:extLst>
              <a:ext uri="{FF2B5EF4-FFF2-40B4-BE49-F238E27FC236}">
                <a16:creationId xmlns:a16="http://schemas.microsoft.com/office/drawing/2014/main" id="{9A040569-5A7A-7647-C5BF-C0BDBA3A99DE}"/>
              </a:ext>
            </a:extLst>
          </p:cNvPr>
          <p:cNvSpPr txBox="1"/>
          <p:nvPr/>
        </p:nvSpPr>
        <p:spPr>
          <a:xfrm>
            <a:off x="669151" y="4196064"/>
            <a:ext cx="7165435" cy="1754326"/>
          </a:xfrm>
          <a:prstGeom prst="rect">
            <a:avLst/>
          </a:prstGeom>
          <a:noFill/>
        </p:spPr>
        <p:txBody>
          <a:bodyPr wrap="square">
            <a:spAutoFit/>
          </a:bodyPr>
          <a:lstStyle/>
          <a:p>
            <a:r>
              <a:rPr lang="es-AR" dirty="0"/>
              <a:t>Para </a:t>
            </a:r>
            <a:r>
              <a:rPr lang="es-AR" b="1" dirty="0"/>
              <a:t>determinar estos elementos </a:t>
            </a:r>
            <a:r>
              <a:rPr lang="es-AR" dirty="0"/>
              <a:t>es necesario perforar </a:t>
            </a:r>
            <a:r>
              <a:rPr lang="es-AR" b="1" u="sng" dirty="0"/>
              <a:t>sondeos o realizar pozos</a:t>
            </a:r>
            <a:r>
              <a:rPr lang="es-AR" dirty="0"/>
              <a:t> (Ø=1,5, desde 1m de profundidad hasta el fondo - </a:t>
            </a:r>
            <a:r>
              <a:rPr lang="es-AR" dirty="0" err="1"/>
              <a:t>bed</a:t>
            </a:r>
            <a:r>
              <a:rPr lang="es-AR" dirty="0"/>
              <a:t> rock). </a:t>
            </a:r>
          </a:p>
          <a:p>
            <a:r>
              <a:rPr lang="es-AR" dirty="0"/>
              <a:t>En la actualidad este procedimiento se realiza con perforación helicoidal (figura). </a:t>
            </a:r>
          </a:p>
          <a:p>
            <a:r>
              <a:rPr lang="es-AR" dirty="0"/>
              <a:t>Tiene gran importancia determinar la zona rica, ya que a veces cabe concentrar en ella el laboreo y evitar la explotación completa del depósito.</a:t>
            </a:r>
          </a:p>
        </p:txBody>
      </p:sp>
      <p:pic>
        <p:nvPicPr>
          <p:cNvPr id="20" name="Imagen 19">
            <a:extLst>
              <a:ext uri="{FF2B5EF4-FFF2-40B4-BE49-F238E27FC236}">
                <a16:creationId xmlns:a16="http://schemas.microsoft.com/office/drawing/2014/main" id="{647EC4CF-1EE1-47FB-D7A9-1350D85A0996}"/>
              </a:ext>
            </a:extLst>
          </p:cNvPr>
          <p:cNvPicPr>
            <a:picLocks noChangeAspect="1"/>
          </p:cNvPicPr>
          <p:nvPr/>
        </p:nvPicPr>
        <p:blipFill>
          <a:blip r:embed="rId2"/>
          <a:stretch>
            <a:fillRect/>
          </a:stretch>
        </p:blipFill>
        <p:spPr>
          <a:xfrm>
            <a:off x="7834586" y="3630603"/>
            <a:ext cx="3676388" cy="2621464"/>
          </a:xfrm>
          <a:prstGeom prst="rect">
            <a:avLst/>
          </a:prstGeom>
        </p:spPr>
      </p:pic>
      <p:sp>
        <p:nvSpPr>
          <p:cNvPr id="8" name="Rectángulo 7">
            <a:extLst>
              <a:ext uri="{FF2B5EF4-FFF2-40B4-BE49-F238E27FC236}">
                <a16:creationId xmlns:a16="http://schemas.microsoft.com/office/drawing/2014/main" id="{7A6E2403-97A8-F4F1-7926-0A44F0E5A1C9}"/>
              </a:ext>
            </a:extLst>
          </p:cNvPr>
          <p:cNvSpPr/>
          <p:nvPr/>
        </p:nvSpPr>
        <p:spPr>
          <a:xfrm>
            <a:off x="1510984" y="1398224"/>
            <a:ext cx="1472356" cy="554182"/>
          </a:xfrm>
          <a:prstGeom prst="rect">
            <a:avLst/>
          </a:prstGeom>
          <a:solidFill>
            <a:schemeClr val="accent6">
              <a:lumMod val="20000"/>
              <a:lumOff val="80000"/>
            </a:schemeClr>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ESPESOR </a:t>
            </a:r>
            <a:endParaRPr lang="es-AR" b="1" dirty="0">
              <a:solidFill>
                <a:schemeClr val="tx1"/>
              </a:solidFill>
            </a:endParaRPr>
          </a:p>
        </p:txBody>
      </p:sp>
      <p:sp>
        <p:nvSpPr>
          <p:cNvPr id="22" name="Rectángulo 21">
            <a:extLst>
              <a:ext uri="{FF2B5EF4-FFF2-40B4-BE49-F238E27FC236}">
                <a16:creationId xmlns:a16="http://schemas.microsoft.com/office/drawing/2014/main" id="{54BED7CF-FEAB-7D13-D317-ED4048AB08A8}"/>
              </a:ext>
            </a:extLst>
          </p:cNvPr>
          <p:cNvSpPr/>
          <p:nvPr/>
        </p:nvSpPr>
        <p:spPr>
          <a:xfrm>
            <a:off x="4119466" y="1659956"/>
            <a:ext cx="3664750" cy="133128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11" name="Rectángulo 10">
            <a:extLst>
              <a:ext uri="{FF2B5EF4-FFF2-40B4-BE49-F238E27FC236}">
                <a16:creationId xmlns:a16="http://schemas.microsoft.com/office/drawing/2014/main" id="{8A760F28-0C30-C2CC-DFFB-3449BA8CD91F}"/>
              </a:ext>
            </a:extLst>
          </p:cNvPr>
          <p:cNvSpPr/>
          <p:nvPr/>
        </p:nvSpPr>
        <p:spPr>
          <a:xfrm>
            <a:off x="5309451" y="1398224"/>
            <a:ext cx="1472356" cy="554182"/>
          </a:xfrm>
          <a:prstGeom prst="rect">
            <a:avLst/>
          </a:prstGeom>
          <a:solidFill>
            <a:schemeClr val="accent6">
              <a:lumMod val="20000"/>
              <a:lumOff val="80000"/>
            </a:schemeClr>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LONGITUD </a:t>
            </a:r>
            <a:endParaRPr lang="es-AR" b="1" dirty="0">
              <a:solidFill>
                <a:schemeClr val="tx1"/>
              </a:solidFill>
            </a:endParaRPr>
          </a:p>
        </p:txBody>
      </p:sp>
      <p:sp>
        <p:nvSpPr>
          <p:cNvPr id="23" name="Rectángulo 22">
            <a:extLst>
              <a:ext uri="{FF2B5EF4-FFF2-40B4-BE49-F238E27FC236}">
                <a16:creationId xmlns:a16="http://schemas.microsoft.com/office/drawing/2014/main" id="{D9287169-B3DB-2EE3-5FA4-D2C72203669F}"/>
              </a:ext>
            </a:extLst>
          </p:cNvPr>
          <p:cNvSpPr/>
          <p:nvPr/>
        </p:nvSpPr>
        <p:spPr>
          <a:xfrm>
            <a:off x="7971791" y="1666568"/>
            <a:ext cx="3450317" cy="133128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14" name="Rectángulo 13">
            <a:extLst>
              <a:ext uri="{FF2B5EF4-FFF2-40B4-BE49-F238E27FC236}">
                <a16:creationId xmlns:a16="http://schemas.microsoft.com/office/drawing/2014/main" id="{61EFA548-5D89-0ADC-27CD-01F8B6555573}"/>
              </a:ext>
            </a:extLst>
          </p:cNvPr>
          <p:cNvSpPr/>
          <p:nvPr/>
        </p:nvSpPr>
        <p:spPr>
          <a:xfrm>
            <a:off x="8692579" y="1398224"/>
            <a:ext cx="1887697" cy="554182"/>
          </a:xfrm>
          <a:prstGeom prst="rect">
            <a:avLst/>
          </a:prstGeom>
          <a:solidFill>
            <a:schemeClr val="accent6">
              <a:lumMod val="20000"/>
              <a:lumOff val="80000"/>
            </a:schemeClr>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a:solidFill>
                  <a:schemeClr val="tx1"/>
                </a:solidFill>
              </a:rPr>
              <a:t>RECUBRIMIENTO </a:t>
            </a:r>
            <a:endParaRPr lang="es-AR" b="1" dirty="0">
              <a:solidFill>
                <a:schemeClr val="tx1"/>
              </a:solidFill>
            </a:endParaRPr>
          </a:p>
        </p:txBody>
      </p:sp>
    </p:spTree>
    <p:extLst>
      <p:ext uri="{BB962C8B-B14F-4D97-AF65-F5344CB8AC3E}">
        <p14:creationId xmlns:p14="http://schemas.microsoft.com/office/powerpoint/2010/main" val="45963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1A179EC-01CE-253B-142F-810DCF5FA3BB}"/>
              </a:ext>
            </a:extLst>
          </p:cNvPr>
          <p:cNvSpPr>
            <a:spLocks noGrp="1"/>
          </p:cNvSpPr>
          <p:nvPr>
            <p:ph type="title"/>
          </p:nvPr>
        </p:nvSpPr>
        <p:spPr>
          <a:xfrm>
            <a:off x="913774" y="564728"/>
            <a:ext cx="10364451" cy="833765"/>
          </a:xfrm>
        </p:spPr>
        <p:txBody>
          <a:bodyPr>
            <a:normAutofit/>
          </a:bodyPr>
          <a:lstStyle/>
          <a:p>
            <a:r>
              <a:rPr lang="es-AR" dirty="0">
                <a:latin typeface="Britannic Bold" panose="020B0903060703020204" pitchFamily="34" charset="0"/>
              </a:rPr>
              <a:t>- Selección del Método de Explotación - </a:t>
            </a:r>
            <a:endParaRPr lang="es-AR" dirty="0"/>
          </a:p>
        </p:txBody>
      </p:sp>
      <p:sp>
        <p:nvSpPr>
          <p:cNvPr id="8" name="CuadroTexto 7">
            <a:extLst>
              <a:ext uri="{FF2B5EF4-FFF2-40B4-BE49-F238E27FC236}">
                <a16:creationId xmlns:a16="http://schemas.microsoft.com/office/drawing/2014/main" id="{0C0BE0DE-B751-CEBF-1A37-8700AF8A22DD}"/>
              </a:ext>
            </a:extLst>
          </p:cNvPr>
          <p:cNvSpPr txBox="1"/>
          <p:nvPr/>
        </p:nvSpPr>
        <p:spPr>
          <a:xfrm>
            <a:off x="1126192" y="1398493"/>
            <a:ext cx="7910232" cy="369332"/>
          </a:xfrm>
          <a:prstGeom prst="rect">
            <a:avLst/>
          </a:prstGeom>
          <a:noFill/>
        </p:spPr>
        <p:txBody>
          <a:bodyPr wrap="square">
            <a:spAutoFit/>
          </a:bodyPr>
          <a:lstStyle/>
          <a:p>
            <a:r>
              <a:rPr lang="es-AR" dirty="0"/>
              <a:t>La selección del método depende de las características del yacimiento que son:</a:t>
            </a:r>
          </a:p>
        </p:txBody>
      </p:sp>
      <p:sp>
        <p:nvSpPr>
          <p:cNvPr id="9" name="Lágrima 8">
            <a:extLst>
              <a:ext uri="{FF2B5EF4-FFF2-40B4-BE49-F238E27FC236}">
                <a16:creationId xmlns:a16="http://schemas.microsoft.com/office/drawing/2014/main" id="{E4066E36-D86F-97ED-B7E2-2B89C059DB41}"/>
              </a:ext>
            </a:extLst>
          </p:cNvPr>
          <p:cNvSpPr/>
          <p:nvPr/>
        </p:nvSpPr>
        <p:spPr>
          <a:xfrm>
            <a:off x="763122" y="2047592"/>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endParaRPr lang="es-AR" b="1" dirty="0"/>
          </a:p>
        </p:txBody>
      </p:sp>
      <p:sp>
        <p:nvSpPr>
          <p:cNvPr id="10" name="Lágrima 9">
            <a:extLst>
              <a:ext uri="{FF2B5EF4-FFF2-40B4-BE49-F238E27FC236}">
                <a16:creationId xmlns:a16="http://schemas.microsoft.com/office/drawing/2014/main" id="{862A6E3B-C925-5697-6E88-89654BC6B4A0}"/>
              </a:ext>
            </a:extLst>
          </p:cNvPr>
          <p:cNvSpPr/>
          <p:nvPr/>
        </p:nvSpPr>
        <p:spPr>
          <a:xfrm>
            <a:off x="763121" y="2574650"/>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endParaRPr lang="es-AR" b="1" dirty="0"/>
          </a:p>
        </p:txBody>
      </p:sp>
      <p:sp>
        <p:nvSpPr>
          <p:cNvPr id="12" name="CuadroTexto 11">
            <a:extLst>
              <a:ext uri="{FF2B5EF4-FFF2-40B4-BE49-F238E27FC236}">
                <a16:creationId xmlns:a16="http://schemas.microsoft.com/office/drawing/2014/main" id="{63416B6C-42BC-E33C-2FDD-AE6C0EEDF30C}"/>
              </a:ext>
            </a:extLst>
          </p:cNvPr>
          <p:cNvSpPr txBox="1"/>
          <p:nvPr/>
        </p:nvSpPr>
        <p:spPr>
          <a:xfrm>
            <a:off x="1126192" y="2047592"/>
            <a:ext cx="3028949" cy="369332"/>
          </a:xfrm>
          <a:prstGeom prst="rect">
            <a:avLst/>
          </a:prstGeom>
          <a:noFill/>
        </p:spPr>
        <p:txBody>
          <a:bodyPr wrap="square">
            <a:spAutoFit/>
          </a:bodyPr>
          <a:lstStyle/>
          <a:p>
            <a:r>
              <a:rPr lang="es-AR" dirty="0"/>
              <a:t>Extensión superficial o área</a:t>
            </a:r>
          </a:p>
        </p:txBody>
      </p:sp>
      <p:sp>
        <p:nvSpPr>
          <p:cNvPr id="14" name="CuadroTexto 13">
            <a:extLst>
              <a:ext uri="{FF2B5EF4-FFF2-40B4-BE49-F238E27FC236}">
                <a16:creationId xmlns:a16="http://schemas.microsoft.com/office/drawing/2014/main" id="{03F49B75-109D-44ED-5EBD-6B98005030F8}"/>
              </a:ext>
            </a:extLst>
          </p:cNvPr>
          <p:cNvSpPr txBox="1"/>
          <p:nvPr/>
        </p:nvSpPr>
        <p:spPr>
          <a:xfrm>
            <a:off x="1126192" y="2574650"/>
            <a:ext cx="5029201" cy="369332"/>
          </a:xfrm>
          <a:prstGeom prst="rect">
            <a:avLst/>
          </a:prstGeom>
          <a:noFill/>
        </p:spPr>
        <p:txBody>
          <a:bodyPr wrap="square">
            <a:spAutoFit/>
          </a:bodyPr>
          <a:lstStyle/>
          <a:p>
            <a:r>
              <a:rPr lang="es-AR" dirty="0"/>
              <a:t>Potencia del yacimiento, de las arenas y de la turba</a:t>
            </a:r>
          </a:p>
        </p:txBody>
      </p:sp>
      <p:sp>
        <p:nvSpPr>
          <p:cNvPr id="15" name="Lágrima 14">
            <a:extLst>
              <a:ext uri="{FF2B5EF4-FFF2-40B4-BE49-F238E27FC236}">
                <a16:creationId xmlns:a16="http://schemas.microsoft.com/office/drawing/2014/main" id="{9DBEF534-B63C-956B-6797-205CCF0923AE}"/>
              </a:ext>
            </a:extLst>
          </p:cNvPr>
          <p:cNvSpPr/>
          <p:nvPr/>
        </p:nvSpPr>
        <p:spPr>
          <a:xfrm>
            <a:off x="763120" y="3101708"/>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endParaRPr lang="es-AR" b="1" dirty="0"/>
          </a:p>
        </p:txBody>
      </p:sp>
      <p:sp>
        <p:nvSpPr>
          <p:cNvPr id="16" name="Lágrima 15">
            <a:extLst>
              <a:ext uri="{FF2B5EF4-FFF2-40B4-BE49-F238E27FC236}">
                <a16:creationId xmlns:a16="http://schemas.microsoft.com/office/drawing/2014/main" id="{48B07573-7D5E-E0CF-BD37-5376AC3D81B3}"/>
              </a:ext>
            </a:extLst>
          </p:cNvPr>
          <p:cNvSpPr/>
          <p:nvPr/>
        </p:nvSpPr>
        <p:spPr>
          <a:xfrm>
            <a:off x="763120" y="3628766"/>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endParaRPr lang="es-AR" b="1" dirty="0"/>
          </a:p>
        </p:txBody>
      </p:sp>
      <p:sp>
        <p:nvSpPr>
          <p:cNvPr id="17" name="Lágrima 16">
            <a:extLst>
              <a:ext uri="{FF2B5EF4-FFF2-40B4-BE49-F238E27FC236}">
                <a16:creationId xmlns:a16="http://schemas.microsoft.com/office/drawing/2014/main" id="{AAEDF8B8-9CEC-FF87-97DA-021E4698F551}"/>
              </a:ext>
            </a:extLst>
          </p:cNvPr>
          <p:cNvSpPr/>
          <p:nvPr/>
        </p:nvSpPr>
        <p:spPr>
          <a:xfrm>
            <a:off x="763119" y="4614678"/>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endParaRPr lang="es-AR" b="1" dirty="0"/>
          </a:p>
        </p:txBody>
      </p:sp>
      <p:sp>
        <p:nvSpPr>
          <p:cNvPr id="18" name="Lágrima 17">
            <a:extLst>
              <a:ext uri="{FF2B5EF4-FFF2-40B4-BE49-F238E27FC236}">
                <a16:creationId xmlns:a16="http://schemas.microsoft.com/office/drawing/2014/main" id="{C6348330-67C0-0FA5-1094-05CD1E74FB63}"/>
              </a:ext>
            </a:extLst>
          </p:cNvPr>
          <p:cNvSpPr/>
          <p:nvPr/>
        </p:nvSpPr>
        <p:spPr>
          <a:xfrm>
            <a:off x="7124204" y="2045652"/>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6</a:t>
            </a:r>
            <a:endParaRPr lang="es-AR" b="1" dirty="0"/>
          </a:p>
        </p:txBody>
      </p:sp>
      <p:sp>
        <p:nvSpPr>
          <p:cNvPr id="19" name="Lágrima 18">
            <a:extLst>
              <a:ext uri="{FF2B5EF4-FFF2-40B4-BE49-F238E27FC236}">
                <a16:creationId xmlns:a16="http://schemas.microsoft.com/office/drawing/2014/main" id="{6D096223-80FE-5D74-1F06-F0C5F8B5DCE1}"/>
              </a:ext>
            </a:extLst>
          </p:cNvPr>
          <p:cNvSpPr/>
          <p:nvPr/>
        </p:nvSpPr>
        <p:spPr>
          <a:xfrm>
            <a:off x="7124204" y="2572710"/>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7</a:t>
            </a:r>
            <a:endParaRPr lang="es-AR" b="1" dirty="0"/>
          </a:p>
        </p:txBody>
      </p:sp>
      <p:sp>
        <p:nvSpPr>
          <p:cNvPr id="20" name="Lágrima 19">
            <a:extLst>
              <a:ext uri="{FF2B5EF4-FFF2-40B4-BE49-F238E27FC236}">
                <a16:creationId xmlns:a16="http://schemas.microsoft.com/office/drawing/2014/main" id="{B5BAA4F8-84BF-FAE7-4D95-7CB8034F52C5}"/>
              </a:ext>
            </a:extLst>
          </p:cNvPr>
          <p:cNvSpPr/>
          <p:nvPr/>
        </p:nvSpPr>
        <p:spPr>
          <a:xfrm>
            <a:off x="7124204" y="3099768"/>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8</a:t>
            </a:r>
            <a:endParaRPr lang="es-AR" b="1" dirty="0"/>
          </a:p>
        </p:txBody>
      </p:sp>
      <p:sp>
        <p:nvSpPr>
          <p:cNvPr id="21" name="Lágrima 20">
            <a:extLst>
              <a:ext uri="{FF2B5EF4-FFF2-40B4-BE49-F238E27FC236}">
                <a16:creationId xmlns:a16="http://schemas.microsoft.com/office/drawing/2014/main" id="{2D10D5D8-CE32-CAC1-44D4-8776BF0ED846}"/>
              </a:ext>
            </a:extLst>
          </p:cNvPr>
          <p:cNvSpPr/>
          <p:nvPr/>
        </p:nvSpPr>
        <p:spPr>
          <a:xfrm>
            <a:off x="7124203" y="3626826"/>
            <a:ext cx="363071" cy="369332"/>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9</a:t>
            </a:r>
            <a:endParaRPr lang="es-AR" b="1" dirty="0"/>
          </a:p>
        </p:txBody>
      </p:sp>
      <p:sp>
        <p:nvSpPr>
          <p:cNvPr id="22" name="Lágrima 21">
            <a:extLst>
              <a:ext uri="{FF2B5EF4-FFF2-40B4-BE49-F238E27FC236}">
                <a16:creationId xmlns:a16="http://schemas.microsoft.com/office/drawing/2014/main" id="{F175E64C-2659-BD98-D29E-B36C99DAC063}"/>
              </a:ext>
            </a:extLst>
          </p:cNvPr>
          <p:cNvSpPr/>
          <p:nvPr/>
        </p:nvSpPr>
        <p:spPr>
          <a:xfrm>
            <a:off x="6922498" y="4153884"/>
            <a:ext cx="564776" cy="527058"/>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t>10</a:t>
            </a:r>
            <a:endParaRPr lang="es-AR" sz="1400" b="1" dirty="0"/>
          </a:p>
        </p:txBody>
      </p:sp>
      <p:sp>
        <p:nvSpPr>
          <p:cNvPr id="24" name="CuadroTexto 23">
            <a:extLst>
              <a:ext uri="{FF2B5EF4-FFF2-40B4-BE49-F238E27FC236}">
                <a16:creationId xmlns:a16="http://schemas.microsoft.com/office/drawing/2014/main" id="{57CA1161-F2D4-CDE1-96F4-CA569B06148E}"/>
              </a:ext>
            </a:extLst>
          </p:cNvPr>
          <p:cNvSpPr txBox="1"/>
          <p:nvPr/>
        </p:nvSpPr>
        <p:spPr>
          <a:xfrm>
            <a:off x="1126190" y="3101708"/>
            <a:ext cx="5796308" cy="369332"/>
          </a:xfrm>
          <a:prstGeom prst="rect">
            <a:avLst/>
          </a:prstGeom>
          <a:noFill/>
        </p:spPr>
        <p:txBody>
          <a:bodyPr wrap="square">
            <a:spAutoFit/>
          </a:bodyPr>
          <a:lstStyle/>
          <a:p>
            <a:r>
              <a:rPr lang="es-AR" dirty="0"/>
              <a:t>Topografía y características importantes de la superficie</a:t>
            </a:r>
          </a:p>
        </p:txBody>
      </p:sp>
      <p:sp>
        <p:nvSpPr>
          <p:cNvPr id="26" name="CuadroTexto 25">
            <a:extLst>
              <a:ext uri="{FF2B5EF4-FFF2-40B4-BE49-F238E27FC236}">
                <a16:creationId xmlns:a16="http://schemas.microsoft.com/office/drawing/2014/main" id="{93832988-17ED-6D96-21EE-D8E5AF81B0C8}"/>
              </a:ext>
            </a:extLst>
          </p:cNvPr>
          <p:cNvSpPr txBox="1"/>
          <p:nvPr/>
        </p:nvSpPr>
        <p:spPr>
          <a:xfrm>
            <a:off x="1126190" y="3580223"/>
            <a:ext cx="5328888" cy="923330"/>
          </a:xfrm>
          <a:prstGeom prst="rect">
            <a:avLst/>
          </a:prstGeom>
          <a:noFill/>
        </p:spPr>
        <p:txBody>
          <a:bodyPr wrap="square">
            <a:spAutoFit/>
          </a:bodyPr>
          <a:lstStyle/>
          <a:p>
            <a:r>
              <a:rPr lang="es-AR" dirty="0"/>
              <a:t>Pendiente de1 lecho (</a:t>
            </a:r>
            <a:r>
              <a:rPr lang="es-AR" dirty="0" err="1"/>
              <a:t>bed</a:t>
            </a:r>
            <a:r>
              <a:rPr lang="es-AR" dirty="0"/>
              <a:t>-rock). Superficie en general: su naturaleza física, blanda, dura, compacta o fisurada, áspera o irregular.</a:t>
            </a:r>
          </a:p>
        </p:txBody>
      </p:sp>
      <p:sp>
        <p:nvSpPr>
          <p:cNvPr id="28" name="CuadroTexto 27">
            <a:extLst>
              <a:ext uri="{FF2B5EF4-FFF2-40B4-BE49-F238E27FC236}">
                <a16:creationId xmlns:a16="http://schemas.microsoft.com/office/drawing/2014/main" id="{B9925B5B-3D65-1DAA-3014-F959237E9FE9}"/>
              </a:ext>
            </a:extLst>
          </p:cNvPr>
          <p:cNvSpPr txBox="1"/>
          <p:nvPr/>
        </p:nvSpPr>
        <p:spPr>
          <a:xfrm>
            <a:off x="1126189" y="4552096"/>
            <a:ext cx="5796309" cy="646331"/>
          </a:xfrm>
          <a:prstGeom prst="rect">
            <a:avLst/>
          </a:prstGeom>
          <a:noFill/>
        </p:spPr>
        <p:txBody>
          <a:bodyPr wrap="square">
            <a:spAutoFit/>
          </a:bodyPr>
          <a:lstStyle/>
          <a:p>
            <a:r>
              <a:rPr lang="es-AR" dirty="0"/>
              <a:t>La naturaleza del detritus: fino, grueso, suelto o compacto, arcilloso o arenoso, etc.</a:t>
            </a:r>
          </a:p>
        </p:txBody>
      </p:sp>
      <p:sp>
        <p:nvSpPr>
          <p:cNvPr id="30" name="CuadroTexto 29">
            <a:extLst>
              <a:ext uri="{FF2B5EF4-FFF2-40B4-BE49-F238E27FC236}">
                <a16:creationId xmlns:a16="http://schemas.microsoft.com/office/drawing/2014/main" id="{CC6E6D09-D14C-3FC3-652B-F953A0D667F8}"/>
              </a:ext>
            </a:extLst>
          </p:cNvPr>
          <p:cNvSpPr txBox="1"/>
          <p:nvPr/>
        </p:nvSpPr>
        <p:spPr>
          <a:xfrm>
            <a:off x="7557870" y="2045652"/>
            <a:ext cx="3876114" cy="369332"/>
          </a:xfrm>
          <a:prstGeom prst="rect">
            <a:avLst/>
          </a:prstGeom>
          <a:noFill/>
        </p:spPr>
        <p:txBody>
          <a:bodyPr wrap="square">
            <a:spAutoFit/>
          </a:bodyPr>
          <a:lstStyle/>
          <a:p>
            <a:r>
              <a:rPr lang="es-AR" dirty="0"/>
              <a:t>La distribución del metal.</a:t>
            </a:r>
          </a:p>
        </p:txBody>
      </p:sp>
      <p:sp>
        <p:nvSpPr>
          <p:cNvPr id="32" name="CuadroTexto 31">
            <a:extLst>
              <a:ext uri="{FF2B5EF4-FFF2-40B4-BE49-F238E27FC236}">
                <a16:creationId xmlns:a16="http://schemas.microsoft.com/office/drawing/2014/main" id="{6F3C241C-280E-2A00-4607-E592D596DD89}"/>
              </a:ext>
            </a:extLst>
          </p:cNvPr>
          <p:cNvSpPr txBox="1"/>
          <p:nvPr/>
        </p:nvSpPr>
        <p:spPr>
          <a:xfrm>
            <a:off x="7487274" y="2532709"/>
            <a:ext cx="3889561" cy="369332"/>
          </a:xfrm>
          <a:prstGeom prst="rect">
            <a:avLst/>
          </a:prstGeom>
          <a:noFill/>
        </p:spPr>
        <p:txBody>
          <a:bodyPr wrap="square">
            <a:spAutoFit/>
          </a:bodyPr>
          <a:lstStyle/>
          <a:p>
            <a:r>
              <a:rPr lang="es-AR" dirty="0"/>
              <a:t> El valor del metal.</a:t>
            </a:r>
          </a:p>
        </p:txBody>
      </p:sp>
      <p:sp>
        <p:nvSpPr>
          <p:cNvPr id="34" name="CuadroTexto 33">
            <a:extLst>
              <a:ext uri="{FF2B5EF4-FFF2-40B4-BE49-F238E27FC236}">
                <a16:creationId xmlns:a16="http://schemas.microsoft.com/office/drawing/2014/main" id="{B2C54CEF-AE2C-6BD3-AA50-C92F130379E6}"/>
              </a:ext>
            </a:extLst>
          </p:cNvPr>
          <p:cNvSpPr txBox="1"/>
          <p:nvPr/>
        </p:nvSpPr>
        <p:spPr>
          <a:xfrm>
            <a:off x="7487274" y="3056850"/>
            <a:ext cx="4201713" cy="369332"/>
          </a:xfrm>
          <a:prstGeom prst="rect">
            <a:avLst/>
          </a:prstGeom>
          <a:noFill/>
        </p:spPr>
        <p:txBody>
          <a:bodyPr wrap="square">
            <a:spAutoFit/>
          </a:bodyPr>
          <a:lstStyle/>
          <a:p>
            <a:r>
              <a:rPr lang="es-AR" dirty="0"/>
              <a:t> La posibilidad de establecer escombreras.</a:t>
            </a:r>
          </a:p>
        </p:txBody>
      </p:sp>
      <p:sp>
        <p:nvSpPr>
          <p:cNvPr id="36" name="CuadroTexto 35">
            <a:extLst>
              <a:ext uri="{FF2B5EF4-FFF2-40B4-BE49-F238E27FC236}">
                <a16:creationId xmlns:a16="http://schemas.microsoft.com/office/drawing/2014/main" id="{A5FEAA0D-57B3-46DC-7189-5E4FE77980E6}"/>
              </a:ext>
            </a:extLst>
          </p:cNvPr>
          <p:cNvSpPr txBox="1"/>
          <p:nvPr/>
        </p:nvSpPr>
        <p:spPr>
          <a:xfrm>
            <a:off x="7557870" y="3580991"/>
            <a:ext cx="3741644" cy="369332"/>
          </a:xfrm>
          <a:prstGeom prst="rect">
            <a:avLst/>
          </a:prstGeom>
          <a:noFill/>
        </p:spPr>
        <p:txBody>
          <a:bodyPr wrap="square">
            <a:spAutoFit/>
          </a:bodyPr>
          <a:lstStyle/>
          <a:p>
            <a:r>
              <a:rPr lang="es-AR" dirty="0"/>
              <a:t>La forma de excavación y transporte</a:t>
            </a:r>
          </a:p>
        </p:txBody>
      </p:sp>
      <p:sp>
        <p:nvSpPr>
          <p:cNvPr id="38" name="CuadroTexto 37">
            <a:extLst>
              <a:ext uri="{FF2B5EF4-FFF2-40B4-BE49-F238E27FC236}">
                <a16:creationId xmlns:a16="http://schemas.microsoft.com/office/drawing/2014/main" id="{0C2BC050-AF0E-1EA4-7D54-1E1C3A115B67}"/>
              </a:ext>
            </a:extLst>
          </p:cNvPr>
          <p:cNvSpPr txBox="1"/>
          <p:nvPr/>
        </p:nvSpPr>
        <p:spPr>
          <a:xfrm>
            <a:off x="7487274" y="4153884"/>
            <a:ext cx="2692772" cy="369332"/>
          </a:xfrm>
          <a:prstGeom prst="rect">
            <a:avLst/>
          </a:prstGeom>
          <a:noFill/>
        </p:spPr>
        <p:txBody>
          <a:bodyPr wrap="square">
            <a:spAutoFit/>
          </a:bodyPr>
          <a:lstStyle/>
          <a:p>
            <a:r>
              <a:rPr lang="es-AR" dirty="0"/>
              <a:t> Los suministros de agua. </a:t>
            </a:r>
          </a:p>
        </p:txBody>
      </p:sp>
      <p:sp>
        <p:nvSpPr>
          <p:cNvPr id="40" name="CuadroTexto 39">
            <a:extLst>
              <a:ext uri="{FF2B5EF4-FFF2-40B4-BE49-F238E27FC236}">
                <a16:creationId xmlns:a16="http://schemas.microsoft.com/office/drawing/2014/main" id="{0310DEF4-5CEE-1A8B-B4FA-19D7DDD6C5F5}"/>
              </a:ext>
            </a:extLst>
          </p:cNvPr>
          <p:cNvSpPr txBox="1"/>
          <p:nvPr/>
        </p:nvSpPr>
        <p:spPr>
          <a:xfrm>
            <a:off x="1818716" y="5425017"/>
            <a:ext cx="8361330" cy="646331"/>
          </a:xfrm>
          <a:prstGeom prst="rect">
            <a:avLst/>
          </a:prstGeom>
          <a:noFill/>
        </p:spPr>
        <p:txBody>
          <a:bodyPr wrap="square">
            <a:spAutoFit/>
          </a:bodyPr>
          <a:lstStyle/>
          <a:p>
            <a:pPr algn="ctr"/>
            <a:r>
              <a:rPr lang="es-AR" b="1" dirty="0"/>
              <a:t>En general, las características más importantes para definir la importancia del yacimiento son el volumen, la ley en metal y el precio.</a:t>
            </a:r>
          </a:p>
        </p:txBody>
      </p:sp>
    </p:spTree>
    <p:extLst>
      <p:ext uri="{BB962C8B-B14F-4D97-AF65-F5344CB8AC3E}">
        <p14:creationId xmlns:p14="http://schemas.microsoft.com/office/powerpoint/2010/main" val="2040510183"/>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TM04033925[[fn=Gota]]</Template>
  <TotalTime>203</TotalTime>
  <Words>2706</Words>
  <Application>Microsoft Office PowerPoint</Application>
  <PresentationFormat>Panorámica</PresentationFormat>
  <Paragraphs>219</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Arial Rounded MT Bold</vt:lpstr>
      <vt:lpstr>BankGothic Md BT</vt:lpstr>
      <vt:lpstr>Britannic Bold</vt:lpstr>
      <vt:lpstr>Tw Cen MT</vt:lpstr>
      <vt:lpstr>Wingdings</vt:lpstr>
      <vt:lpstr>Gota</vt:lpstr>
      <vt:lpstr>PLACERES O ALUVIONES</vt:lpstr>
      <vt:lpstr>Yacimientos de Concentración Mecánica</vt:lpstr>
      <vt:lpstr>Explotación de Placeres o Aluviones</vt:lpstr>
      <vt:lpstr>Presentación de PowerPoint</vt:lpstr>
      <vt:lpstr>- Ocurrencia -</vt:lpstr>
      <vt:lpstr>Minerales útiles </vt:lpstr>
      <vt:lpstr> - Granulometría -</vt:lpstr>
      <vt:lpstr>- Dimensiones de lo Placeres - </vt:lpstr>
      <vt:lpstr>- Selección del Método de Explotación - </vt:lpstr>
      <vt:lpstr>- Métodos de Explotación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Tipos de unidades-</vt:lpstr>
      <vt:lpstr>Presentación de PowerPoint</vt:lpstr>
      <vt:lpstr>- Tipos de unidades-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PLACERES O ALUVIONES</dc:title>
  <dc:creator>Aldana Grgic</dc:creator>
  <cp:lastModifiedBy>Aldana Grgic</cp:lastModifiedBy>
  <cp:revision>53</cp:revision>
  <dcterms:created xsi:type="dcterms:W3CDTF">2023-03-21T03:11:52Z</dcterms:created>
  <dcterms:modified xsi:type="dcterms:W3CDTF">2023-03-21T15:42:53Z</dcterms:modified>
</cp:coreProperties>
</file>