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E9F0"/>
    <a:srgbClr val="A2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8BF7A60-320E-4A47-9C2E-01CD40A5C72D}" type="datetimeFigureOut">
              <a:rPr lang="es-AR" smtClean="0"/>
              <a:t>30/04/2023</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DADF00-5FE1-4FC7-AB79-AE0C5B3EEF37}"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27932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F7A60-320E-4A47-9C2E-01CD40A5C72D}" type="datetimeFigureOut">
              <a:rPr lang="es-AR" smtClean="0"/>
              <a:t>30/04/2023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391871581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F7A60-320E-4A47-9C2E-01CD40A5C72D}" type="datetimeFigureOut">
              <a:rPr lang="es-AR" smtClean="0"/>
              <a:t>30/04/2023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265810395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F7A60-320E-4A47-9C2E-01CD40A5C72D}" type="datetimeFigureOut">
              <a:rPr lang="es-AR" smtClean="0"/>
              <a:t>30/04/2023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289271500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8BF7A60-320E-4A47-9C2E-01CD40A5C72D}" type="datetimeFigureOut">
              <a:rPr lang="es-AR" smtClean="0"/>
              <a:t>30/04/2023</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DADF00-5FE1-4FC7-AB79-AE0C5B3EEF37}"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46088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8BF7A60-320E-4A47-9C2E-01CD40A5C72D}" type="datetimeFigureOut">
              <a:rPr lang="es-AR" smtClean="0"/>
              <a:t>30/04/2023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273452460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8BF7A60-320E-4A47-9C2E-01CD40A5C72D}" type="datetimeFigureOut">
              <a:rPr lang="es-AR" smtClean="0"/>
              <a:t>30/04/2023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264532683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8BF7A60-320E-4A47-9C2E-01CD40A5C72D}" type="datetimeFigureOut">
              <a:rPr lang="es-AR" smtClean="0"/>
              <a:t>30/04/2023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352061902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F7A60-320E-4A47-9C2E-01CD40A5C72D}" type="datetimeFigureOut">
              <a:rPr lang="es-AR" smtClean="0"/>
              <a:t>30/04/2023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7DADF00-5FE1-4FC7-AB79-AE0C5B3EEF37}" type="slidenum">
              <a:rPr lang="es-AR" smtClean="0"/>
              <a:t>‹Nº›</a:t>
            </a:fld>
            <a:endParaRPr lang="es-AR"/>
          </a:p>
        </p:txBody>
      </p:sp>
    </p:spTree>
    <p:extLst>
      <p:ext uri="{BB962C8B-B14F-4D97-AF65-F5344CB8AC3E}">
        <p14:creationId xmlns:p14="http://schemas.microsoft.com/office/powerpoint/2010/main" val="281597093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8BF7A60-320E-4A47-9C2E-01CD40A5C72D}" type="datetimeFigureOut">
              <a:rPr lang="es-AR" smtClean="0"/>
              <a:t>30/04/2023</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DADF00-5FE1-4FC7-AB79-AE0C5B3EEF37}"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401261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8BF7A60-320E-4A47-9C2E-01CD40A5C72D}" type="datetimeFigureOut">
              <a:rPr lang="es-AR" smtClean="0"/>
              <a:t>30/04/2023</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DADF00-5FE1-4FC7-AB79-AE0C5B3EEF37}"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48547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8BF7A60-320E-4A47-9C2E-01CD40A5C72D}" type="datetimeFigureOut">
              <a:rPr lang="es-AR" smtClean="0"/>
              <a:t>30/04/2023</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DADF00-5FE1-4FC7-AB79-AE0C5B3EEF37}"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9925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rgbClr val="AAE9F0"/>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03367" y="1372818"/>
            <a:ext cx="8361229" cy="2098226"/>
          </a:xfrm>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r>
              <a:rPr lang="es-AR" b="1" dirty="0" smtClean="0">
                <a:solidFill>
                  <a:schemeClr val="accent5">
                    <a:lumMod val="60000"/>
                    <a:lumOff val="40000"/>
                  </a:schemeClr>
                </a:solidFill>
                <a:latin typeface="Bauhaus 93" panose="04030905020B02020C02" pitchFamily="82" charset="0"/>
              </a:rPr>
              <a:t>Día del Animal</a:t>
            </a:r>
            <a:endParaRPr lang="es-AR" b="1" dirty="0">
              <a:solidFill>
                <a:schemeClr val="accent5">
                  <a:lumMod val="60000"/>
                  <a:lumOff val="40000"/>
                </a:schemeClr>
              </a:solidFill>
              <a:latin typeface="Bauhaus 93" panose="04030905020B02020C02" pitchFamily="82" charset="0"/>
            </a:endParaRPr>
          </a:p>
        </p:txBody>
      </p:sp>
      <p:sp>
        <p:nvSpPr>
          <p:cNvPr id="3" name="Subtítulo 2"/>
          <p:cNvSpPr>
            <a:spLocks noGrp="1"/>
          </p:cNvSpPr>
          <p:nvPr>
            <p:ph type="subTitle" idx="1"/>
          </p:nvPr>
        </p:nvSpPr>
        <p:spPr>
          <a:noFill/>
        </p:spPr>
        <p:txBody>
          <a:bodyPr anchor="ctr">
            <a:normAutofit fontScale="92500" lnSpcReduction="10000"/>
          </a:bodyPr>
          <a:lstStyle/>
          <a:p>
            <a:r>
              <a:rPr lang="es-AR" dirty="0"/>
              <a:t> </a:t>
            </a:r>
            <a:r>
              <a:rPr lang="es-AR" b="1" dirty="0" smtClean="0">
                <a:solidFill>
                  <a:srgbClr val="0070C0"/>
                </a:solidFill>
                <a:latin typeface="Gill Sans Ultra Bold" panose="020B0A02020104020203" pitchFamily="34" charset="0"/>
              </a:rPr>
              <a:t>DEBEMOS TRATAR A TODOS LOS ANIMALES CON LA DIGNIDAD Y EL RESPETO QUE SE MERECEN</a:t>
            </a:r>
            <a:endParaRPr lang="es-AR" b="1" dirty="0">
              <a:solidFill>
                <a:srgbClr val="0070C0"/>
              </a:solidFill>
              <a:latin typeface="Gill Sans Ultra Bold" panose="020B0A02020104020203" pitchFamily="34" charset="0"/>
            </a:endParaRPr>
          </a:p>
        </p:txBody>
      </p:sp>
      <p:pic>
        <p:nvPicPr>
          <p:cNvPr id="4" name="Picture 2" descr="Vocabulario en inglés para hablar de animal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 r="6764"/>
          <a:stretch/>
        </p:blipFill>
        <p:spPr bwMode="auto">
          <a:xfrm>
            <a:off x="764771" y="3157935"/>
            <a:ext cx="2477192" cy="1527089"/>
          </a:xfrm>
          <a:prstGeom prst="rect">
            <a:avLst/>
          </a:prstGeom>
          <a:noFill/>
          <a:extLst>
            <a:ext uri="{909E8E84-426E-40DD-AFC4-6F175D3DCCD1}">
              <a14:hiddenFill xmlns:a14="http://schemas.microsoft.com/office/drawing/2010/main">
                <a:solidFill>
                  <a:srgbClr val="FFFFFF"/>
                </a:solidFill>
              </a14:hiddenFill>
            </a:ext>
          </a:extLst>
        </p:spPr>
      </p:pic>
      <p:pic>
        <p:nvPicPr>
          <p:cNvPr id="5" name="musica suave de fondo para videos y presentacion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043" y="0"/>
            <a:ext cx="609600" cy="609600"/>
          </a:xfrm>
          <a:prstGeom prst="rect">
            <a:avLst/>
          </a:prstGeom>
        </p:spPr>
      </p:pic>
    </p:spTree>
    <p:extLst>
      <p:ext uri="{BB962C8B-B14F-4D97-AF65-F5344CB8AC3E}">
        <p14:creationId xmlns:p14="http://schemas.microsoft.com/office/powerpoint/2010/main" val="2745196354"/>
      </p:ext>
    </p:extLst>
  </p:cSld>
  <p:clrMapOvr>
    <a:masterClrMapping/>
  </p:clrMapOvr>
  <mc:AlternateContent xmlns:mc="http://schemas.openxmlformats.org/markup-compatibility/2006" xmlns:p14="http://schemas.microsoft.com/office/powerpoint/2010/main">
    <mc:Choice Requires="p14">
      <p:transition spd="slow" p14:dur="1500" advClick="0" advTm="11000">
        <p14:reveal/>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2"/>
                                        </p:tgtEl>
                                        <p:attrNameLst>
                                          <p:attrName>ppt_x</p:attrName>
                                          <p:attrName>ppt_y</p:attrName>
                                        </p:attrNameLst>
                                      </p:cBhvr>
                                    </p:animMotion>
                                    <p:animRot by="1500000">
                                      <p:cBhvr>
                                        <p:cTn id="34" dur="125" fill="hold">
                                          <p:stCondLst>
                                            <p:cond delay="0"/>
                                          </p:stCondLst>
                                        </p:cTn>
                                        <p:tgtEl>
                                          <p:spTgt spid="2"/>
                                        </p:tgtEl>
                                        <p:attrNameLst>
                                          <p:attrName>r</p:attrName>
                                        </p:attrNameLst>
                                      </p:cBhvr>
                                    </p:animRot>
                                    <p:animRot by="-1500000">
                                      <p:cBhvr>
                                        <p:cTn id="35" dur="125" fill="hold">
                                          <p:stCondLst>
                                            <p:cond delay="125"/>
                                          </p:stCondLst>
                                        </p:cTn>
                                        <p:tgtEl>
                                          <p:spTgt spid="2"/>
                                        </p:tgtEl>
                                        <p:attrNameLst>
                                          <p:attrName>r</p:attrName>
                                        </p:attrNameLst>
                                      </p:cBhvr>
                                    </p:animRot>
                                    <p:animRot by="-1500000">
                                      <p:cBhvr>
                                        <p:cTn id="36" dur="125" fill="hold">
                                          <p:stCondLst>
                                            <p:cond delay="250"/>
                                          </p:stCondLst>
                                        </p:cTn>
                                        <p:tgtEl>
                                          <p:spTgt spid="2"/>
                                        </p:tgtEl>
                                        <p:attrNameLst>
                                          <p:attrName>r</p:attrName>
                                        </p:attrNameLst>
                                      </p:cBhvr>
                                    </p:animRot>
                                    <p:animRot by="1500000">
                                      <p:cBhvr>
                                        <p:cTn id="37" dur="125" fill="hold">
                                          <p:stCondLst>
                                            <p:cond delay="375"/>
                                          </p:stCondLst>
                                        </p:cTn>
                                        <p:tgtEl>
                                          <p:spTgt spid="2"/>
                                        </p:tgtEl>
                                        <p:attrNameLst>
                                          <p:attrName>r</p:attrName>
                                        </p:attrNameLst>
                                      </p:cBhvr>
                                    </p:animRot>
                                  </p:childTnLst>
                                </p:cTn>
                              </p:par>
                            </p:childTnLst>
                          </p:cTn>
                        </p:par>
                        <p:par>
                          <p:cTn id="38" fill="hold">
                            <p:stCondLst>
                              <p:cond delay="1050"/>
                            </p:stCondLst>
                            <p:childTnLst>
                              <p:par>
                                <p:cTn id="39" presetID="1" presetClass="mediacall" presetSubtype="0" fill="hold" nodeType="afterEffect">
                                  <p:stCondLst>
                                    <p:cond delay="0"/>
                                  </p:stCondLst>
                                  <p:childTnLst>
                                    <p:cmd type="call" cmd="playFrom(0.0)">
                                      <p:cBhvr>
                                        <p:cTn id="4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5152" numSld="999" showWhenStopped="0">
                <p:cTn id="41" repeatCount="indefinite" fill="hold" display="0">
                  <p:stCondLst>
                    <p:cond delay="indefinite"/>
                  </p:stCondLst>
                  <p:endCondLst>
                    <p:cond evt="onStopAudio" delay="0">
                      <p:tgtEl>
                        <p:sldTgt/>
                      </p:tgtEl>
                    </p:cond>
                  </p:endCondLst>
                </p:cTn>
                <p:tgtEl>
                  <p:spTgt spid="5"/>
                </p:tgtEl>
              </p:cMediaNode>
            </p:audio>
          </p:childTnLst>
        </p:cTn>
      </p:par>
    </p:tnLst>
    <p:bldLst>
      <p:bldP spid="2" grpId="0" animBg="1"/>
      <p:bldP spid="2" grpId="1"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332509"/>
            <a:ext cx="9601200" cy="756458"/>
          </a:xfrm>
        </p:spPr>
        <p:txBody>
          <a:bodyPr>
            <a:noAutofit/>
          </a:bodyPr>
          <a:lstStyle/>
          <a:p>
            <a:r>
              <a:rPr lang="es-AR" sz="4800" b="1" dirty="0" err="1">
                <a:solidFill>
                  <a:srgbClr val="7030A0"/>
                </a:solidFill>
                <a:latin typeface="Comic Sans MS" panose="030F0702030302020204" pitchFamily="66" charset="0"/>
              </a:rPr>
              <a:t>F</a:t>
            </a:r>
            <a:r>
              <a:rPr lang="es-AR" sz="4800" b="1" dirty="0" err="1" smtClean="0">
                <a:solidFill>
                  <a:srgbClr val="7030A0"/>
                </a:solidFill>
                <a:latin typeface="Comic Sans MS" panose="030F0702030302020204" pitchFamily="66" charset="0"/>
              </a:rPr>
              <a:t>elíz</a:t>
            </a:r>
            <a:r>
              <a:rPr lang="es-AR" sz="4800" b="1" dirty="0" smtClean="0">
                <a:solidFill>
                  <a:srgbClr val="7030A0"/>
                </a:solidFill>
                <a:latin typeface="Comic Sans MS" panose="030F0702030302020204" pitchFamily="66" charset="0"/>
              </a:rPr>
              <a:t> Día a todos </a:t>
            </a:r>
            <a:r>
              <a:rPr lang="es-AR" sz="4800" b="1" dirty="0">
                <a:solidFill>
                  <a:srgbClr val="7030A0"/>
                </a:solidFill>
                <a:latin typeface="Comic Sans MS" panose="030F0702030302020204" pitchFamily="66" charset="0"/>
              </a:rPr>
              <a:t>l</a:t>
            </a:r>
            <a:r>
              <a:rPr lang="es-AR" sz="4800" b="1" dirty="0" smtClean="0">
                <a:solidFill>
                  <a:srgbClr val="7030A0"/>
                </a:solidFill>
                <a:latin typeface="Comic Sans MS" panose="030F0702030302020204" pitchFamily="66" charset="0"/>
              </a:rPr>
              <a:t>os animales!!</a:t>
            </a:r>
            <a:endParaRPr lang="es-AR" sz="4800" b="1" dirty="0">
              <a:solidFill>
                <a:srgbClr val="7030A0"/>
              </a:solidFill>
              <a:latin typeface="Comic Sans MS" panose="030F0702030302020204" pitchFamily="66" charset="0"/>
            </a:endParaRPr>
          </a:p>
        </p:txBody>
      </p:sp>
      <p:sp>
        <p:nvSpPr>
          <p:cNvPr id="3" name="Marcador de contenido 2"/>
          <p:cNvSpPr>
            <a:spLocks noGrp="1"/>
          </p:cNvSpPr>
          <p:nvPr>
            <p:ph idx="1"/>
          </p:nvPr>
        </p:nvSpPr>
        <p:spPr>
          <a:xfrm>
            <a:off x="1371600" y="4804756"/>
            <a:ext cx="9601200" cy="1105592"/>
          </a:xfrm>
        </p:spPr>
        <p:txBody>
          <a:bodyPr>
            <a:normAutofit/>
          </a:bodyPr>
          <a:lstStyle/>
          <a:p>
            <a:r>
              <a:rPr lang="es-AR" sz="2500" b="1" dirty="0" smtClean="0">
                <a:solidFill>
                  <a:srgbClr val="7030A0"/>
                </a:solidFill>
                <a:latin typeface="Cooper Black" panose="0208090404030B020404" pitchFamily="18" charset="0"/>
              </a:rPr>
              <a:t>SOFÍA BERÓN</a:t>
            </a:r>
          </a:p>
          <a:p>
            <a:r>
              <a:rPr lang="es-AR" sz="2500" b="1" dirty="0" smtClean="0">
                <a:solidFill>
                  <a:srgbClr val="7030A0"/>
                </a:solidFill>
                <a:latin typeface="Cooper Black" panose="0208090404030B020404" pitchFamily="18" charset="0"/>
              </a:rPr>
              <a:t>5 A</a:t>
            </a:r>
            <a:endParaRPr lang="es-AR" sz="2500" b="1" dirty="0">
              <a:solidFill>
                <a:srgbClr val="7030A0"/>
              </a:solidFill>
              <a:latin typeface="Cooper Black" panose="0208090404030B020404" pitchFamily="18" charset="0"/>
            </a:endParaRPr>
          </a:p>
        </p:txBody>
      </p:sp>
      <p:pic>
        <p:nvPicPr>
          <p:cNvPr id="1026" name="Picture 2" descr="dia-mundial-de-los-anim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360" y="1347180"/>
            <a:ext cx="597217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39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wind"/>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Vert">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effectLst>
            <a:glow rad="2286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s-AR" b="1" dirty="0">
                <a:effectLst>
                  <a:reflection blurRad="6350" stA="53000" endA="300" endPos="35500" dir="5400000" sy="-90000" algn="bl"/>
                </a:effectLst>
              </a:rPr>
              <a:t>¿Por qué el 29 de abril se conmemora el día del animal? </a:t>
            </a:r>
            <a:r>
              <a:rPr lang="es-AR" dirty="0"/>
              <a:t/>
            </a:r>
            <a:br>
              <a:rPr lang="es-AR" dirty="0"/>
            </a:br>
            <a:endParaRPr lang="es-AR" dirty="0"/>
          </a:p>
        </p:txBody>
      </p:sp>
      <p:sp>
        <p:nvSpPr>
          <p:cNvPr id="3" name="Marcador de contenido 2"/>
          <p:cNvSpPr>
            <a:spLocks noGrp="1"/>
          </p:cNvSpPr>
          <p:nvPr>
            <p:ph idx="1"/>
          </p:nvPr>
        </p:nvSpPr>
        <p:spPr>
          <a:xfrm>
            <a:off x="1371600" y="4609323"/>
            <a:ext cx="9601200" cy="1360711"/>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fontAlgn="base"/>
            <a:endParaRPr lang="es-AR" b="1" dirty="0" smtClean="0"/>
          </a:p>
          <a:p>
            <a:pPr marL="0" indent="0" algn="ctr" fontAlgn="base">
              <a:buNone/>
            </a:pPr>
            <a:r>
              <a:rPr lang="es-AR" b="1" dirty="0" smtClean="0">
                <a:latin typeface="Arial Black" panose="020B0A04020102020204" pitchFamily="34" charset="0"/>
              </a:rPr>
              <a:t>El</a:t>
            </a:r>
            <a:r>
              <a:rPr lang="es-AR" b="1" dirty="0">
                <a:latin typeface="Arial Black" panose="020B0A04020102020204" pitchFamily="34" charset="0"/>
              </a:rPr>
              <a:t> Día del Animal se celebra en la Argentina todos los 29 de abril en conmemoración del fallecimiento de Ignacio Lucas Albarracín, un abogado que fue pionero en el país en la lucha por los derechos de los animales</a:t>
            </a:r>
            <a:r>
              <a:rPr lang="es-AR" b="1" dirty="0" smtClean="0">
                <a:latin typeface="Arial Black" panose="020B0A04020102020204" pitchFamily="34" charset="0"/>
              </a:rPr>
              <a:t>. </a:t>
            </a:r>
            <a:endParaRPr lang="es-AR" b="1" dirty="0">
              <a:latin typeface="Arial Black" panose="020B0A04020102020204" pitchFamily="34" charset="0"/>
            </a:endParaRPr>
          </a:p>
          <a:p>
            <a:endParaRPr lang="es-AR" dirty="0"/>
          </a:p>
        </p:txBody>
      </p:sp>
      <p:pic>
        <p:nvPicPr>
          <p:cNvPr id="6" name="Imagen 5" descr="Gatos y Perros de Flores on Twitter: &quot;#DíadelAnimal Hoy 29 de Abril  celebramos el día del animal en conmemoración al fallecimiento del Dr.  Ignacio Albarracín, fundador y presidente de la Sociedad Protectora"/>
          <p:cNvPicPr/>
          <p:nvPr/>
        </p:nvPicPr>
        <p:blipFill rotWithShape="1">
          <a:blip r:embed="rId2" cstate="print">
            <a:extLst>
              <a:ext uri="{28A0092B-C50C-407E-A947-70E740481C1C}">
                <a14:useLocalDpi xmlns:a14="http://schemas.microsoft.com/office/drawing/2010/main" val="0"/>
              </a:ext>
            </a:extLst>
          </a:blip>
          <a:srcRect b="18364"/>
          <a:stretch/>
        </p:blipFill>
        <p:spPr bwMode="auto">
          <a:xfrm>
            <a:off x="1371600" y="2311660"/>
            <a:ext cx="2761861" cy="18871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21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44000">
        <p15:prstTrans prst="curtains"/>
      </p:transition>
    </mc:Choice>
    <mc:Fallback xmlns="">
      <p:transition spd="slow" advClick="0" advTm="4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1000"/>
                                        <p:tgtEl>
                                          <p:spTgt spid="3">
                                            <p:bg/>
                                          </p:spTgt>
                                        </p:tgtEl>
                                      </p:cBhvr>
                                    </p:animEffect>
                                    <p:anim calcmode="lin" valueType="num">
                                      <p:cBhvr>
                                        <p:cTn id="23" dur="1000" fill="hold"/>
                                        <p:tgtEl>
                                          <p:spTgt spid="3">
                                            <p:bg/>
                                          </p:spTgt>
                                        </p:tgtEl>
                                        <p:attrNameLst>
                                          <p:attrName>ppt_x</p:attrName>
                                        </p:attrNameLst>
                                      </p:cBhvr>
                                      <p:tavLst>
                                        <p:tav tm="0">
                                          <p:val>
                                            <p:strVal val="#ppt_x"/>
                                          </p:val>
                                        </p:tav>
                                        <p:tav tm="100000">
                                          <p:val>
                                            <p:strVal val="#ppt_x"/>
                                          </p:val>
                                        </p:tav>
                                      </p:tavLst>
                                    </p:anim>
                                    <p:anim calcmode="lin" valueType="num">
                                      <p:cBhvr>
                                        <p:cTn id="2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Vert">
          <a:fgClr>
            <a:schemeClr val="accent5">
              <a:lumMod val="60000"/>
              <a:lumOff val="40000"/>
            </a:schemeClr>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000" b="1" dirty="0">
                <a:solidFill>
                  <a:srgbClr val="0070C0"/>
                </a:solidFill>
              </a:rPr>
              <a:t>Albarracín nació en Córdoba en 1850.</a:t>
            </a:r>
            <a:r>
              <a:rPr lang="es-AR" dirty="0"/>
              <a:t> </a:t>
            </a:r>
            <a:br>
              <a:rPr lang="es-AR" dirty="0"/>
            </a:br>
            <a:endParaRPr lang="es-AR" dirty="0"/>
          </a:p>
        </p:txBody>
      </p:sp>
      <p:pic>
        <p:nvPicPr>
          <p:cNvPr id="4" name="Marcador de contenido 3" descr="Resultado de imagen para ignacio albarrací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3462" y="2433637"/>
            <a:ext cx="2657475"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158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fallOver"/>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Vert">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32858" y="275253"/>
            <a:ext cx="9601200" cy="1264298"/>
          </a:xfrm>
          <a:effectLst>
            <a:glow rad="2286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0000"/>
          </a:bodyPr>
          <a:lstStyle/>
          <a:p>
            <a:pPr algn="ctr"/>
            <a:r>
              <a:rPr lang="es-AR" b="1" dirty="0">
                <a:solidFill>
                  <a:schemeClr val="lt1"/>
                </a:solidFill>
                <a:effectLst>
                  <a:reflection blurRad="6350" stA="53000" endA="300" endPos="35500" dir="5400000" sy="-90000" algn="bl"/>
                </a:effectLst>
                <a:latin typeface="+mn-lt"/>
                <a:ea typeface="+mn-ea"/>
                <a:cs typeface="+mn-cs"/>
              </a:rPr>
              <a:t>¿Quién creó la Sociedad Protectora de animales?</a:t>
            </a:r>
            <a:br>
              <a:rPr lang="es-AR" b="1" dirty="0">
                <a:solidFill>
                  <a:schemeClr val="lt1"/>
                </a:solidFill>
                <a:effectLst>
                  <a:reflection blurRad="6350" stA="53000" endA="300" endPos="35500" dir="5400000" sy="-90000" algn="bl"/>
                </a:effectLst>
                <a:latin typeface="+mn-lt"/>
                <a:ea typeface="+mn-ea"/>
                <a:cs typeface="+mn-cs"/>
              </a:rPr>
            </a:br>
            <a:endParaRPr lang="es-AR" b="1" dirty="0">
              <a:solidFill>
                <a:schemeClr val="lt1"/>
              </a:solidFill>
              <a:effectLst>
                <a:reflection blurRad="6350" stA="53000" endA="300" endPos="35500" dir="5400000" sy="-90000" algn="bl"/>
              </a:effectLst>
              <a:latin typeface="+mn-lt"/>
              <a:ea typeface="+mn-ea"/>
              <a:cs typeface="+mn-cs"/>
            </a:endParaRPr>
          </a:p>
        </p:txBody>
      </p:sp>
      <p:sp>
        <p:nvSpPr>
          <p:cNvPr id="3" name="Marcador de contenido 2"/>
          <p:cNvSpPr>
            <a:spLocks noGrp="1"/>
          </p:cNvSpPr>
          <p:nvPr>
            <p:ph idx="1"/>
          </p:nvPr>
        </p:nvSpPr>
        <p:spPr/>
        <p:txBody>
          <a:bodyPr>
            <a:normAutofit/>
          </a:bodyPr>
          <a:lstStyle/>
          <a:p>
            <a:pPr fontAlgn="base"/>
            <a:r>
              <a:rPr lang="es-AR" b="1" dirty="0"/>
              <a:t>Fue </a:t>
            </a:r>
            <a:r>
              <a:rPr lang="es-AR" b="1" dirty="0" smtClean="0"/>
              <a:t>fundada y presidida por DOMINGO </a:t>
            </a:r>
            <a:r>
              <a:rPr lang="es-AR" b="1" dirty="0"/>
              <a:t>F. SARMIENTO, </a:t>
            </a:r>
            <a:r>
              <a:rPr lang="es-AR" b="1" dirty="0" smtClean="0"/>
              <a:t>quién contó </a:t>
            </a:r>
            <a:r>
              <a:rPr lang="es-AR" b="1" dirty="0"/>
              <a:t>con el apoyo de importantes figuras públicas de la época </a:t>
            </a:r>
            <a:r>
              <a:rPr lang="es-AR" b="1" dirty="0" smtClean="0"/>
              <a:t>como BARTOLOMÉ </a:t>
            </a:r>
            <a:r>
              <a:rPr lang="es-AR" b="1" dirty="0"/>
              <a:t>MITRE, el poeta CARLOS GUÍDO SPANO, VICENTE FIDEL LÓPEZ </a:t>
            </a:r>
            <a:r>
              <a:rPr lang="es-AR" b="1" dirty="0" smtClean="0"/>
              <a:t>e IGNACIO </a:t>
            </a:r>
            <a:r>
              <a:rPr lang="es-AR" b="1" dirty="0"/>
              <a:t>LUCAS ALBARRACÍN</a:t>
            </a:r>
            <a:r>
              <a:rPr lang="es-AR" b="1" dirty="0" smtClean="0"/>
              <a:t>.</a:t>
            </a:r>
          </a:p>
          <a:p>
            <a:pPr marL="0" indent="0" fontAlgn="base">
              <a:buNone/>
            </a:pPr>
            <a:endParaRPr lang="es-AR" b="1" dirty="0"/>
          </a:p>
          <a:p>
            <a:pPr fontAlgn="base"/>
            <a:r>
              <a:rPr lang="es-AR" b="1" dirty="0"/>
              <a:t>SARMIENTO fue elegido Presidente, BARTOLOMÉ MITRE Vicepresidente y ALBARRACÍN Secretario de la nueva Entidad</a:t>
            </a:r>
            <a:r>
              <a:rPr lang="es-AR" b="1" dirty="0" smtClean="0"/>
              <a:t>.</a:t>
            </a:r>
          </a:p>
          <a:p>
            <a:pPr marL="0" indent="0" fontAlgn="base">
              <a:buNone/>
            </a:pPr>
            <a:endParaRPr lang="es-AR" b="1" dirty="0"/>
          </a:p>
          <a:p>
            <a:pPr fontAlgn="base"/>
            <a:r>
              <a:rPr lang="es-AR" b="1" dirty="0"/>
              <a:t>En 1885 SARMIENTO se retiró y ALBARRACÍN lo sucedió en la presidencia.</a:t>
            </a:r>
          </a:p>
          <a:p>
            <a:pPr marL="0" indent="0">
              <a:buNone/>
            </a:pPr>
            <a:endParaRPr lang="es-AR" dirty="0"/>
          </a:p>
        </p:txBody>
      </p:sp>
    </p:spTree>
    <p:extLst>
      <p:ext uri="{BB962C8B-B14F-4D97-AF65-F5344CB8AC3E}">
        <p14:creationId xmlns:p14="http://schemas.microsoft.com/office/powerpoint/2010/main" val="3799197620"/>
      </p:ext>
    </p:extLst>
  </p:cSld>
  <p:clrMapOvr>
    <a:masterClrMapping/>
  </p:clrMapOvr>
  <p:transition spd="med" advClick="0" advTm="5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Vert">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447870"/>
            <a:ext cx="9601200" cy="1311048"/>
          </a:xfrm>
          <a:effectLst>
            <a:glow rad="2286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0000"/>
          </a:bodyPr>
          <a:lstStyle/>
          <a:p>
            <a:pPr algn="ctr"/>
            <a:r>
              <a:rPr lang="es-AR" b="1" dirty="0">
                <a:solidFill>
                  <a:schemeClr val="lt1"/>
                </a:solidFill>
                <a:effectLst>
                  <a:reflection blurRad="6350" stA="53000" endA="300" endPos="35500" dir="5400000" sy="-90000" algn="bl"/>
                </a:effectLst>
                <a:latin typeface="+mn-lt"/>
                <a:ea typeface="+mn-ea"/>
                <a:cs typeface="+mn-cs"/>
              </a:rPr>
              <a:t/>
            </a:r>
            <a:br>
              <a:rPr lang="es-AR" b="1" dirty="0">
                <a:solidFill>
                  <a:schemeClr val="lt1"/>
                </a:solidFill>
                <a:effectLst>
                  <a:reflection blurRad="6350" stA="53000" endA="300" endPos="35500" dir="5400000" sy="-90000" algn="bl"/>
                </a:effectLst>
                <a:latin typeface="+mn-lt"/>
                <a:ea typeface="+mn-ea"/>
                <a:cs typeface="+mn-cs"/>
              </a:rPr>
            </a:br>
            <a:r>
              <a:rPr lang="es-AR" b="1" dirty="0">
                <a:solidFill>
                  <a:schemeClr val="lt1"/>
                </a:solidFill>
                <a:effectLst>
                  <a:reflection blurRad="6350" stA="53000" endA="300" endPos="35500" dir="5400000" sy="-90000" algn="bl"/>
                </a:effectLst>
                <a:latin typeface="+mn-lt"/>
                <a:ea typeface="+mn-ea"/>
                <a:cs typeface="+mn-cs"/>
              </a:rPr>
              <a:t>¿En qué fecha se fundó?</a:t>
            </a:r>
            <a:br>
              <a:rPr lang="es-AR" b="1" dirty="0">
                <a:solidFill>
                  <a:schemeClr val="lt1"/>
                </a:solidFill>
                <a:effectLst>
                  <a:reflection blurRad="6350" stA="53000" endA="300" endPos="35500" dir="5400000" sy="-90000" algn="bl"/>
                </a:effectLst>
                <a:latin typeface="+mn-lt"/>
                <a:ea typeface="+mn-ea"/>
                <a:cs typeface="+mn-cs"/>
              </a:rPr>
            </a:br>
            <a:endParaRPr lang="es-AR" b="1" dirty="0">
              <a:solidFill>
                <a:schemeClr val="lt1"/>
              </a:solidFill>
              <a:effectLst>
                <a:reflection blurRad="6350" stA="53000" endA="300" endPos="35500" dir="5400000" sy="-90000" algn="bl"/>
              </a:effectLst>
              <a:latin typeface="+mn-lt"/>
              <a:ea typeface="+mn-ea"/>
              <a:cs typeface="+mn-cs"/>
            </a:endParaRPr>
          </a:p>
        </p:txBody>
      </p:sp>
      <p:sp>
        <p:nvSpPr>
          <p:cNvPr id="3" name="Marcador de contenido 2"/>
          <p:cNvSpPr>
            <a:spLocks noGrp="1"/>
          </p:cNvSpPr>
          <p:nvPr>
            <p:ph idx="1"/>
          </p:nvPr>
        </p:nvSpPr>
        <p:spPr/>
        <p:txBody>
          <a:bodyPr>
            <a:normAutofit/>
          </a:bodyPr>
          <a:lstStyle/>
          <a:p>
            <a:r>
              <a:rPr lang="es-AR" sz="2500" b="1" dirty="0">
                <a:solidFill>
                  <a:srgbClr val="0070C0"/>
                </a:solidFill>
              </a:rPr>
              <a:t>El 21 de agosto de 1879 en Buenos Aires. </a:t>
            </a:r>
          </a:p>
        </p:txBody>
      </p:sp>
      <p:pic>
        <p:nvPicPr>
          <p:cNvPr id="4" name="Imagen 3" descr="C:\Users\Usuario\AppData\Local\Microsoft\Windows\Temporary Internet Files\Content.MSO\3A4B3BAD.tmp"/>
          <p:cNvPicPr/>
          <p:nvPr/>
        </p:nvPicPr>
        <p:blipFill rotWithShape="1">
          <a:blip r:embed="rId2">
            <a:extLst>
              <a:ext uri="{28A0092B-C50C-407E-A947-70E740481C1C}">
                <a14:useLocalDpi xmlns:a14="http://schemas.microsoft.com/office/drawing/2010/main" val="0"/>
              </a:ext>
            </a:extLst>
          </a:blip>
          <a:srcRect t="9524" b="10119"/>
          <a:stretch/>
        </p:blipFill>
        <p:spPr bwMode="auto">
          <a:xfrm>
            <a:off x="1409700" y="3197192"/>
            <a:ext cx="5261688" cy="239184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77738552"/>
      </p:ext>
    </p:extLst>
  </p:cSld>
  <p:clrMapOvr>
    <a:masterClrMapping/>
  </p:clrMapOvr>
  <p:transition advClick="0" advTm="1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Vert">
          <a:fgClr>
            <a:schemeClr val="bg2"/>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1600" y="640081"/>
            <a:ext cx="9601200" cy="6051664"/>
          </a:xfrm>
        </p:spPr>
        <p:txBody>
          <a:bodyPr/>
          <a:lstStyle/>
          <a:p>
            <a:pPr marL="0" indent="0" fontAlgn="base">
              <a:buNone/>
            </a:pPr>
            <a:r>
              <a:rPr lang="es-AR" sz="4000" dirty="0" smtClean="0">
                <a:solidFill>
                  <a:srgbClr val="0070C0"/>
                </a:solidFill>
                <a:latin typeface="Aharoni" panose="02010803020104030203" pitchFamily="2" charset="-79"/>
                <a:cs typeface="Aharoni" panose="02010803020104030203" pitchFamily="2" charset="-79"/>
              </a:rPr>
              <a:t>NACE LA LEY……</a:t>
            </a:r>
          </a:p>
          <a:p>
            <a:pPr marL="0" indent="0" fontAlgn="base">
              <a:buNone/>
            </a:pPr>
            <a:endParaRPr lang="es-AR" sz="4000" dirty="0" smtClean="0">
              <a:solidFill>
                <a:srgbClr val="0070C0"/>
              </a:solidFill>
              <a:latin typeface="Aharoni" panose="02010803020104030203" pitchFamily="2" charset="-79"/>
              <a:cs typeface="Aharoni" panose="02010803020104030203" pitchFamily="2" charset="-79"/>
            </a:endParaRPr>
          </a:p>
          <a:p>
            <a:pPr fontAlgn="base"/>
            <a:r>
              <a:rPr lang="es-AR" b="1" dirty="0" smtClean="0"/>
              <a:t>El </a:t>
            </a:r>
            <a:r>
              <a:rPr lang="es-AR" b="1" dirty="0"/>
              <a:t>25 de julio de 1891, lograron sancionar la Ley Nacional de Protección de los Animales Nº 2786, que pasó a la posteridad como “Ley Sarmiento”. </a:t>
            </a:r>
            <a:endParaRPr lang="es-AR" b="1" dirty="0" smtClean="0"/>
          </a:p>
          <a:p>
            <a:pPr marL="0" indent="0" fontAlgn="base">
              <a:buNone/>
            </a:pPr>
            <a:endParaRPr lang="es-AR" dirty="0"/>
          </a:p>
          <a:p>
            <a:pPr fontAlgn="base"/>
            <a:r>
              <a:rPr lang="es-AR" b="1" dirty="0"/>
              <a:t>Fue la primera Ley de protección de los animales dictada en Sudamérica.  Declaró actos punibles los malos tratos de los animales y proponía multa o en su defecto arresto, para las personas que la incumplieran.</a:t>
            </a:r>
            <a:endParaRPr lang="es-AR" dirty="0"/>
          </a:p>
          <a:p>
            <a:endParaRPr lang="es-AR" dirty="0"/>
          </a:p>
        </p:txBody>
      </p:sp>
      <p:pic>
        <p:nvPicPr>
          <p:cNvPr id="4" name="Imagen 3" descr="Reseñan la historia de la &quot;Ley Sarmiento&quot; que protege a los anima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50" y="4405963"/>
            <a:ext cx="3105150" cy="1971040"/>
          </a:xfrm>
          <a:prstGeom prst="rect">
            <a:avLst/>
          </a:prstGeom>
          <a:noFill/>
          <a:ln>
            <a:noFill/>
          </a:ln>
        </p:spPr>
      </p:pic>
    </p:spTree>
    <p:extLst>
      <p:ext uri="{BB962C8B-B14F-4D97-AF65-F5344CB8AC3E}">
        <p14:creationId xmlns:p14="http://schemas.microsoft.com/office/powerpoint/2010/main" val="1061271745"/>
      </p:ext>
    </p:extLst>
  </p:cSld>
  <p:clrMapOvr>
    <a:masterClrMapping/>
  </p:clrMapOvr>
  <p:transition advClick="0" advTm="5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768927"/>
          </a:xfrm>
          <a:effectLst>
            <a:glow rad="2286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0000"/>
          </a:bodyPr>
          <a:lstStyle/>
          <a:p>
            <a:pPr algn="ctr"/>
            <a:r>
              <a:rPr lang="es-AR" b="1" dirty="0">
                <a:solidFill>
                  <a:schemeClr val="lt1"/>
                </a:solidFill>
                <a:effectLst>
                  <a:reflection blurRad="6350" stA="53000" endA="300" endPos="35500" dir="5400000" sy="-90000" algn="bl"/>
                </a:effectLst>
                <a:latin typeface="+mn-lt"/>
                <a:ea typeface="+mn-ea"/>
                <a:cs typeface="+mn-cs"/>
              </a:rPr>
              <a:t>¿Cuáles son los derechos que  proclama?</a:t>
            </a:r>
            <a:br>
              <a:rPr lang="es-AR" b="1" dirty="0">
                <a:solidFill>
                  <a:schemeClr val="lt1"/>
                </a:solidFill>
                <a:effectLst>
                  <a:reflection blurRad="6350" stA="53000" endA="300" endPos="35500" dir="5400000" sy="-90000" algn="bl"/>
                </a:effectLst>
                <a:latin typeface="+mn-lt"/>
                <a:ea typeface="+mn-ea"/>
                <a:cs typeface="+mn-cs"/>
              </a:rPr>
            </a:br>
            <a:endParaRPr lang="es-AR" b="1" dirty="0">
              <a:solidFill>
                <a:schemeClr val="lt1"/>
              </a:solidFill>
              <a:effectLst>
                <a:reflection blurRad="6350" stA="53000" endA="300" endPos="35500" dir="5400000" sy="-90000" algn="bl"/>
              </a:effectLst>
              <a:latin typeface="+mn-lt"/>
              <a:ea typeface="+mn-ea"/>
              <a:cs typeface="+mn-cs"/>
            </a:endParaRPr>
          </a:p>
        </p:txBody>
      </p:sp>
      <p:sp>
        <p:nvSpPr>
          <p:cNvPr id="3" name="Marcador de contenido 2"/>
          <p:cNvSpPr>
            <a:spLocks noGrp="1"/>
          </p:cNvSpPr>
          <p:nvPr>
            <p:ph idx="1"/>
          </p:nvPr>
        </p:nvSpPr>
        <p:spPr>
          <a:xfrm>
            <a:off x="1371600" y="1837113"/>
            <a:ext cx="9601200" cy="4455622"/>
          </a:xfrm>
        </p:spPr>
        <p:txBody>
          <a:bodyPr>
            <a:normAutofit lnSpcReduction="10000"/>
          </a:bodyPr>
          <a:lstStyle/>
          <a:p>
            <a:pPr>
              <a:buFont typeface="Wingdings" panose="05000000000000000000" pitchFamily="2" charset="2"/>
              <a:buChar char="v"/>
            </a:pPr>
            <a:r>
              <a:rPr lang="es-AR" b="1" dirty="0" smtClean="0">
                <a:solidFill>
                  <a:srgbClr val="0070C0"/>
                </a:solidFill>
                <a:latin typeface="Elephant" panose="02020904090505020303" pitchFamily="18" charset="0"/>
              </a:rPr>
              <a:t>Todos los animales nacen iguales ante la vida y tienen los mismos derechos a la existencia.</a:t>
            </a:r>
          </a:p>
          <a:p>
            <a:pPr marL="0" indent="0">
              <a:buNone/>
            </a:pPr>
            <a:endParaRPr lang="es-AR" b="1" dirty="0" smtClean="0">
              <a:solidFill>
                <a:srgbClr val="0070C0"/>
              </a:solidFill>
              <a:latin typeface="Elephant" panose="02020904090505020303" pitchFamily="18" charset="0"/>
            </a:endParaRPr>
          </a:p>
          <a:p>
            <a:pPr>
              <a:buFont typeface="Wingdings" panose="05000000000000000000" pitchFamily="2" charset="2"/>
              <a:buChar char="v"/>
            </a:pPr>
            <a:r>
              <a:rPr lang="es-AR" b="1" dirty="0" smtClean="0">
                <a:solidFill>
                  <a:srgbClr val="0070C0"/>
                </a:solidFill>
                <a:latin typeface="Elephant" panose="02020904090505020303" pitchFamily="18" charset="0"/>
              </a:rPr>
              <a:t>Todo animal </a:t>
            </a:r>
            <a:r>
              <a:rPr lang="es-AR" b="1" dirty="0">
                <a:solidFill>
                  <a:srgbClr val="0070C0"/>
                </a:solidFill>
                <a:latin typeface="Elephant" panose="02020904090505020303" pitchFamily="18" charset="0"/>
              </a:rPr>
              <a:t>t</a:t>
            </a:r>
            <a:r>
              <a:rPr lang="es-AR" b="1" dirty="0" smtClean="0">
                <a:solidFill>
                  <a:srgbClr val="0070C0"/>
                </a:solidFill>
                <a:latin typeface="Elephant" panose="02020904090505020303" pitchFamily="18" charset="0"/>
              </a:rPr>
              <a:t>iene derecho al respeto.</a:t>
            </a:r>
          </a:p>
          <a:p>
            <a:pPr marL="0" indent="0">
              <a:buNone/>
            </a:pPr>
            <a:endParaRPr lang="es-AR" b="1" dirty="0" smtClean="0">
              <a:solidFill>
                <a:srgbClr val="0070C0"/>
              </a:solidFill>
              <a:latin typeface="Elephant" panose="02020904090505020303" pitchFamily="18" charset="0"/>
            </a:endParaRPr>
          </a:p>
          <a:p>
            <a:pPr>
              <a:buFont typeface="Wingdings" panose="05000000000000000000" pitchFamily="2" charset="2"/>
              <a:buChar char="v"/>
            </a:pPr>
            <a:r>
              <a:rPr lang="es-AR" b="1" dirty="0" smtClean="0">
                <a:solidFill>
                  <a:srgbClr val="0070C0"/>
                </a:solidFill>
                <a:latin typeface="Elephant" panose="02020904090505020303" pitchFamily="18" charset="0"/>
              </a:rPr>
              <a:t>Ningún animal será sometido a malos tratos, ni actos crueles.</a:t>
            </a:r>
          </a:p>
          <a:p>
            <a:pPr marL="0" indent="0">
              <a:buNone/>
            </a:pPr>
            <a:endParaRPr lang="es-AR" b="1" dirty="0" smtClean="0">
              <a:solidFill>
                <a:srgbClr val="0070C0"/>
              </a:solidFill>
              <a:latin typeface="Elephant" panose="02020904090505020303" pitchFamily="18" charset="0"/>
            </a:endParaRPr>
          </a:p>
          <a:p>
            <a:pPr>
              <a:buFont typeface="Wingdings" panose="05000000000000000000" pitchFamily="2" charset="2"/>
              <a:buChar char="v"/>
            </a:pPr>
            <a:r>
              <a:rPr lang="es-AR" b="1" dirty="0" smtClean="0">
                <a:solidFill>
                  <a:srgbClr val="0070C0"/>
                </a:solidFill>
                <a:latin typeface="Elephant" panose="02020904090505020303" pitchFamily="18" charset="0"/>
              </a:rPr>
              <a:t>El abandono de un animal es un acto cruel y degradante.</a:t>
            </a:r>
          </a:p>
          <a:p>
            <a:pPr marL="0" indent="0">
              <a:buNone/>
            </a:pPr>
            <a:endParaRPr lang="es-AR" b="1" dirty="0" smtClean="0">
              <a:solidFill>
                <a:srgbClr val="0070C0"/>
              </a:solidFill>
              <a:latin typeface="Elephant" panose="02020904090505020303" pitchFamily="18" charset="0"/>
            </a:endParaRPr>
          </a:p>
          <a:p>
            <a:pPr>
              <a:buFont typeface="Wingdings" panose="05000000000000000000" pitchFamily="2" charset="2"/>
              <a:buChar char="v"/>
            </a:pPr>
            <a:r>
              <a:rPr lang="es-AR" b="1" dirty="0" smtClean="0">
                <a:solidFill>
                  <a:srgbClr val="0070C0"/>
                </a:solidFill>
                <a:latin typeface="Elephant" panose="02020904090505020303" pitchFamily="18" charset="0"/>
              </a:rPr>
              <a:t>Los derechos del animal deben ser defendidos por la ley, como los derechos del hombre.</a:t>
            </a:r>
          </a:p>
          <a:p>
            <a:endParaRPr lang="es-AR" dirty="0"/>
          </a:p>
        </p:txBody>
      </p:sp>
    </p:spTree>
    <p:extLst>
      <p:ext uri="{BB962C8B-B14F-4D97-AF65-F5344CB8AC3E}">
        <p14:creationId xmlns:p14="http://schemas.microsoft.com/office/powerpoint/2010/main" val="2132377812"/>
      </p:ext>
    </p:extLst>
  </p:cSld>
  <p:clrMapOvr>
    <a:masterClrMapping/>
  </p:clrMapOvr>
  <mc:AlternateContent xmlns:mc="http://schemas.openxmlformats.org/markup-compatibility/2006" xmlns:p14="http://schemas.microsoft.com/office/powerpoint/2010/main">
    <mc:Choice Requires="p14">
      <p:transition p14:dur="10" advClick="0" advTm="30000">
        <p:split orient="vert"/>
      </p:transition>
    </mc:Choice>
    <mc:Fallback xmlns="">
      <p:transition advClick="0" advTm="3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Vert">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6904653" cy="723122"/>
          </a:xfrm>
        </p:spPr>
        <p:txBody>
          <a:bodyPr/>
          <a:lstStyle/>
          <a:p>
            <a:r>
              <a:rPr lang="es-AR" b="1" dirty="0" smtClean="0">
                <a:solidFill>
                  <a:srgbClr val="7030A0"/>
                </a:solidFill>
              </a:rPr>
              <a:t>Me encantan los animales!!</a:t>
            </a:r>
            <a:endParaRPr lang="es-AR" b="1" dirty="0">
              <a:solidFill>
                <a:srgbClr val="7030A0"/>
              </a:solidFill>
            </a:endParaRPr>
          </a:p>
        </p:txBody>
      </p:sp>
      <p:pic>
        <p:nvPicPr>
          <p:cNvPr id="4" name="Marcador de contenido 3" descr="F:\Usuario\Desktop\FOTOS TOTAL\VARIOS\20190707_1443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3695" y="1491568"/>
            <a:ext cx="3088178" cy="2315095"/>
          </a:xfrm>
          <a:prstGeom prst="rect">
            <a:avLst/>
          </a:prstGeom>
          <a:noFill/>
          <a:ln>
            <a:noFill/>
          </a:ln>
        </p:spPr>
      </p:pic>
      <p:sp>
        <p:nvSpPr>
          <p:cNvPr id="5" name="Rectángulo 4"/>
          <p:cNvSpPr/>
          <p:nvPr/>
        </p:nvSpPr>
        <p:spPr>
          <a:xfrm>
            <a:off x="5930777" y="1696614"/>
            <a:ext cx="3347343" cy="952501"/>
          </a:xfrm>
          <a:prstGeom prst="rect">
            <a:avLst/>
          </a:prstGeom>
          <a:solidFill>
            <a:schemeClr val="accent6">
              <a:lumMod val="40000"/>
              <a:lumOff val="6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AR" b="1" dirty="0" smtClean="0">
                <a:solidFill>
                  <a:schemeClr val="accent6"/>
                </a:solidFill>
              </a:rPr>
              <a:t>Mi catita…</a:t>
            </a:r>
            <a:endParaRPr lang="es-AR" b="1" dirty="0">
              <a:solidFill>
                <a:schemeClr val="accent6"/>
              </a:solidFill>
            </a:endParaRPr>
          </a:p>
        </p:txBody>
      </p:sp>
      <p:sp>
        <p:nvSpPr>
          <p:cNvPr id="6" name="Flecha abajo 5"/>
          <p:cNvSpPr/>
          <p:nvPr/>
        </p:nvSpPr>
        <p:spPr>
          <a:xfrm>
            <a:off x="7399176" y="2827176"/>
            <a:ext cx="410546" cy="746448"/>
          </a:xfrm>
          <a:prstGeom prst="down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accent6">
                  <a:lumMod val="60000"/>
                  <a:lumOff val="40000"/>
                </a:schemeClr>
              </a:solidFill>
            </a:endParaRPr>
          </a:p>
        </p:txBody>
      </p:sp>
      <p:pic>
        <p:nvPicPr>
          <p:cNvPr id="7" name="Imagen 6" descr="C:\thumbnail_20201226_1356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528" y="4085575"/>
            <a:ext cx="3924300" cy="2447290"/>
          </a:xfrm>
          <a:prstGeom prst="rect">
            <a:avLst/>
          </a:prstGeom>
          <a:noFill/>
          <a:ln>
            <a:noFill/>
          </a:ln>
        </p:spPr>
      </p:pic>
      <p:pic>
        <p:nvPicPr>
          <p:cNvPr id="8" name="Imagen 7" descr="C:\thumbnail_20201224_2204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1816" y="2934530"/>
            <a:ext cx="2266315" cy="3713480"/>
          </a:xfrm>
          <a:prstGeom prst="rect">
            <a:avLst/>
          </a:prstGeom>
          <a:noFill/>
          <a:ln>
            <a:noFill/>
          </a:ln>
        </p:spPr>
      </p:pic>
    </p:spTree>
    <p:extLst>
      <p:ext uri="{BB962C8B-B14F-4D97-AF65-F5344CB8AC3E}">
        <p14:creationId xmlns:p14="http://schemas.microsoft.com/office/powerpoint/2010/main" val="3155435567"/>
      </p:ext>
    </p:extLst>
  </p:cSld>
  <p:clrMapOvr>
    <a:masterClrMapping/>
  </p:clrMapOvr>
  <p:transition spd="med" advClick="0" advTm="3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Vert">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799"/>
            <a:ext cx="9601200" cy="2281845"/>
          </a:xfrm>
        </p:spPr>
        <p:txBody>
          <a:bodyPr>
            <a:noAutofit/>
          </a:bodyPr>
          <a:lstStyle/>
          <a:p>
            <a:pPr fontAlgn="base"/>
            <a:r>
              <a:rPr lang="es-AR" sz="2000" dirty="0">
                <a:solidFill>
                  <a:schemeClr val="accent6">
                    <a:lumMod val="75000"/>
                  </a:schemeClr>
                </a:solidFill>
                <a:latin typeface="Berlin Sans FB Demi" panose="020E0802020502020306" pitchFamily="34" charset="0"/>
              </a:rPr>
              <a:t>No he tenido </a:t>
            </a:r>
            <a:r>
              <a:rPr lang="es-AR" sz="2000" dirty="0" smtClean="0">
                <a:solidFill>
                  <a:schemeClr val="accent6">
                    <a:lumMod val="75000"/>
                  </a:schemeClr>
                </a:solidFill>
                <a:latin typeface="Berlin Sans FB Demi" panose="020E0802020502020306" pitchFamily="34" charset="0"/>
              </a:rPr>
              <a:t>tantas </a:t>
            </a:r>
            <a:r>
              <a:rPr lang="es-AR" sz="2000" dirty="0">
                <a:solidFill>
                  <a:schemeClr val="accent6">
                    <a:lumMod val="75000"/>
                  </a:schemeClr>
                </a:solidFill>
                <a:latin typeface="Berlin Sans FB Demi" panose="020E0802020502020306" pitchFamily="34" charset="0"/>
              </a:rPr>
              <a:t>mascotas, porque vivo en departamento, pero ni bien nos mudemos a la casa voy a tener </a:t>
            </a:r>
            <a:r>
              <a:rPr lang="es-AR" sz="2000" dirty="0" smtClean="0">
                <a:solidFill>
                  <a:schemeClr val="accent6">
                    <a:lumMod val="75000"/>
                  </a:schemeClr>
                </a:solidFill>
                <a:latin typeface="Berlin Sans FB Demi" panose="020E0802020502020306" pitchFamily="34" charset="0"/>
              </a:rPr>
              <a:t>muchas !!</a:t>
            </a:r>
            <a:br>
              <a:rPr lang="es-AR" sz="2000" dirty="0" smtClean="0">
                <a:solidFill>
                  <a:schemeClr val="accent6">
                    <a:lumMod val="75000"/>
                  </a:schemeClr>
                </a:solidFill>
                <a:latin typeface="Berlin Sans FB Demi" panose="020E0802020502020306" pitchFamily="34" charset="0"/>
              </a:rPr>
            </a:br>
            <a:r>
              <a:rPr lang="es-AR" sz="2000" dirty="0">
                <a:solidFill>
                  <a:schemeClr val="accent6">
                    <a:lumMod val="75000"/>
                  </a:schemeClr>
                </a:solidFill>
                <a:latin typeface="Berlin Sans FB Demi" panose="020E0802020502020306" pitchFamily="34" charset="0"/>
              </a:rPr>
              <a:t/>
            </a:r>
            <a:br>
              <a:rPr lang="es-AR" sz="2000" dirty="0">
                <a:solidFill>
                  <a:schemeClr val="accent6">
                    <a:lumMod val="75000"/>
                  </a:schemeClr>
                </a:solidFill>
                <a:latin typeface="Berlin Sans FB Demi" panose="020E0802020502020306" pitchFamily="34" charset="0"/>
              </a:rPr>
            </a:br>
            <a:r>
              <a:rPr lang="es-AR" sz="2000" dirty="0">
                <a:solidFill>
                  <a:schemeClr val="accent6">
                    <a:lumMod val="75000"/>
                  </a:schemeClr>
                </a:solidFill>
                <a:latin typeface="Berlin Sans FB Demi" panose="020E0802020502020306" pitchFamily="34" charset="0"/>
              </a:rPr>
              <a:t>Me encanta cuidar y ayudar a </a:t>
            </a:r>
            <a:r>
              <a:rPr lang="es-AR" sz="2000" dirty="0" smtClean="0">
                <a:solidFill>
                  <a:schemeClr val="accent6">
                    <a:lumMod val="75000"/>
                  </a:schemeClr>
                </a:solidFill>
                <a:latin typeface="Berlin Sans FB Demi" panose="020E0802020502020306" pitchFamily="34" charset="0"/>
              </a:rPr>
              <a:t>los animales </a:t>
            </a:r>
            <a:r>
              <a:rPr lang="es-AR" sz="2000" dirty="0">
                <a:solidFill>
                  <a:schemeClr val="accent6">
                    <a:lumMod val="75000"/>
                  </a:schemeClr>
                </a:solidFill>
                <a:latin typeface="Berlin Sans FB Demi" panose="020E0802020502020306" pitchFamily="34" charset="0"/>
              </a:rPr>
              <a:t>que veo en la calle, a encontrar un hogar</a:t>
            </a:r>
            <a:r>
              <a:rPr lang="es-AR" sz="2000" dirty="0" smtClean="0">
                <a:solidFill>
                  <a:schemeClr val="accent6">
                    <a:lumMod val="75000"/>
                  </a:schemeClr>
                </a:solidFill>
                <a:latin typeface="Berlin Sans FB Demi" panose="020E0802020502020306" pitchFamily="34" charset="0"/>
              </a:rPr>
              <a:t>.</a:t>
            </a:r>
            <a:br>
              <a:rPr lang="es-AR" sz="2000" dirty="0" smtClean="0">
                <a:solidFill>
                  <a:schemeClr val="accent6">
                    <a:lumMod val="75000"/>
                  </a:schemeClr>
                </a:solidFill>
                <a:latin typeface="Berlin Sans FB Demi" panose="020E0802020502020306" pitchFamily="34" charset="0"/>
              </a:rPr>
            </a:br>
            <a:r>
              <a:rPr lang="es-AR" sz="2000" dirty="0">
                <a:solidFill>
                  <a:schemeClr val="accent6">
                    <a:lumMod val="75000"/>
                  </a:schemeClr>
                </a:solidFill>
                <a:latin typeface="Berlin Sans FB Demi" panose="020E0802020502020306" pitchFamily="34" charset="0"/>
              </a:rPr>
              <a:t/>
            </a:r>
            <a:br>
              <a:rPr lang="es-AR" sz="2000" dirty="0">
                <a:solidFill>
                  <a:schemeClr val="accent6">
                    <a:lumMod val="75000"/>
                  </a:schemeClr>
                </a:solidFill>
                <a:latin typeface="Berlin Sans FB Demi" panose="020E0802020502020306" pitchFamily="34" charset="0"/>
              </a:rPr>
            </a:br>
            <a:r>
              <a:rPr lang="es-AR" sz="2000" dirty="0">
                <a:solidFill>
                  <a:srgbClr val="0070C0"/>
                </a:solidFill>
                <a:latin typeface="Berlin Sans FB Demi" panose="020E0802020502020306" pitchFamily="34" charset="0"/>
              </a:rPr>
              <a:t>Este es Yudo, </a:t>
            </a:r>
            <a:r>
              <a:rPr lang="es-AR" sz="2000" dirty="0" smtClean="0">
                <a:solidFill>
                  <a:srgbClr val="0070C0"/>
                </a:solidFill>
                <a:latin typeface="Berlin Sans FB Demi" panose="020E0802020502020306" pitchFamily="34" charset="0"/>
              </a:rPr>
              <a:t>el </a:t>
            </a:r>
            <a:r>
              <a:rPr lang="es-AR" sz="2000" dirty="0">
                <a:solidFill>
                  <a:srgbClr val="0070C0"/>
                </a:solidFill>
                <a:latin typeface="Berlin Sans FB Demi" panose="020E0802020502020306" pitchFamily="34" charset="0"/>
              </a:rPr>
              <a:t>perro amigo </a:t>
            </a:r>
            <a:r>
              <a:rPr lang="es-AR" sz="2000" dirty="0" smtClean="0">
                <a:solidFill>
                  <a:srgbClr val="0070C0"/>
                </a:solidFill>
                <a:latin typeface="Berlin Sans FB Demi" panose="020E0802020502020306" pitchFamily="34" charset="0"/>
              </a:rPr>
              <a:t>adorable, </a:t>
            </a:r>
            <a:r>
              <a:rPr lang="es-AR" sz="2000" dirty="0">
                <a:solidFill>
                  <a:srgbClr val="0070C0"/>
                </a:solidFill>
                <a:latin typeface="Berlin Sans FB Demi" panose="020E0802020502020306" pitchFamily="34" charset="0"/>
              </a:rPr>
              <a:t>de mi vecina, </a:t>
            </a:r>
            <a:r>
              <a:rPr lang="es-AR" sz="2000" dirty="0" smtClean="0">
                <a:solidFill>
                  <a:srgbClr val="0070C0"/>
                </a:solidFill>
                <a:latin typeface="Berlin Sans FB Demi" panose="020E0802020502020306" pitchFamily="34" charset="0"/>
              </a:rPr>
              <a:t>le </a:t>
            </a:r>
            <a:r>
              <a:rPr lang="es-AR" sz="2000" dirty="0">
                <a:solidFill>
                  <a:srgbClr val="0070C0"/>
                </a:solidFill>
                <a:latin typeface="Berlin Sans FB Demi" panose="020E0802020502020306" pitchFamily="34" charset="0"/>
              </a:rPr>
              <a:t>gusta mucho visitarnos y quedarse en nuestra </a:t>
            </a:r>
            <a:r>
              <a:rPr lang="es-AR" sz="2000" dirty="0" smtClean="0">
                <a:solidFill>
                  <a:srgbClr val="0070C0"/>
                </a:solidFill>
                <a:latin typeface="Berlin Sans FB Demi" panose="020E0802020502020306" pitchFamily="34" charset="0"/>
              </a:rPr>
              <a:t>casa. Siempre </a:t>
            </a:r>
            <a:r>
              <a:rPr lang="es-AR" sz="2000" dirty="0">
                <a:solidFill>
                  <a:srgbClr val="0070C0"/>
                </a:solidFill>
                <a:latin typeface="Berlin Sans FB Demi" panose="020E0802020502020306" pitchFamily="34" charset="0"/>
              </a:rPr>
              <a:t>me espera cuando llego del colegio!!</a:t>
            </a:r>
            <a:br>
              <a:rPr lang="es-AR" sz="2000" dirty="0">
                <a:solidFill>
                  <a:srgbClr val="0070C0"/>
                </a:solidFill>
                <a:latin typeface="Berlin Sans FB Demi" panose="020E0802020502020306" pitchFamily="34" charset="0"/>
              </a:rPr>
            </a:br>
            <a:endParaRPr lang="es-AR" sz="2000" dirty="0">
              <a:solidFill>
                <a:srgbClr val="0070C0"/>
              </a:solidFill>
              <a:latin typeface="Berlin Sans FB Demi" panose="020E0802020502020306" pitchFamily="34" charset="0"/>
            </a:endParaRPr>
          </a:p>
        </p:txBody>
      </p:sp>
      <p:pic>
        <p:nvPicPr>
          <p:cNvPr id="4" name="Marcador de contenido 3" descr="C:\20221119_1251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2890" y="2985797"/>
            <a:ext cx="3337439" cy="3872203"/>
          </a:xfrm>
          <a:prstGeom prst="rect">
            <a:avLst/>
          </a:prstGeom>
          <a:noFill/>
          <a:ln>
            <a:noFill/>
          </a:ln>
        </p:spPr>
      </p:pic>
      <p:pic>
        <p:nvPicPr>
          <p:cNvPr id="5" name="Imagen 4" descr="C:\thumbnail_20221119_1250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412" y="2967644"/>
            <a:ext cx="2904490" cy="3890356"/>
          </a:xfrm>
          <a:prstGeom prst="rect">
            <a:avLst/>
          </a:prstGeom>
          <a:noFill/>
          <a:ln>
            <a:noFill/>
          </a:ln>
        </p:spPr>
      </p:pic>
    </p:spTree>
    <p:extLst>
      <p:ext uri="{BB962C8B-B14F-4D97-AF65-F5344CB8AC3E}">
        <p14:creationId xmlns:p14="http://schemas.microsoft.com/office/powerpoint/2010/main" val="3476450587"/>
      </p:ext>
    </p:extLst>
  </p:cSld>
  <p:clrMapOvr>
    <a:masterClrMapping/>
  </p:clrMapOvr>
  <mc:AlternateContent xmlns:mc="http://schemas.openxmlformats.org/markup-compatibility/2006" xmlns:p14="http://schemas.microsoft.com/office/powerpoint/2010/main">
    <mc:Choice Requires="p14">
      <p:transition spd="slow" p14:dur="1600" advClick="0" advTm="40000">
        <p:blinds dir="vert"/>
      </p:transition>
    </mc:Choice>
    <mc:Fallback xmlns="">
      <p:transition spd="slow" advClick="0" advTm="4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250" fill="hold"/>
                                        <p:tgtEl>
                                          <p:spTgt spid="2"/>
                                        </p:tgtEl>
                                        <p:attrNameLst>
                                          <p:attrName>style.color</p:attrName>
                                        </p:attrNameLst>
                                      </p:cBhvr>
                                      <p:to>
                                        <p:clrVal>
                                          <a:srgbClr val="7030A0"/>
                                        </p:clrVal>
                                      </p:to>
                                    </p:set>
                                    <p:set>
                                      <p:cBhvr>
                                        <p:cTn id="7" dur="1250" fill="hold"/>
                                        <p:tgtEl>
                                          <p:spTgt spid="2"/>
                                        </p:tgtEl>
                                        <p:attrNameLst>
                                          <p:attrName>fillcolor</p:attrName>
                                        </p:attrNameLst>
                                      </p:cBhvr>
                                      <p:to>
                                        <p:clrVal>
                                          <a:srgbClr val="7030A0"/>
                                        </p:clrVal>
                                      </p:to>
                                    </p:set>
                                    <p:set>
                                      <p:cBhvr>
                                        <p:cTn id="8" dur="125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210</TotalTime>
  <Words>434</Words>
  <Application>Microsoft Office PowerPoint</Application>
  <PresentationFormat>Panorámica</PresentationFormat>
  <Paragraphs>35</Paragraphs>
  <Slides>10</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Aharoni</vt:lpstr>
      <vt:lpstr>Arial Black</vt:lpstr>
      <vt:lpstr>Bauhaus 93</vt:lpstr>
      <vt:lpstr>Berlin Sans FB Demi</vt:lpstr>
      <vt:lpstr>Comic Sans MS</vt:lpstr>
      <vt:lpstr>Cooper Black</vt:lpstr>
      <vt:lpstr>Elephant</vt:lpstr>
      <vt:lpstr>Franklin Gothic Book</vt:lpstr>
      <vt:lpstr>Gill Sans Ultra Bold</vt:lpstr>
      <vt:lpstr>Wingdings</vt:lpstr>
      <vt:lpstr>Crop</vt:lpstr>
      <vt:lpstr>Día del Animal</vt:lpstr>
      <vt:lpstr>¿Por qué el 29 de abril se conmemora el día del animal?  </vt:lpstr>
      <vt:lpstr>Albarracín nació en Córdoba en 1850.  </vt:lpstr>
      <vt:lpstr>¿Quién creó la Sociedad Protectora de animales? </vt:lpstr>
      <vt:lpstr> ¿En qué fecha se fundó? </vt:lpstr>
      <vt:lpstr>Presentación de PowerPoint</vt:lpstr>
      <vt:lpstr>¿Cuáles son los derechos que  proclama? </vt:lpstr>
      <vt:lpstr>Me encantan los animales!!</vt:lpstr>
      <vt:lpstr>No he tenido tantas mascotas, porque vivo en departamento, pero ni bien nos mudemos a la casa voy a tener muchas !!  Me encanta cuidar y ayudar a los animales que veo en la calle, a encontrar un hogar.  Este es Yudo, el perro amigo adorable, de mi vecina, le gusta mucho visitarnos y quedarse en nuestra casa. Siempre me espera cuando llego del colegio!! </vt:lpstr>
      <vt:lpstr>Felíz Día a todos los animales!!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del Animal</dc:title>
  <dc:creator>Usuario</dc:creator>
  <cp:lastModifiedBy>Usuario</cp:lastModifiedBy>
  <cp:revision>70</cp:revision>
  <dcterms:created xsi:type="dcterms:W3CDTF">2023-04-29T02:54:55Z</dcterms:created>
  <dcterms:modified xsi:type="dcterms:W3CDTF">2023-05-01T01:15:56Z</dcterms:modified>
</cp:coreProperties>
</file>