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CC06AFC-0DF2-4C70-801A-E487D28464A4}">
          <p14:sldIdLst>
            <p14:sldId id="256"/>
            <p14:sldId id="257"/>
          </p14:sldIdLst>
        </p14:section>
        <p14:section name="Sección sin título" id="{398B4EC0-732D-4EE5-B559-2686C9246556}">
          <p14:sldIdLst>
            <p14:sldId id="258"/>
            <p14:sldId id="259"/>
            <p14:sldId id="260"/>
            <p14:sldId id="261"/>
            <p14:sldId id="263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0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1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8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0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6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3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553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8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C665C-1779-4D1B-A563-DF3640F9BF51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CC1D-D8A9-4700-BA06-4AEFFF64285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0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9600" b="1" dirty="0" smtClean="0">
                <a:latin typeface="Edwardian Script ITC" panose="030303020407070D0804" pitchFamily="66" charset="0"/>
              </a:rPr>
              <a:t>La </a:t>
            </a:r>
            <a:r>
              <a:rPr lang="es-ES" sz="9600" b="1" dirty="0" err="1" smtClean="0">
                <a:latin typeface="Edwardian Script ITC" panose="030303020407070D0804" pitchFamily="66" charset="0"/>
              </a:rPr>
              <a:t>celula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sz="9600" b="1" dirty="0" smtClean="0">
                <a:latin typeface="Edwardian Script ITC" panose="030303020407070D0804" pitchFamily="66" charset="0"/>
              </a:rPr>
              <a:t>Alumnas</a:t>
            </a:r>
            <a:r>
              <a:rPr lang="es-ES" sz="9600" dirty="0" smtClean="0">
                <a:latin typeface="Edwardian Script ITC" panose="030303020407070D0804" pitchFamily="66" charset="0"/>
              </a:rPr>
              <a:t>:   </a:t>
            </a:r>
          </a:p>
          <a:p>
            <a:r>
              <a:rPr lang="es-ES" sz="6000" b="1" dirty="0" err="1" smtClean="0">
                <a:latin typeface="Edwardian Script ITC" panose="030303020407070D0804" pitchFamily="66" charset="0"/>
              </a:rPr>
              <a:t>Juli</a:t>
            </a:r>
            <a:r>
              <a:rPr lang="es-ES" sz="6000" b="1" dirty="0" smtClean="0">
                <a:latin typeface="Edwardian Script ITC" panose="030303020407070D0804" pitchFamily="66" charset="0"/>
              </a:rPr>
              <a:t> Salina ,Ana </a:t>
            </a:r>
            <a:r>
              <a:rPr lang="es-ES" sz="6000" b="1" dirty="0" err="1" smtClean="0">
                <a:latin typeface="Edwardian Script ITC" panose="030303020407070D0804" pitchFamily="66" charset="0"/>
              </a:rPr>
              <a:t>Guirado</a:t>
            </a:r>
            <a:endParaRPr lang="en-US" sz="6000" b="1" dirty="0"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967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9600" dirty="0" smtClean="0">
                <a:latin typeface="Edwardian Script ITC" panose="030303020407070D0804" pitchFamily="66" charset="0"/>
              </a:rPr>
              <a:t>¿Qué es la </a:t>
            </a:r>
            <a:r>
              <a:rPr lang="es-ES" sz="9600" dirty="0" err="1" smtClean="0">
                <a:solidFill>
                  <a:srgbClr val="CC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celula</a:t>
            </a:r>
            <a:r>
              <a:rPr lang="es-ES" sz="9600" dirty="0" smtClean="0">
                <a:latin typeface="Edwardian Script ITC" panose="030303020407070D0804" pitchFamily="66" charset="0"/>
              </a:rPr>
              <a:t>?</a:t>
            </a:r>
            <a:endParaRPr lang="en-US" sz="9600" dirty="0">
              <a:latin typeface="Edwardian Script ITC" panose="030303020407070D08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dirty="0" smtClean="0">
                <a:latin typeface="Edwardian Script ITC" panose="030303020407070D0804" pitchFamily="66" charset="0"/>
              </a:rPr>
              <a:t>La</a:t>
            </a:r>
            <a:r>
              <a:rPr lang="es-ES" sz="4800" dirty="0" smtClean="0">
                <a:solidFill>
                  <a:srgbClr val="7030A0"/>
                </a:solidFill>
                <a:latin typeface="Edwardian Script ITC" panose="030303020407070D0804" pitchFamily="66" charset="0"/>
              </a:rPr>
              <a:t> </a:t>
            </a:r>
            <a:r>
              <a:rPr lang="es-ES" sz="4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celula</a:t>
            </a:r>
            <a:r>
              <a:rPr lang="es-ES" sz="4800" dirty="0" smtClean="0">
                <a:solidFill>
                  <a:srgbClr val="7030A0"/>
                </a:solidFill>
                <a:latin typeface="Edwardian Script ITC" panose="030303020407070D0804" pitchFamily="66" charset="0"/>
              </a:rPr>
              <a:t> </a:t>
            </a:r>
            <a:r>
              <a:rPr lang="es-ES" sz="4800" dirty="0" smtClean="0">
                <a:latin typeface="Edwardian Script ITC" panose="030303020407070D0804" pitchFamily="66" charset="0"/>
              </a:rPr>
              <a:t>es la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minima</a:t>
            </a:r>
            <a:r>
              <a:rPr lang="es-ES" sz="4800" dirty="0" smtClean="0">
                <a:latin typeface="Edwardian Script ITC" panose="030303020407070D0804" pitchFamily="66" charset="0"/>
              </a:rPr>
              <a:t> unidad de vida, es decir, la parte mas pequeña de un ser vivo</a:t>
            </a:r>
          </a:p>
          <a:p>
            <a:pPr algn="ctr"/>
            <a:r>
              <a:rPr lang="es-ES" sz="4800" dirty="0" err="1" smtClean="0">
                <a:latin typeface="Edwardian Script ITC" panose="030303020407070D0804" pitchFamily="66" charset="0"/>
              </a:rPr>
              <a:t>Caracteristicas</a:t>
            </a:r>
            <a:r>
              <a:rPr lang="es-ES" sz="4800" dirty="0" smtClean="0">
                <a:latin typeface="Edwardian Script ITC" panose="030303020407070D0804" pitchFamily="66" charset="0"/>
              </a:rPr>
              <a:t> compartidas:</a:t>
            </a:r>
            <a:endParaRPr lang="en-US" sz="4800" dirty="0">
              <a:latin typeface="Edwardian Script ITC" panose="030303020407070D0804" pitchFamily="66" charset="0"/>
            </a:endParaRPr>
          </a:p>
        </p:txBody>
      </p:sp>
      <p:sp>
        <p:nvSpPr>
          <p:cNvPr id="5" name="Estrella de 4 puntas 4"/>
          <p:cNvSpPr/>
          <p:nvPr/>
        </p:nvSpPr>
        <p:spPr>
          <a:xfrm>
            <a:off x="8721969" y="3418449"/>
            <a:ext cx="393895" cy="450166"/>
          </a:xfrm>
          <a:prstGeom prst="star4">
            <a:avLst>
              <a:gd name="adj" fmla="val 25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67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373751" cy="5008733"/>
          </a:xfrm>
        </p:spPr>
        <p:txBody>
          <a:bodyPr>
            <a:noAutofit/>
          </a:bodyPr>
          <a:lstStyle/>
          <a:p>
            <a:pPr algn="ctr"/>
            <a:r>
              <a:rPr lang="es-ES" sz="9600" dirty="0" smtClean="0">
                <a:latin typeface="Edwardian Script ITC" panose="030303020407070D0804" pitchFamily="66" charset="0"/>
              </a:rPr>
              <a:t>Se dividen en Procariotas y Eucariotas</a:t>
            </a:r>
            <a:endParaRPr lang="en-US" sz="9600" dirty="0">
              <a:latin typeface="Edwardian Script ITC" panose="030303020407070D0804" pitchFamily="66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825" y="3972950"/>
            <a:ext cx="5414890" cy="288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5669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9600" dirty="0">
              <a:latin typeface="Edwardian Script ITC" panose="030303020407070D0804" pitchFamily="66" charset="0"/>
            </a:endParaRP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25317"/>
              </p:ext>
            </p:extLst>
          </p:nvPr>
        </p:nvGraphicFramePr>
        <p:xfrm>
          <a:off x="2202766" y="1853763"/>
          <a:ext cx="6842760" cy="441960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3421380">
                  <a:extLst>
                    <a:ext uri="{9D8B030D-6E8A-4147-A177-3AD203B41FA5}">
                      <a16:colId xmlns:a16="http://schemas.microsoft.com/office/drawing/2014/main" val="772217061"/>
                    </a:ext>
                  </a:extLst>
                </a:gridCol>
                <a:gridCol w="3421380">
                  <a:extLst>
                    <a:ext uri="{9D8B030D-6E8A-4147-A177-3AD203B41FA5}">
                      <a16:colId xmlns:a16="http://schemas.microsoft.com/office/drawing/2014/main" val="2317645726"/>
                    </a:ext>
                  </a:extLst>
                </a:gridCol>
              </a:tblGrid>
              <a:tr h="373111">
                <a:tc>
                  <a:txBody>
                    <a:bodyPr/>
                    <a:lstStyle/>
                    <a:p>
                      <a:r>
                        <a:rPr lang="es-ES" sz="3600" dirty="0" smtClean="0">
                          <a:latin typeface="Edwardian Script ITC" panose="030303020407070D0804" pitchFamily="66" charset="0"/>
                        </a:rPr>
                        <a:t>        Eucariota</a:t>
                      </a:r>
                      <a:endParaRPr lang="en-US" sz="36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3600" dirty="0" smtClean="0">
                          <a:latin typeface="Edwardian Script ITC" panose="030303020407070D0804" pitchFamily="66" charset="0"/>
                        </a:rPr>
                        <a:t>       Procariota</a:t>
                      </a:r>
                      <a:endParaRPr lang="en-US" sz="36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392268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Su forma es mas redondeada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Su forma es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obalada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750407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No tiene flagelo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Tiene un flagelo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08240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Tiene un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nucleo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Tiene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nucleoide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61603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Tiene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nuleolo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Carecen de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nucleo</a:t>
                      </a:r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, tiene un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nucleoide</a:t>
                      </a:r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 su material genético esta en el citoplasma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07712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Su material genético esta en el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nucleo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Es</a:t>
                      </a:r>
                      <a:r>
                        <a:rPr lang="es-ES" sz="2000" baseline="0" dirty="0" smtClean="0">
                          <a:latin typeface="Edwardian Script ITC" panose="030303020407070D0804" pitchFamily="66" charset="0"/>
                        </a:rPr>
                        <a:t> de menor tamaño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23820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Son muy pequeñas 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Tiene pared celular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105509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Tiene mitocondrias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Son unicelulares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454803"/>
                  </a:ext>
                </a:extLst>
              </a:tr>
              <a:tr h="373111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Son pluricelulares</a:t>
                      </a:r>
                      <a:r>
                        <a:rPr lang="es-ES" sz="2000" baseline="0" dirty="0" smtClean="0">
                          <a:latin typeface="Edwardian Script ITC" panose="030303020407070D0804" pitchFamily="66" charset="0"/>
                        </a:rPr>
                        <a:t> se </a:t>
                      </a:r>
                      <a:r>
                        <a:rPr lang="es-ES" sz="2000" baseline="0" dirty="0" err="1" smtClean="0">
                          <a:latin typeface="Edwardian Script ITC" panose="030303020407070D0804" pitchFamily="66" charset="0"/>
                        </a:rPr>
                        <a:t>clacifican</a:t>
                      </a:r>
                      <a:r>
                        <a:rPr lang="es-ES" sz="2000" baseline="0" dirty="0" smtClean="0">
                          <a:latin typeface="Edwardian Script ITC" panose="030303020407070D0804" pitchFamily="66" charset="0"/>
                        </a:rPr>
                        <a:t> en animal y vegetal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dwardian Script ITC" panose="030303020407070D0804" pitchFamily="66" charset="0"/>
                        </a:rPr>
                        <a:t>No se </a:t>
                      </a:r>
                      <a:r>
                        <a:rPr lang="es-ES" sz="2000" dirty="0" err="1" smtClean="0">
                          <a:latin typeface="Edwardian Script ITC" panose="030303020407070D0804" pitchFamily="66" charset="0"/>
                        </a:rPr>
                        <a:t>clacifican</a:t>
                      </a:r>
                      <a:endParaRPr lang="en-US" sz="2000" dirty="0">
                        <a:latin typeface="Edwardian Script ITC" panose="030303020407070D08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454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6905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9600" dirty="0" smtClean="0">
                <a:latin typeface="Edwardian Script ITC" panose="030303020407070D0804" pitchFamily="66" charset="0"/>
              </a:rPr>
              <a:t>¿Qué es la </a:t>
            </a:r>
            <a:r>
              <a:rPr lang="es-ES" sz="9600" dirty="0" err="1" smtClean="0">
                <a:latin typeface="Edwardian Script ITC" panose="030303020407070D0804" pitchFamily="66" charset="0"/>
              </a:rPr>
              <a:t>celula</a:t>
            </a:r>
            <a:r>
              <a:rPr lang="es-ES" sz="9600" dirty="0" smtClean="0">
                <a:latin typeface="Edwardian Script ITC" panose="030303020407070D0804" pitchFamily="66" charset="0"/>
              </a:rPr>
              <a:t> animal?</a:t>
            </a:r>
            <a:endParaRPr lang="en-US" sz="9600" dirty="0">
              <a:latin typeface="Edwardian Script ITC" panose="030303020407070D08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latin typeface="Edwardian Script ITC" panose="030303020407070D0804" pitchFamily="66" charset="0"/>
              </a:rPr>
              <a:t>La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celula</a:t>
            </a:r>
            <a:r>
              <a:rPr lang="es-ES" sz="4800" dirty="0" smtClean="0">
                <a:latin typeface="Edwardian Script ITC" panose="030303020407070D0804" pitchFamily="66" charset="0"/>
              </a:rPr>
              <a:t> animal  es una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celula</a:t>
            </a:r>
            <a:r>
              <a:rPr lang="es-ES" sz="4800" dirty="0" smtClean="0">
                <a:latin typeface="Edwardian Script ITC" panose="030303020407070D0804" pitchFamily="66" charset="0"/>
              </a:rPr>
              <a:t>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eaucariota</a:t>
            </a:r>
            <a:r>
              <a:rPr lang="es-ES" sz="4800" dirty="0" smtClean="0">
                <a:latin typeface="Edwardian Script ITC" panose="030303020407070D0804" pitchFamily="66" charset="0"/>
              </a:rPr>
              <a:t> caracterizada por la presencia de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nucleo</a:t>
            </a:r>
            <a:r>
              <a:rPr lang="es-ES" sz="4800" dirty="0" smtClean="0">
                <a:latin typeface="Edwardian Script ITC" panose="030303020407070D0804" pitchFamily="66" charset="0"/>
              </a:rPr>
              <a:t>, membrana plasmática y citoplasma.</a:t>
            </a:r>
          </a:p>
          <a:p>
            <a:pPr marL="0" indent="0">
              <a:buNone/>
            </a:pPr>
            <a:r>
              <a:rPr lang="es-ES" sz="9600" dirty="0" smtClean="0">
                <a:latin typeface="Edwardian Script ITC" panose="030303020407070D0804" pitchFamily="66" charset="0"/>
              </a:rPr>
              <a:t>¿Qué es la </a:t>
            </a:r>
            <a:r>
              <a:rPr lang="es-ES" sz="9600" dirty="0" err="1" smtClean="0">
                <a:latin typeface="Edwardian Script ITC" panose="030303020407070D0804" pitchFamily="66" charset="0"/>
              </a:rPr>
              <a:t>celula</a:t>
            </a:r>
            <a:r>
              <a:rPr lang="es-ES" sz="9600" dirty="0" smtClean="0">
                <a:latin typeface="Edwardian Script ITC" panose="030303020407070D0804" pitchFamily="66" charset="0"/>
              </a:rPr>
              <a:t> vegetal?</a:t>
            </a:r>
          </a:p>
          <a:p>
            <a:pPr marL="0" indent="0">
              <a:buNone/>
            </a:pPr>
            <a:r>
              <a:rPr lang="es-ES" sz="4800" dirty="0" smtClean="0">
                <a:latin typeface="Edwardian Script ITC" panose="030303020407070D0804" pitchFamily="66" charset="0"/>
              </a:rPr>
              <a:t>La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celula</a:t>
            </a:r>
            <a:r>
              <a:rPr lang="es-ES" sz="4800" dirty="0" smtClean="0">
                <a:latin typeface="Edwardian Script ITC" panose="030303020407070D0804" pitchFamily="66" charset="0"/>
              </a:rPr>
              <a:t> vegetal es una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celula</a:t>
            </a:r>
            <a:r>
              <a:rPr lang="es-ES" sz="4800" dirty="0" smtClean="0">
                <a:latin typeface="Edwardian Script ITC" panose="030303020407070D0804" pitchFamily="66" charset="0"/>
              </a:rPr>
              <a:t> eucariota que se caracteriza por la </a:t>
            </a:r>
            <a:r>
              <a:rPr lang="es-ES" sz="4800" dirty="0" err="1" smtClean="0">
                <a:latin typeface="Edwardian Script ITC" panose="030303020407070D0804" pitchFamily="66" charset="0"/>
              </a:rPr>
              <a:t>precensia</a:t>
            </a:r>
            <a:r>
              <a:rPr lang="es-ES" sz="4800" dirty="0" smtClean="0">
                <a:latin typeface="Edwardian Script ITC" panose="030303020407070D0804" pitchFamily="66" charset="0"/>
              </a:rPr>
              <a:t> de una pared celular que le da soporte y protección .</a:t>
            </a:r>
            <a:endParaRPr lang="en-US" sz="4800" dirty="0"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780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734" y="0"/>
            <a:ext cx="8271801" cy="6858000"/>
          </a:xfrm>
        </p:spPr>
      </p:pic>
    </p:spTree>
    <p:extLst>
      <p:ext uri="{BB962C8B-B14F-4D97-AF65-F5344CB8AC3E}">
        <p14:creationId xmlns:p14="http://schemas.microsoft.com/office/powerpoint/2010/main" val="3757245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908" y="112542"/>
            <a:ext cx="5936566" cy="6764629"/>
          </a:xfrm>
        </p:spPr>
      </p:pic>
      <p:sp>
        <p:nvSpPr>
          <p:cNvPr id="5" name="Rectángulo 4"/>
          <p:cNvSpPr/>
          <p:nvPr/>
        </p:nvSpPr>
        <p:spPr>
          <a:xfrm>
            <a:off x="5781822" y="365125"/>
            <a:ext cx="1055076" cy="6477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30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0" y="1716258"/>
            <a:ext cx="3207434" cy="2729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dirty="0" smtClean="0">
                <a:latin typeface="Edwardian Script ITC" panose="030303020407070D0804" pitchFamily="66" charset="0"/>
              </a:rPr>
              <a:t>Niveles de organización de la naturaleza</a:t>
            </a:r>
            <a:endParaRPr lang="en-US" sz="4800" dirty="0">
              <a:latin typeface="Edwardian Script ITC" panose="030303020407070D0804" pitchFamily="66" charset="0"/>
            </a:endParaRPr>
          </a:p>
        </p:txBody>
      </p:sp>
      <p:cxnSp>
        <p:nvCxnSpPr>
          <p:cNvPr id="6" name="Conector recto 5"/>
          <p:cNvCxnSpPr>
            <a:stCxn id="4" idx="3"/>
          </p:cNvCxnSpPr>
          <p:nvPr/>
        </p:nvCxnSpPr>
        <p:spPr>
          <a:xfrm>
            <a:off x="3207434" y="3080824"/>
            <a:ext cx="9425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4135901" y="182881"/>
            <a:ext cx="14068" cy="6562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echa derecha 10"/>
          <p:cNvSpPr/>
          <p:nvPr/>
        </p:nvSpPr>
        <p:spPr>
          <a:xfrm>
            <a:off x="4149969" y="295422"/>
            <a:ext cx="1899139" cy="1266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4149969" y="1266092"/>
            <a:ext cx="1899139" cy="28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4149969" y="2296550"/>
            <a:ext cx="1899139" cy="87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4149969" y="3080824"/>
            <a:ext cx="18991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4149969" y="3671668"/>
            <a:ext cx="1899139" cy="42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/>
          <p:nvPr/>
        </p:nvCxnSpPr>
        <p:spPr>
          <a:xfrm>
            <a:off x="4149969" y="4445390"/>
            <a:ext cx="20257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 flipV="1">
            <a:off x="4149969" y="5134708"/>
            <a:ext cx="2968283" cy="70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>
            <a:off x="4149969" y="5739618"/>
            <a:ext cx="22930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 flipV="1">
            <a:off x="4149969" y="6400800"/>
            <a:ext cx="3376246" cy="42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6175718" y="182880"/>
            <a:ext cx="3024554" cy="6189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latin typeface="Edwardian Script ITC" panose="030303020407070D0804" pitchFamily="66" charset="0"/>
              </a:rPr>
              <a:t>Celula:La</a:t>
            </a:r>
            <a:r>
              <a:rPr lang="es-ES" dirty="0" smtClean="0">
                <a:latin typeface="Edwardian Script ITC" panose="030303020407070D0804" pitchFamily="66" charset="0"/>
              </a:rPr>
              <a:t> </a:t>
            </a:r>
            <a:r>
              <a:rPr lang="es-ES" dirty="0" err="1" smtClean="0">
                <a:latin typeface="Edwardian Script ITC" panose="030303020407070D0804" pitchFamily="66" charset="0"/>
              </a:rPr>
              <a:t>minima</a:t>
            </a:r>
            <a:r>
              <a:rPr lang="es-ES" dirty="0" smtClean="0">
                <a:latin typeface="Edwardian Script ITC" panose="030303020407070D0804" pitchFamily="66" charset="0"/>
              </a:rPr>
              <a:t> unidad de </a:t>
            </a:r>
            <a:r>
              <a:rPr lang="es-ES" dirty="0" err="1" smtClean="0">
                <a:latin typeface="Edwardian Script ITC" panose="030303020407070D0804" pitchFamily="66" charset="0"/>
              </a:rPr>
              <a:t>vidad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6175717" y="1167618"/>
            <a:ext cx="3024555" cy="548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latin typeface="Edwardian Script ITC" panose="030303020407070D0804" pitchFamily="66" charset="0"/>
              </a:rPr>
              <a:t>Tegido:conjunto</a:t>
            </a:r>
            <a:r>
              <a:rPr lang="es-ES" dirty="0" smtClean="0">
                <a:latin typeface="Edwardian Script ITC" panose="030303020407070D0804" pitchFamily="66" charset="0"/>
              </a:rPr>
              <a:t> de </a:t>
            </a:r>
            <a:r>
              <a:rPr lang="es-ES" dirty="0" err="1" smtClean="0">
                <a:latin typeface="Edwardian Script ITC" panose="030303020407070D0804" pitchFamily="66" charset="0"/>
              </a:rPr>
              <a:t>celulas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6175717" y="1983545"/>
            <a:ext cx="3024555" cy="604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latin typeface="Edwardian Script ITC" panose="030303020407070D0804" pitchFamily="66" charset="0"/>
              </a:rPr>
              <a:t>Organos</a:t>
            </a:r>
            <a:r>
              <a:rPr lang="es-ES" dirty="0" smtClean="0">
                <a:latin typeface="Edwardian Script ITC" panose="030303020407070D0804" pitchFamily="66" charset="0"/>
              </a:rPr>
              <a:t> conjuntos de </a:t>
            </a:r>
            <a:r>
              <a:rPr lang="es-ES" dirty="0" err="1" smtClean="0">
                <a:latin typeface="Edwardian Script ITC" panose="030303020407070D0804" pitchFamily="66" charset="0"/>
              </a:rPr>
              <a:t>tegidos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6063176" y="2926077"/>
            <a:ext cx="3024555" cy="393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Edwardian Script ITC" panose="030303020407070D0804" pitchFamily="66" charset="0"/>
              </a:rPr>
              <a:t>Sistema de </a:t>
            </a:r>
            <a:r>
              <a:rPr lang="es-ES" dirty="0" err="1" smtClean="0">
                <a:latin typeface="Edwardian Script ITC" panose="030303020407070D0804" pitchFamily="66" charset="0"/>
              </a:rPr>
              <a:t>órganos:conjunto</a:t>
            </a:r>
            <a:r>
              <a:rPr lang="es-ES" dirty="0" smtClean="0">
                <a:latin typeface="Edwardian Script ITC" panose="030303020407070D0804" pitchFamily="66" charset="0"/>
              </a:rPr>
              <a:t> de </a:t>
            </a:r>
            <a:r>
              <a:rPr lang="es-ES" dirty="0" err="1" smtClean="0">
                <a:latin typeface="Edwardian Script ITC" panose="030303020407070D0804" pitchFamily="66" charset="0"/>
              </a:rPr>
              <a:t>organos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6175717" y="3530989"/>
            <a:ext cx="2855741" cy="379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latin typeface="Edwardian Script ITC" panose="030303020407070D0804" pitchFamily="66" charset="0"/>
              </a:rPr>
              <a:t>Individuos:conj</a:t>
            </a:r>
            <a:r>
              <a:rPr lang="es-ES" dirty="0" smtClean="0">
                <a:latin typeface="Edwardian Script ITC" panose="030303020407070D0804" pitchFamily="66" charset="0"/>
              </a:rPr>
              <a:t> de sistema de </a:t>
            </a:r>
            <a:r>
              <a:rPr lang="es-ES" dirty="0" err="1" smtClean="0">
                <a:latin typeface="Edwardian Script ITC" panose="030303020407070D0804" pitchFamily="66" charset="0"/>
              </a:rPr>
              <a:t>organos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6189785" y="4248441"/>
            <a:ext cx="3024555" cy="393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latin typeface="Edwardian Script ITC" panose="030303020407070D0804" pitchFamily="66" charset="0"/>
              </a:rPr>
              <a:t>Poblacion:conj</a:t>
            </a:r>
            <a:r>
              <a:rPr lang="es-ES" dirty="0" smtClean="0">
                <a:latin typeface="Edwardian Script ITC" panose="030303020407070D0804" pitchFamily="66" charset="0"/>
              </a:rPr>
              <a:t> de individuos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7230794" y="4944793"/>
            <a:ext cx="2504049" cy="393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latin typeface="Edwardian Script ITC" panose="030303020407070D0804" pitchFamily="66" charset="0"/>
              </a:rPr>
              <a:t>Comunidada:conj</a:t>
            </a:r>
            <a:r>
              <a:rPr lang="es-ES" dirty="0" smtClean="0">
                <a:latin typeface="Edwardian Script ITC" panose="030303020407070D0804" pitchFamily="66" charset="0"/>
              </a:rPr>
              <a:t>. De </a:t>
            </a:r>
            <a:r>
              <a:rPr lang="es-ES" dirty="0" err="1" smtClean="0">
                <a:latin typeface="Edwardian Script ITC" panose="030303020407070D0804" pitchFamily="66" charset="0"/>
              </a:rPr>
              <a:t>poblacion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6668086" y="5605976"/>
            <a:ext cx="2743200" cy="42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Edwardian Script ITC" panose="030303020407070D0804" pitchFamily="66" charset="0"/>
              </a:rPr>
              <a:t>Ecosistema: conjunto de comunidad</a:t>
            </a:r>
            <a:endParaRPr lang="en-US" dirty="0">
              <a:latin typeface="Edwardian Script ITC" panose="030303020407070D0804" pitchFamily="66" charset="0"/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7687994" y="6267158"/>
            <a:ext cx="2820572" cy="49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Edwardian Script ITC" panose="030303020407070D0804" pitchFamily="66" charset="0"/>
              </a:rPr>
              <a:t>Biosfera: </a:t>
            </a:r>
            <a:r>
              <a:rPr lang="es-ES" dirty="0" err="1" smtClean="0">
                <a:latin typeface="Edwardian Script ITC" panose="030303020407070D0804" pitchFamily="66" charset="0"/>
              </a:rPr>
              <a:t>conj</a:t>
            </a:r>
            <a:r>
              <a:rPr lang="es-ES" dirty="0" smtClean="0">
                <a:latin typeface="Edwardian Script ITC" panose="030303020407070D0804" pitchFamily="66" charset="0"/>
              </a:rPr>
              <a:t> de ecosistema</a:t>
            </a:r>
            <a:endParaRPr lang="en-US" dirty="0"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4297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7052</TotalTime>
  <Words>218</Words>
  <Application>Microsoft Office PowerPoint</Application>
  <PresentationFormat>Panorámica</PresentationFormat>
  <Paragraphs>39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Edwardian Script ITC</vt:lpstr>
      <vt:lpstr>Tema de Office</vt:lpstr>
      <vt:lpstr>La celula</vt:lpstr>
      <vt:lpstr>¿Qué es la celula?</vt:lpstr>
      <vt:lpstr>Se dividen en Procariotas y Eucariotas</vt:lpstr>
      <vt:lpstr>Presentación de PowerPoint</vt:lpstr>
      <vt:lpstr>¿Qué es la celula animal?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celula</dc:title>
  <dc:creator>MARCELO</dc:creator>
  <cp:lastModifiedBy>MARCELO</cp:lastModifiedBy>
  <cp:revision>11</cp:revision>
  <dcterms:created xsi:type="dcterms:W3CDTF">2023-04-28T01:17:04Z</dcterms:created>
  <dcterms:modified xsi:type="dcterms:W3CDTF">2023-05-02T22:49:52Z</dcterms:modified>
</cp:coreProperties>
</file>