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63" r:id="rId7"/>
    <p:sldId id="264" r:id="rId8"/>
    <p:sldId id="261" r:id="rId9"/>
    <p:sldId id="265" r:id="rId10"/>
    <p:sldId id="266" r:id="rId11"/>
    <p:sldId id="267" r:id="rId12"/>
    <p:sldId id="268" r:id="rId13"/>
    <p:sldId id="262" r:id="rId14"/>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93" d="100"/>
          <a:sy n="93" d="100"/>
        </p:scale>
        <p:origin x="-726" y="-96"/>
      </p:cViewPr>
      <p:guideLst>
        <p:guide orient="horz" pos="1620"/>
        <p:guide pos="2880"/>
      </p:guideLst>
    </p:cSldViewPr>
  </p:slideViewPr>
  <p:outlineViewPr>
    <p:cViewPr>
      <p:scale>
        <a:sx n="33" d="100"/>
        <a:sy n="33" d="100"/>
      </p:scale>
      <p:origin x="1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E05EA-0701-47D3-A50A-62D059A68BE1}" type="datetimeFigureOut">
              <a:rPr lang="es-AR" smtClean="0"/>
              <a:t>4/5/2023</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FA97F-BB77-4E31-814C-AEBE831F2124}" type="slidenum">
              <a:rPr lang="es-AR" smtClean="0"/>
              <a:t>‹Nº›</a:t>
            </a:fld>
            <a:endParaRPr lang="es-AR"/>
          </a:p>
        </p:txBody>
      </p:sp>
    </p:spTree>
    <p:extLst>
      <p:ext uri="{BB962C8B-B14F-4D97-AF65-F5344CB8AC3E}">
        <p14:creationId xmlns:p14="http://schemas.microsoft.com/office/powerpoint/2010/main" val="23118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3640059"/>
            <a:ext cx="8458200" cy="916781"/>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2" name="1 Marcador de pie de página"/>
          <p:cNvSpPr>
            <a:spLocks noGrp="1"/>
          </p:cNvSpPr>
          <p:nvPr>
            <p:ph type="ftr" sz="quarter" idx="11"/>
          </p:nvPr>
        </p:nvSpPr>
        <p:spPr/>
        <p:txBody>
          <a:bodyPr/>
          <a:lstStyle/>
          <a:p>
            <a:endParaRPr lang="es-AR" dirty="0"/>
          </a:p>
        </p:txBody>
      </p:sp>
      <p:sp>
        <p:nvSpPr>
          <p:cNvPr id="15" name="14 Marcador de número de diapositiva"/>
          <p:cNvSpPr>
            <a:spLocks noGrp="1"/>
          </p:cNvSpPr>
          <p:nvPr>
            <p:ph type="sldNum" sz="quarter" idx="12"/>
          </p:nvPr>
        </p:nvSpPr>
        <p:spPr>
          <a:xfrm>
            <a:off x="8229600" y="4855464"/>
            <a:ext cx="758952" cy="185166"/>
          </a:xfrm>
        </p:spPr>
        <p:txBody>
          <a:bodyPr/>
          <a:lstStyle/>
          <a:p>
            <a:fld id="{BBFBA4DF-C2D7-4B25-9376-29674E4E8776}" type="slidenum">
              <a:rPr lang="es-AR" smtClean="0"/>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411957"/>
            <a:ext cx="1828800" cy="4388644"/>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411957"/>
            <a:ext cx="6248400" cy="438864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19" name="18 Marcador de pie de página"/>
          <p:cNvSpPr>
            <a:spLocks noGrp="1"/>
          </p:cNvSpPr>
          <p:nvPr>
            <p:ph type="ftr" sz="quarter" idx="11"/>
          </p:nvPr>
        </p:nvSpPr>
        <p:spPr>
          <a:xfrm>
            <a:off x="3581400" y="57150"/>
            <a:ext cx="2895600" cy="216694"/>
          </a:xfrm>
        </p:spPr>
        <p:txBody>
          <a:bodyPr/>
          <a:lstStyle/>
          <a:p>
            <a:endParaRPr lang="es-AR" dirty="0"/>
          </a:p>
        </p:txBody>
      </p:sp>
      <p:sp>
        <p:nvSpPr>
          <p:cNvPr id="16" name="15 Marcador de número de diapositiva"/>
          <p:cNvSpPr>
            <a:spLocks noGrp="1"/>
          </p:cNvSpPr>
          <p:nvPr>
            <p:ph type="sldNum" sz="quarter" idx="12"/>
          </p:nvPr>
        </p:nvSpPr>
        <p:spPr>
          <a:xfrm>
            <a:off x="8229600" y="4855464"/>
            <a:ext cx="758952" cy="185166"/>
          </a:xfrm>
        </p:spPr>
        <p:txBody>
          <a:bodyPr/>
          <a:lstStyle/>
          <a:p>
            <a:fld id="{BBFBA4DF-C2D7-4B25-9376-29674E4E8776}"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11" name="10 Marcador de pie de página"/>
          <p:cNvSpPr>
            <a:spLocks noGrp="1"/>
          </p:cNvSpPr>
          <p:nvPr>
            <p:ph type="ftr" sz="quarter" idx="11"/>
          </p:nvPr>
        </p:nvSpPr>
        <p:spPr/>
        <p:txBody>
          <a:bodyPr/>
          <a:lstStyle/>
          <a:p>
            <a:endParaRPr lang="es-AR" dirty="0"/>
          </a:p>
        </p:txBody>
      </p:sp>
      <p:sp>
        <p:nvSpPr>
          <p:cNvPr id="16" name="15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
        <p:nvSpPr>
          <p:cNvPr id="8" name="7 Título"/>
          <p:cNvSpPr>
            <a:spLocks noGrp="1"/>
          </p:cNvSpPr>
          <p:nvPr>
            <p:ph type="title"/>
          </p:nvPr>
        </p:nvSpPr>
        <p:spPr>
          <a:xfrm>
            <a:off x="180475" y="2210314"/>
            <a:ext cx="8686800" cy="888619"/>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342900"/>
            <a:ext cx="8686800" cy="630936"/>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10" name="9 Marcador de pie de página"/>
          <p:cNvSpPr>
            <a:spLocks noGrp="1"/>
          </p:cNvSpPr>
          <p:nvPr>
            <p:ph type="ftr" sz="quarter" idx="11"/>
          </p:nvPr>
        </p:nvSpPr>
        <p:spPr/>
        <p:txBody>
          <a:bodyPr/>
          <a:lstStyle/>
          <a:p>
            <a:endParaRPr lang="es-AR" dirty="0"/>
          </a:p>
        </p:txBody>
      </p:sp>
      <p:sp>
        <p:nvSpPr>
          <p:cNvPr id="31" name="30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4057650"/>
            <a:ext cx="8610600" cy="661988"/>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a:xfrm>
            <a:off x="8229600" y="4857750"/>
            <a:ext cx="762000" cy="185166"/>
          </a:xfrm>
        </p:spPr>
        <p:txBody>
          <a:bodyPr/>
          <a:lstStyle/>
          <a:p>
            <a:fld id="{BBFBA4DF-C2D7-4B25-9376-29674E4E8776}" type="slidenum">
              <a:rPr lang="es-AR" smtClean="0"/>
              <a:t>‹Nº›</a:t>
            </a:fld>
            <a:endParaRPr lang="es-AR" dirty="0"/>
          </a:p>
        </p:txBody>
      </p:sp>
      <p:sp>
        <p:nvSpPr>
          <p:cNvPr id="11" name="10 Conector recto"/>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342900"/>
            <a:ext cx="8686800" cy="630936"/>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21" name="20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24" name="23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4114800"/>
            <a:ext cx="8458200" cy="390525"/>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29" name="28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89DDFACE-85C4-40C7-9DB0-FD622D713657}" type="datetimeFigureOut">
              <a:rPr lang="es-AR" smtClean="0"/>
              <a:t>4/5/2023</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31" name="30 Marcador de número de diapositiva"/>
          <p:cNvSpPr>
            <a:spLocks noGrp="1"/>
          </p:cNvSpPr>
          <p:nvPr>
            <p:ph type="sldNum" sz="quarter" idx="12"/>
          </p:nvPr>
        </p:nvSpPr>
        <p:spPr/>
        <p:txBody>
          <a:bodyPr/>
          <a:lstStyle/>
          <a:p>
            <a:fld id="{BBFBA4DF-C2D7-4B25-9376-29674E4E8776}" type="slidenum">
              <a:rPr lang="es-AR" smtClean="0"/>
              <a:t>‹Nº›</a:t>
            </a:fld>
            <a:endParaRPr lang="es-AR" dirty="0"/>
          </a:p>
        </p:txBody>
      </p:sp>
      <p:sp>
        <p:nvSpPr>
          <p:cNvPr id="17" name="16 Título"/>
          <p:cNvSpPr>
            <a:spLocks noGrp="1"/>
          </p:cNvSpPr>
          <p:nvPr>
            <p:ph type="title"/>
          </p:nvPr>
        </p:nvSpPr>
        <p:spPr>
          <a:xfrm>
            <a:off x="381000" y="3745320"/>
            <a:ext cx="5867400" cy="391716"/>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89DDFACE-85C4-40C7-9DB0-FD622D713657}" type="datetimeFigureOut">
              <a:rPr lang="es-AR" smtClean="0"/>
              <a:t>4/5/2023</a:t>
            </a:fld>
            <a:endParaRPr lang="es-AR" dirty="0"/>
          </a:p>
        </p:txBody>
      </p:sp>
      <p:sp>
        <p:nvSpPr>
          <p:cNvPr id="28" name="27 Marcador de pie de página"/>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s-AR" dirty="0"/>
          </a:p>
        </p:txBody>
      </p:sp>
      <p:sp>
        <p:nvSpPr>
          <p:cNvPr id="5" name="4 Marcador de número de diapositiva"/>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BBFBA4DF-C2D7-4B25-9376-29674E4E8776}" type="slidenum">
              <a:rPr lang="es-AR" smtClean="0"/>
              <a:t>‹Nº›</a:t>
            </a:fld>
            <a:endParaRPr lang="es-AR" dirty="0"/>
          </a:p>
        </p:txBody>
      </p:sp>
      <p:sp>
        <p:nvSpPr>
          <p:cNvPr id="10" name="9 Marcador de título"/>
          <p:cNvSpPr>
            <a:spLocks noGrp="1"/>
          </p:cNvSpPr>
          <p:nvPr>
            <p:ph type="title"/>
          </p:nvPr>
        </p:nvSpPr>
        <p:spPr>
          <a:xfrm>
            <a:off x="304800" y="342900"/>
            <a:ext cx="8686800" cy="62865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i.ytimg.com/vi/DzdNyS7SBIM/hqdefault.jpg" TargetMode="External"/><Relationship Id="rId4" Type="http://schemas.openxmlformats.org/officeDocument/2006/relationships/hyperlink" Target="https://sites.google.com/site/animacionesytransiciones1b/pagina-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url=https://tecnologiasedusmart.activo.mx/t3-caracteristicas-de-power-point&amp;psig=AOvVaw0X5b9KGqac__laN-tHL1cU&amp;ust=1681497768481000&amp;source=images&amp;cd=vfe&amp;ved=0CA4QjRxqFwoTCNCz3r_Bp_4CFQAAAAAdAAAAABAQ"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hyperlink" Target="https://es.slideshare.net/deissyliliana0817/principales-caracteristicas-de-powerpoint-2010"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site/laclasedecesar/elementos-y-conceptos-basicos-de-power-point"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elegir-la-vista-adecuada-para-una-tarea-en-powerpoint-21332d8d-adbc-4717-a2c6-e25a697b40e9"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www.google.com/url?sa=i&amp;url=https://www.youtube.com/watch?v=KKoavSoV5YA&amp;psig=AOvVaw0Xk9oU6QqDaSVKOPElZ_TV&amp;ust=1683139055066000&amp;source=images&amp;cd=vfe&amp;ved=0CA4QjRxqFwoTCKis0t2j1_4CFQAAAAAdAAAAAB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85" y="1635646"/>
            <a:ext cx="8458200" cy="2088232"/>
          </a:xfrm>
        </p:spPr>
        <p:txBody>
          <a:bodyPr>
            <a:normAutofit fontScale="90000"/>
          </a:bodyPr>
          <a:lstStyle/>
          <a:p>
            <a:r>
              <a:rPr lang="es-MX" dirty="0" smtClean="0"/>
              <a:t>ALUMNO:ISAIAS Vargas</a:t>
            </a:r>
            <a:br>
              <a:rPr lang="es-MX" dirty="0" smtClean="0"/>
            </a:br>
            <a:r>
              <a:rPr lang="es-MX" dirty="0" smtClean="0"/>
              <a:t> Año:2023</a:t>
            </a:r>
            <a:br>
              <a:rPr lang="es-MX" dirty="0" smtClean="0"/>
            </a:br>
            <a:r>
              <a:rPr lang="es-MX" dirty="0" smtClean="0"/>
              <a:t>Curso:1°a</a:t>
            </a:r>
            <a:br>
              <a:rPr lang="es-MX" dirty="0" smtClean="0"/>
            </a:br>
            <a:r>
              <a:rPr lang="es-MX" dirty="0" smtClean="0"/>
              <a:t>materia: laboratorio de informática</a:t>
            </a:r>
            <a:br>
              <a:rPr lang="es-MX" dirty="0" smtClean="0"/>
            </a:br>
            <a:endParaRPr lang="es-AR" dirty="0"/>
          </a:p>
        </p:txBody>
      </p:sp>
      <p:sp>
        <p:nvSpPr>
          <p:cNvPr id="4" name="3 Rectángulo"/>
          <p:cNvSpPr/>
          <p:nvPr/>
        </p:nvSpPr>
        <p:spPr>
          <a:xfrm>
            <a:off x="0" y="0"/>
            <a:ext cx="7308304"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MX"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Trabajo practico N°4 power point</a:t>
            </a:r>
            <a:endParaRPr lang="es-A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2" y="3723878"/>
            <a:ext cx="4828944" cy="141962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906" y="3723877"/>
            <a:ext cx="4276094" cy="1419622"/>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771550"/>
            <a:ext cx="3347864" cy="2376263"/>
          </a:xfrm>
          <a:prstGeom prst="rect">
            <a:avLst/>
          </a:prstGeom>
        </p:spPr>
      </p:pic>
    </p:spTree>
    <p:extLst>
      <p:ext uri="{BB962C8B-B14F-4D97-AF65-F5344CB8AC3E}">
        <p14:creationId xmlns:p14="http://schemas.microsoft.com/office/powerpoint/2010/main" val="15266283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los tipos de vistas</a:t>
            </a:r>
          </a:p>
        </p:txBody>
      </p:sp>
      <p:sp>
        <p:nvSpPr>
          <p:cNvPr id="3" name="2 Marcador de contenido"/>
          <p:cNvSpPr>
            <a:spLocks noGrp="1"/>
          </p:cNvSpPr>
          <p:nvPr>
            <p:ph idx="1"/>
          </p:nvPr>
        </p:nvSpPr>
        <p:spPr>
          <a:xfrm>
            <a:off x="0" y="1165622"/>
            <a:ext cx="9144000" cy="3977878"/>
          </a:xfrm>
        </p:spPr>
        <p:txBody>
          <a:bodyPr>
            <a:noAutofit/>
          </a:bodyPr>
          <a:lstStyle/>
          <a:p>
            <a:pPr>
              <a:buFont typeface="Wingdings" pitchFamily="2" charset="2"/>
              <a:buChar char="Ø"/>
            </a:pPr>
            <a:r>
              <a:rPr lang="es-MX" sz="1850" b="1" dirty="0">
                <a:solidFill>
                  <a:srgbClr val="1E1E1E"/>
                </a:solidFill>
                <a:latin typeface="Segoe UI"/>
              </a:rPr>
              <a:t>Vista Esquema</a:t>
            </a:r>
          </a:p>
          <a:p>
            <a:pPr marL="0" indent="0">
              <a:buNone/>
            </a:pPr>
            <a:r>
              <a:rPr lang="es-MX" sz="1850" dirty="0">
                <a:solidFill>
                  <a:srgbClr val="1E1E1E"/>
                </a:solidFill>
                <a:latin typeface="Segoe UI"/>
              </a:rPr>
              <a:t>Puede ir a la vista </a:t>
            </a:r>
            <a:r>
              <a:rPr lang="es-MX" sz="1850" b="1" dirty="0">
                <a:solidFill>
                  <a:srgbClr val="1E1E1E"/>
                </a:solidFill>
                <a:latin typeface="Segoe UI"/>
              </a:rPr>
              <a:t>Esquema</a:t>
            </a:r>
            <a:r>
              <a:rPr lang="es-MX" sz="1850" dirty="0">
                <a:solidFill>
                  <a:srgbClr val="1E1E1E"/>
                </a:solidFill>
                <a:latin typeface="Segoe UI"/>
              </a:rPr>
              <a:t> desde la pestaña </a:t>
            </a:r>
            <a:r>
              <a:rPr lang="es-MX" sz="1850" b="1" dirty="0">
                <a:solidFill>
                  <a:srgbClr val="1E1E1E"/>
                </a:solidFill>
                <a:latin typeface="Segoe UI"/>
              </a:rPr>
              <a:t>Vista</a:t>
            </a:r>
            <a:r>
              <a:rPr lang="es-MX" sz="1850" dirty="0">
                <a:solidFill>
                  <a:srgbClr val="1E1E1E"/>
                </a:solidFill>
                <a:latin typeface="Segoe UI"/>
              </a:rPr>
              <a:t> de la cinta de opciones. (En PowerPoint 2013 y versiones posteriores, ya no podrá acceder a la vista </a:t>
            </a:r>
            <a:r>
              <a:rPr lang="es-MX" sz="1850" b="1" dirty="0">
                <a:solidFill>
                  <a:srgbClr val="1E1E1E"/>
                </a:solidFill>
                <a:latin typeface="Segoe UI"/>
              </a:rPr>
              <a:t>Esquema</a:t>
            </a:r>
            <a:r>
              <a:rPr lang="es-MX" sz="1850" dirty="0">
                <a:solidFill>
                  <a:srgbClr val="1E1E1E"/>
                </a:solidFill>
                <a:latin typeface="Segoe UI"/>
              </a:rPr>
              <a:t> desde la vista </a:t>
            </a:r>
            <a:r>
              <a:rPr lang="es-MX" sz="1850" b="1" dirty="0">
                <a:solidFill>
                  <a:srgbClr val="1E1E1E"/>
                </a:solidFill>
                <a:latin typeface="Segoe UI"/>
              </a:rPr>
              <a:t>Normal</a:t>
            </a:r>
            <a:r>
              <a:rPr lang="es-MX" sz="1850" dirty="0">
                <a:solidFill>
                  <a:srgbClr val="1E1E1E"/>
                </a:solidFill>
                <a:latin typeface="Segoe UI"/>
              </a:rPr>
              <a:t> . Tiene que acceder a ella desde la pestaña </a:t>
            </a:r>
            <a:r>
              <a:rPr lang="es-MX" sz="1850" b="1" dirty="0">
                <a:solidFill>
                  <a:srgbClr val="1E1E1E"/>
                </a:solidFill>
                <a:latin typeface="Segoe UI"/>
              </a:rPr>
              <a:t>Vista</a:t>
            </a:r>
            <a:r>
              <a:rPr lang="es-MX" sz="1850" dirty="0">
                <a:solidFill>
                  <a:srgbClr val="1E1E1E"/>
                </a:solidFill>
                <a:latin typeface="Segoe UI"/>
              </a:rPr>
              <a:t> ).</a:t>
            </a:r>
          </a:p>
          <a:p>
            <a:pPr marL="0" indent="0">
              <a:buNone/>
            </a:pPr>
            <a:r>
              <a:rPr lang="es-MX" sz="1850" dirty="0">
                <a:solidFill>
                  <a:srgbClr val="1E1E1E"/>
                </a:solidFill>
                <a:latin typeface="Segoe UI"/>
              </a:rPr>
              <a:t>Use la vista </a:t>
            </a:r>
            <a:r>
              <a:rPr lang="es-MX" sz="1850" b="1" dirty="0">
                <a:solidFill>
                  <a:srgbClr val="1E1E1E"/>
                </a:solidFill>
                <a:latin typeface="Segoe UI"/>
              </a:rPr>
              <a:t>Esquema</a:t>
            </a:r>
            <a:r>
              <a:rPr lang="es-MX" sz="1850" dirty="0">
                <a:solidFill>
                  <a:srgbClr val="1E1E1E"/>
                </a:solidFill>
                <a:latin typeface="Segoe UI"/>
              </a:rPr>
              <a:t> para crear un esquema o guión gráfico de la presentación. Solo muestra el </a:t>
            </a:r>
            <a:r>
              <a:rPr lang="es-MX" sz="1850" i="1" dirty="0">
                <a:solidFill>
                  <a:srgbClr val="1E1E1E"/>
                </a:solidFill>
                <a:latin typeface="Segoe UI"/>
              </a:rPr>
              <a:t>texto</a:t>
            </a:r>
            <a:r>
              <a:rPr lang="es-MX" sz="1850" dirty="0">
                <a:solidFill>
                  <a:srgbClr val="1E1E1E"/>
                </a:solidFill>
                <a:latin typeface="Segoe UI"/>
              </a:rPr>
              <a:t> de las diapositivas, no las imágenes ni otros elementos gráficos.</a:t>
            </a:r>
          </a:p>
          <a:p>
            <a:pPr>
              <a:buFont typeface="Wingdings" pitchFamily="2" charset="2"/>
              <a:buChar char="Ø"/>
            </a:pPr>
            <a:r>
              <a:rPr lang="es-MX" sz="1850" dirty="0"/>
              <a:t>Vistas Patrón</a:t>
            </a:r>
          </a:p>
          <a:p>
            <a:pPr marL="0" indent="0">
              <a:buNone/>
            </a:pPr>
            <a:r>
              <a:rPr lang="es-MX" sz="1850" dirty="0"/>
              <a:t>Para ir a una vista maestra, en la pestaña Vista, en el grupo Vista Patrón, elija la vista maestra que desea</a:t>
            </a:r>
            <a:r>
              <a:rPr lang="es-MX" sz="1850" dirty="0" smtClean="0"/>
              <a:t>.</a:t>
            </a:r>
            <a:endParaRPr lang="es-MX" sz="1850" dirty="0"/>
          </a:p>
          <a:p>
            <a:pPr marL="0" indent="0">
              <a:buNone/>
            </a:pPr>
            <a:r>
              <a:rPr lang="es-MX" sz="1850" dirty="0"/>
              <a:t>Las vistas Patrón incluyen, Diapositiva, Documento y Notas. El beneficio clave de trabajar en una vista patrón es que puede realizar cambios de estilo universales a todas las diapositivas, páginas de notas o documentos asociados con su presentación.</a:t>
            </a:r>
            <a:endParaRPr lang="es-AR" sz="1850" dirty="0"/>
          </a:p>
        </p:txBody>
      </p:sp>
    </p:spTree>
    <p:extLst>
      <p:ext uri="{BB962C8B-B14F-4D97-AF65-F5344CB8AC3E}">
        <p14:creationId xmlns:p14="http://schemas.microsoft.com/office/powerpoint/2010/main" val="129466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0" nodeType="clickEffect">
                                  <p:stCondLst>
                                    <p:cond delay="0"/>
                                  </p:stCondLst>
                                  <p:childTnLst>
                                    <p:animEffect transition="out" filter="randombar(horizontal)">
                                      <p:cBhvr>
                                        <p:cTn id="114" dur="500"/>
                                        <p:tgtEl>
                                          <p:spTgt spid="2"/>
                                        </p:tgtEl>
                                      </p:cBhvr>
                                    </p:animEffect>
                                    <p:set>
                                      <p:cBhvr>
                                        <p:cTn id="1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9502"/>
            <a:ext cx="8686800" cy="628650"/>
          </a:xfrm>
        </p:spPr>
        <p:txBody>
          <a:bodyPr>
            <a:normAutofit fontScale="90000"/>
          </a:bodyPr>
          <a:lstStyle/>
          <a:p>
            <a:r>
              <a:rPr lang="es-AR" dirty="0"/>
              <a:t>los tipos de vistas</a:t>
            </a:r>
          </a:p>
        </p:txBody>
      </p:sp>
      <p:sp>
        <p:nvSpPr>
          <p:cNvPr id="3" name="2 Marcador de contenido"/>
          <p:cNvSpPr>
            <a:spLocks noGrp="1"/>
          </p:cNvSpPr>
          <p:nvPr>
            <p:ph idx="1"/>
          </p:nvPr>
        </p:nvSpPr>
        <p:spPr>
          <a:xfrm>
            <a:off x="0" y="987574"/>
            <a:ext cx="9144000" cy="4155926"/>
          </a:xfrm>
        </p:spPr>
        <p:txBody>
          <a:bodyPr>
            <a:noAutofit/>
          </a:bodyPr>
          <a:lstStyle/>
          <a:p>
            <a:pPr>
              <a:buFont typeface="Wingdings" pitchFamily="2" charset="2"/>
              <a:buChar char="Ø"/>
            </a:pPr>
            <a:r>
              <a:rPr lang="es-MX" sz="1900" dirty="0"/>
              <a:t>Vista Presentación con diapositivas</a:t>
            </a:r>
          </a:p>
          <a:p>
            <a:pPr marL="0" indent="0">
              <a:buNone/>
            </a:pPr>
            <a:r>
              <a:rPr lang="es-MX" sz="1900" dirty="0"/>
              <a:t>Puede ir a la vista Presentación desde la barra de tareas Muestra el botón Vista de presentación en PowerPoint. en la parte inferior de la ventana de la diapositiva.</a:t>
            </a:r>
          </a:p>
          <a:p>
            <a:pPr marL="0" indent="0">
              <a:buNone/>
            </a:pPr>
            <a:r>
              <a:rPr lang="es-MX" sz="1900" dirty="0" smtClean="0"/>
              <a:t>Use </a:t>
            </a:r>
            <a:r>
              <a:rPr lang="es-MX" sz="1900" dirty="0"/>
              <a:t>la vista Presentación con diapositivas para ofrecer la presentación al público. La vista Presentación con diapositivas ocupa toda la pantalla del equipo, exactamente del modo en que se verá la presentación en una pantalla grande cuando la vea el público</a:t>
            </a:r>
            <a:r>
              <a:rPr lang="es-MX" sz="1900" dirty="0" smtClean="0"/>
              <a:t>.</a:t>
            </a:r>
          </a:p>
          <a:p>
            <a:pPr>
              <a:buFont typeface="Wingdings" pitchFamily="2" charset="2"/>
              <a:buChar char="Ø"/>
            </a:pPr>
            <a:r>
              <a:rPr lang="es-MX" sz="1900" dirty="0"/>
              <a:t>Vista Moderador</a:t>
            </a:r>
          </a:p>
          <a:p>
            <a:pPr marL="0" indent="0">
              <a:buNone/>
            </a:pPr>
            <a:r>
              <a:rPr lang="es-MX" sz="1900" dirty="0"/>
              <a:t>Para ir a la vista Moderador , en la vista Presentación con diapositivas , en la esquina inferior izquierda de la pantalla, haga clic en El botón Mostrar vista del moderador en </a:t>
            </a:r>
            <a:r>
              <a:rPr lang="es-MX" sz="1900" dirty="0" smtClean="0"/>
              <a:t>PowerPoint y</a:t>
            </a:r>
            <a:r>
              <a:rPr lang="es-MX" sz="1900" dirty="0"/>
              <a:t>, a continuación, haga clic en Mostrar vista Moderador (como se muestra a continuación</a:t>
            </a:r>
            <a:r>
              <a:rPr lang="es-MX" sz="1900" dirty="0" smtClean="0"/>
              <a:t>).</a:t>
            </a:r>
            <a:endParaRPr lang="es-MX" sz="1900" dirty="0"/>
          </a:p>
          <a:p>
            <a:pPr marL="0" indent="0">
              <a:buNone/>
            </a:pPr>
            <a:r>
              <a:rPr lang="es-MX" sz="1900" dirty="0"/>
              <a:t>Use la vista Moderador para ver sus notas mientras expone su presentación. En la vista Moderador, su audiencia no puede ver sus notas.</a:t>
            </a:r>
            <a:endParaRPr lang="es-MX" sz="1900" dirty="0" smtClean="0"/>
          </a:p>
        </p:txBody>
      </p:sp>
    </p:spTree>
    <p:extLst>
      <p:ext uri="{BB962C8B-B14F-4D97-AF65-F5344CB8AC3E}">
        <p14:creationId xmlns:p14="http://schemas.microsoft.com/office/powerpoint/2010/main" val="4023805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los tipos de vistas</a:t>
            </a:r>
          </a:p>
        </p:txBody>
      </p:sp>
      <p:sp>
        <p:nvSpPr>
          <p:cNvPr id="3" name="2 Marcador de contenido"/>
          <p:cNvSpPr>
            <a:spLocks noGrp="1"/>
          </p:cNvSpPr>
          <p:nvPr>
            <p:ph idx="1"/>
          </p:nvPr>
        </p:nvSpPr>
        <p:spPr>
          <a:xfrm>
            <a:off x="0" y="987574"/>
            <a:ext cx="9036496" cy="4155926"/>
          </a:xfrm>
        </p:spPr>
        <p:txBody>
          <a:bodyPr>
            <a:normAutofit fontScale="92500" lnSpcReduction="20000"/>
          </a:bodyPr>
          <a:lstStyle/>
          <a:p>
            <a:pPr marL="0" indent="0">
              <a:buNone/>
            </a:pPr>
            <a:r>
              <a:rPr lang="es-MX" dirty="0"/>
              <a:t>Vista de lectura</a:t>
            </a:r>
          </a:p>
          <a:p>
            <a:pPr marL="0" indent="0">
              <a:buNone/>
            </a:pPr>
            <a:r>
              <a:rPr lang="es-MX" dirty="0"/>
              <a:t>Puede ir a la Vista de lectura desde la barra de tareas Botón Vista de lectura en PowerPoint en la parte inferior de la ventana de la diapositiva</a:t>
            </a:r>
            <a:r>
              <a:rPr lang="es-MX" dirty="0" smtClean="0"/>
              <a:t>.</a:t>
            </a:r>
            <a:endParaRPr lang="es-MX" dirty="0"/>
          </a:p>
          <a:p>
            <a:pPr marL="0" indent="0">
              <a:buNone/>
            </a:pPr>
            <a:r>
              <a:rPr lang="es-MX" dirty="0"/>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endParaRPr lang="es-AR" dirty="0"/>
          </a:p>
        </p:txBody>
      </p:sp>
    </p:spTree>
    <p:extLst>
      <p:ext uri="{BB962C8B-B14F-4D97-AF65-F5344CB8AC3E}">
        <p14:creationId xmlns:p14="http://schemas.microsoft.com/office/powerpoint/2010/main" val="3681286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2000"/>
                                        <p:tgtEl>
                                          <p:spTgt spid="2"/>
                                        </p:tgtEl>
                                      </p:cBhvr>
                                    </p:animEffect>
                                    <p:set>
                                      <p:cBhvr>
                                        <p:cTn id="2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79982"/>
            <a:ext cx="8686800" cy="628650"/>
          </a:xfrm>
        </p:spPr>
        <p:txBody>
          <a:bodyPr>
            <a:normAutofit fontScale="90000"/>
          </a:bodyPr>
          <a:lstStyle/>
          <a:p>
            <a:r>
              <a:rPr lang="es-MX" dirty="0" smtClean="0"/>
              <a:t>Que es animación y transición?</a:t>
            </a:r>
            <a:endParaRPr lang="es-AR" dirty="0"/>
          </a:p>
        </p:txBody>
      </p:sp>
      <p:sp>
        <p:nvSpPr>
          <p:cNvPr id="3" name="2 Marcador de contenido"/>
          <p:cNvSpPr>
            <a:spLocks noGrp="1"/>
          </p:cNvSpPr>
          <p:nvPr>
            <p:ph idx="1"/>
          </p:nvPr>
        </p:nvSpPr>
        <p:spPr>
          <a:xfrm>
            <a:off x="-1" y="1189355"/>
            <a:ext cx="4355977" cy="3977878"/>
          </a:xfrm>
        </p:spPr>
        <p:txBody>
          <a:bodyPr>
            <a:normAutofit fontScale="92500" lnSpcReduction="20000"/>
          </a:bodyPr>
          <a:lstStyle/>
          <a:p>
            <a:pPr>
              <a:buFont typeface="Wingdings" pitchFamily="2" charset="2"/>
              <a:buChar char="Ø"/>
            </a:pPr>
            <a:r>
              <a:rPr lang="es-MX" sz="2900" dirty="0">
                <a:solidFill>
                  <a:srgbClr val="00B0F0"/>
                </a:solidFill>
              </a:rPr>
              <a:t>Una </a:t>
            </a:r>
            <a:r>
              <a:rPr lang="es-MX" sz="2900" dirty="0" smtClean="0">
                <a:solidFill>
                  <a:srgbClr val="00B0F0"/>
                </a:solidFill>
              </a:rPr>
              <a:t>animación: </a:t>
            </a:r>
            <a:r>
              <a:rPr lang="es-MX" sz="2900" dirty="0"/>
              <a:t>es un efecto especial que se aplica a un solo elemento de una diapositiva, </a:t>
            </a:r>
            <a:r>
              <a:rPr lang="es-MX" sz="2900" dirty="0" smtClean="0"/>
              <a:t>como texto</a:t>
            </a:r>
            <a:r>
              <a:rPr lang="es-MX" sz="2900" dirty="0"/>
              <a:t>, forma, imagen, etc</a:t>
            </a:r>
            <a:r>
              <a:rPr lang="es-MX" sz="2900" dirty="0" smtClean="0"/>
              <a:t>.</a:t>
            </a:r>
          </a:p>
          <a:p>
            <a:pPr>
              <a:buFont typeface="Wingdings" pitchFamily="2" charset="2"/>
              <a:buChar char="Ø"/>
            </a:pPr>
            <a:r>
              <a:rPr lang="es-MX" sz="2900" dirty="0">
                <a:solidFill>
                  <a:schemeClr val="bg1">
                    <a:lumMod val="50000"/>
                  </a:schemeClr>
                </a:solidFill>
              </a:rPr>
              <a:t>Una </a:t>
            </a:r>
            <a:r>
              <a:rPr lang="es-MX" sz="2900" dirty="0" smtClean="0">
                <a:solidFill>
                  <a:schemeClr val="bg1">
                    <a:lumMod val="50000"/>
                  </a:schemeClr>
                </a:solidFill>
              </a:rPr>
              <a:t>transición</a:t>
            </a:r>
            <a:r>
              <a:rPr lang="es-MX" sz="2900" dirty="0" smtClean="0"/>
              <a:t>: es </a:t>
            </a:r>
            <a:r>
              <a:rPr lang="es-MX" sz="2900" dirty="0"/>
              <a:t>el efecto especial que se produce al salir de una diapositiva </a:t>
            </a:r>
            <a:r>
              <a:rPr lang="es-MX" sz="2900" dirty="0" smtClean="0"/>
              <a:t>y pasar </a:t>
            </a:r>
            <a:r>
              <a:rPr lang="es-MX" sz="2900" dirty="0"/>
              <a:t>a la siguiente durante una presentación.</a:t>
            </a:r>
          </a:p>
          <a:p>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702" y="771550"/>
            <a:ext cx="2475298" cy="3079288"/>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059582"/>
            <a:ext cx="2312726" cy="2791256"/>
          </a:xfrm>
          <a:prstGeom prst="rect">
            <a:avLst/>
          </a:prstGeom>
        </p:spPr>
      </p:pic>
      <p:sp>
        <p:nvSpPr>
          <p:cNvPr id="9" name="8 CuadroTexto"/>
          <p:cNvSpPr txBox="1"/>
          <p:nvPr/>
        </p:nvSpPr>
        <p:spPr>
          <a:xfrm>
            <a:off x="4279909" y="3850838"/>
            <a:ext cx="4951914" cy="646331"/>
          </a:xfrm>
          <a:prstGeom prst="rect">
            <a:avLst/>
          </a:prstGeom>
          <a:noFill/>
        </p:spPr>
        <p:txBody>
          <a:bodyPr wrap="square" rtlCol="0">
            <a:spAutoFit/>
          </a:bodyPr>
          <a:lstStyle/>
          <a:p>
            <a:r>
              <a:rPr lang="es-AR" dirty="0" smtClean="0">
                <a:hlinkClick r:id="rId4"/>
              </a:rPr>
              <a:t>https</a:t>
            </a:r>
            <a:r>
              <a:rPr lang="es-AR" dirty="0">
                <a:hlinkClick r:id="rId4"/>
              </a:rPr>
              <a:t>://</a:t>
            </a:r>
            <a:r>
              <a:rPr lang="es-AR" dirty="0" smtClean="0">
                <a:hlinkClick r:id="rId4"/>
              </a:rPr>
              <a:t>sites.google.com/site/animacionesytransiciones1b/pagina-3</a:t>
            </a:r>
            <a:r>
              <a:rPr lang="es-AR" dirty="0" smtClean="0"/>
              <a:t> </a:t>
            </a:r>
            <a:endParaRPr lang="es-AR" dirty="0"/>
          </a:p>
        </p:txBody>
      </p:sp>
      <p:sp>
        <p:nvSpPr>
          <p:cNvPr id="11" name="10 CuadroTexto"/>
          <p:cNvSpPr txBox="1"/>
          <p:nvPr/>
        </p:nvSpPr>
        <p:spPr>
          <a:xfrm>
            <a:off x="4279909" y="4497169"/>
            <a:ext cx="4864091" cy="646331"/>
          </a:xfrm>
          <a:prstGeom prst="rect">
            <a:avLst/>
          </a:prstGeom>
          <a:noFill/>
        </p:spPr>
        <p:txBody>
          <a:bodyPr wrap="square" rtlCol="0">
            <a:spAutoFit/>
          </a:bodyPr>
          <a:lstStyle/>
          <a:p>
            <a:r>
              <a:rPr lang="es-AR" dirty="0">
                <a:hlinkClick r:id="rId5"/>
              </a:rPr>
              <a:t>https://</a:t>
            </a:r>
            <a:r>
              <a:rPr lang="es-AR" dirty="0" smtClean="0">
                <a:hlinkClick r:id="rId5"/>
              </a:rPr>
              <a:t>i.ytimg.com/vi/DzdNyS7SBIM/hqdefault.jpg</a:t>
            </a:r>
            <a:r>
              <a:rPr lang="es-AR" dirty="0" smtClean="0"/>
              <a:t> </a:t>
            </a:r>
            <a:endParaRPr lang="es-AR" dirty="0"/>
          </a:p>
        </p:txBody>
      </p:sp>
      <p:sp>
        <p:nvSpPr>
          <p:cNvPr id="5" name="4 CuadroTexto"/>
          <p:cNvSpPr txBox="1"/>
          <p:nvPr/>
        </p:nvSpPr>
        <p:spPr>
          <a:xfrm>
            <a:off x="3707904" y="3955076"/>
            <a:ext cx="597378" cy="369332"/>
          </a:xfrm>
          <a:prstGeom prst="rect">
            <a:avLst/>
          </a:prstGeom>
          <a:noFill/>
        </p:spPr>
        <p:txBody>
          <a:bodyPr wrap="square" rtlCol="0">
            <a:spAutoFit/>
          </a:bodyPr>
          <a:lstStyle/>
          <a:p>
            <a:r>
              <a:rPr lang="es-MX" dirty="0" smtClean="0"/>
              <a:t>1°</a:t>
            </a:r>
            <a:endParaRPr lang="es-AR" dirty="0"/>
          </a:p>
        </p:txBody>
      </p:sp>
      <p:sp>
        <p:nvSpPr>
          <p:cNvPr id="6" name="5 CuadroTexto"/>
          <p:cNvSpPr txBox="1"/>
          <p:nvPr/>
        </p:nvSpPr>
        <p:spPr>
          <a:xfrm>
            <a:off x="3727442" y="4451002"/>
            <a:ext cx="633383" cy="369332"/>
          </a:xfrm>
          <a:prstGeom prst="rect">
            <a:avLst/>
          </a:prstGeom>
          <a:noFill/>
        </p:spPr>
        <p:txBody>
          <a:bodyPr wrap="square" rtlCol="0">
            <a:spAutoFit/>
          </a:bodyPr>
          <a:lstStyle/>
          <a:p>
            <a:r>
              <a:rPr lang="es-MX" dirty="0"/>
              <a:t>2</a:t>
            </a:r>
            <a:r>
              <a:rPr lang="es-MX" dirty="0" smtClean="0"/>
              <a:t>°</a:t>
            </a:r>
            <a:endParaRPr lang="es-AR" dirty="0"/>
          </a:p>
        </p:txBody>
      </p:sp>
      <p:sp>
        <p:nvSpPr>
          <p:cNvPr id="10" name="9 Flecha derecha"/>
          <p:cNvSpPr/>
          <p:nvPr/>
        </p:nvSpPr>
        <p:spPr>
          <a:xfrm>
            <a:off x="4068900" y="3955076"/>
            <a:ext cx="287076"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derecha"/>
          <p:cNvSpPr/>
          <p:nvPr/>
        </p:nvSpPr>
        <p:spPr>
          <a:xfrm>
            <a:off x="4084704" y="4497169"/>
            <a:ext cx="287076" cy="32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CuadroTexto"/>
          <p:cNvSpPr txBox="1"/>
          <p:nvPr/>
        </p:nvSpPr>
        <p:spPr>
          <a:xfrm>
            <a:off x="7398992" y="33564"/>
            <a:ext cx="597986" cy="369332"/>
          </a:xfrm>
          <a:prstGeom prst="rect">
            <a:avLst/>
          </a:prstGeom>
          <a:noFill/>
        </p:spPr>
        <p:txBody>
          <a:bodyPr wrap="square" rtlCol="0">
            <a:spAutoFit/>
          </a:bodyPr>
          <a:lstStyle/>
          <a:p>
            <a:r>
              <a:rPr lang="es-MX" dirty="0" smtClean="0"/>
              <a:t>1°</a:t>
            </a:r>
            <a:endParaRPr lang="es-AR" dirty="0"/>
          </a:p>
        </p:txBody>
      </p:sp>
      <p:sp>
        <p:nvSpPr>
          <p:cNvPr id="14" name="13 CuadroTexto"/>
          <p:cNvSpPr txBox="1"/>
          <p:nvPr/>
        </p:nvSpPr>
        <p:spPr>
          <a:xfrm>
            <a:off x="3651419" y="1100679"/>
            <a:ext cx="454031" cy="369332"/>
          </a:xfrm>
          <a:prstGeom prst="rect">
            <a:avLst/>
          </a:prstGeom>
          <a:noFill/>
        </p:spPr>
        <p:txBody>
          <a:bodyPr wrap="square" rtlCol="0">
            <a:spAutoFit/>
          </a:bodyPr>
          <a:lstStyle/>
          <a:p>
            <a:r>
              <a:rPr lang="es-MX" dirty="0" smtClean="0"/>
              <a:t>2°</a:t>
            </a:r>
            <a:endParaRPr lang="es-AR" dirty="0"/>
          </a:p>
        </p:txBody>
      </p:sp>
      <p:sp>
        <p:nvSpPr>
          <p:cNvPr id="16" name="15 Flecha abajo"/>
          <p:cNvSpPr/>
          <p:nvPr/>
        </p:nvSpPr>
        <p:spPr>
          <a:xfrm>
            <a:off x="7452320" y="379982"/>
            <a:ext cx="360040" cy="391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Flecha derecha"/>
          <p:cNvSpPr/>
          <p:nvPr/>
        </p:nvSpPr>
        <p:spPr>
          <a:xfrm>
            <a:off x="4006593" y="1203598"/>
            <a:ext cx="33469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7814697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randombar(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circle(in)">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grpId="0" nodeType="clickEffect">
                                  <p:stCondLst>
                                    <p:cond delay="0"/>
                                  </p:stCondLst>
                                  <p:childTnLst>
                                    <p:anim calcmode="lin" valueType="num">
                                      <p:cBhvr>
                                        <p:cTn id="73" dur="500"/>
                                        <p:tgtEl>
                                          <p:spTgt spid="2"/>
                                        </p:tgtEl>
                                        <p:attrNameLst>
                                          <p:attrName>ppt_w</p:attrName>
                                        </p:attrNameLst>
                                      </p:cBhvr>
                                      <p:tavLst>
                                        <p:tav tm="0">
                                          <p:val>
                                            <p:strVal val="ppt_w"/>
                                          </p:val>
                                        </p:tav>
                                        <p:tav tm="100000">
                                          <p:val>
                                            <p:fltVal val="0"/>
                                          </p:val>
                                        </p:tav>
                                      </p:tavLst>
                                    </p:anim>
                                    <p:anim calcmode="lin" valueType="num">
                                      <p:cBhvr>
                                        <p:cTn id="74" dur="500"/>
                                        <p:tgtEl>
                                          <p:spTgt spid="2"/>
                                        </p:tgtEl>
                                        <p:attrNameLst>
                                          <p:attrName>ppt_h</p:attrName>
                                        </p:attrNameLst>
                                      </p:cBhvr>
                                      <p:tavLst>
                                        <p:tav tm="0">
                                          <p:val>
                                            <p:strVal val="ppt_h"/>
                                          </p:val>
                                        </p:tav>
                                        <p:tav tm="100000">
                                          <p:val>
                                            <p:fltVal val="0"/>
                                          </p:val>
                                        </p:tav>
                                      </p:tavLst>
                                    </p:anim>
                                    <p:animEffect transition="out" filter="fade">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1" grpId="0"/>
      <p:bldP spid="5" grpId="0"/>
      <p:bldP spid="6" grpId="0"/>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41"/>
            <a:ext cx="9144000" cy="5193282"/>
          </a:xfrm>
        </p:spPr>
      </p:pic>
    </p:spTree>
    <p:extLst>
      <p:ext uri="{BB962C8B-B14F-4D97-AF65-F5344CB8AC3E}">
        <p14:creationId xmlns:p14="http://schemas.microsoft.com/office/powerpoint/2010/main" val="4230191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Cual es la definición de PowerPoint y su utilidad?</a:t>
            </a:r>
            <a:endParaRPr lang="es-AR" dirty="0"/>
          </a:p>
        </p:txBody>
      </p:sp>
      <p:sp>
        <p:nvSpPr>
          <p:cNvPr id="3" name="2 Marcador de contenido"/>
          <p:cNvSpPr>
            <a:spLocks noGrp="1"/>
          </p:cNvSpPr>
          <p:nvPr>
            <p:ph idx="1"/>
          </p:nvPr>
        </p:nvSpPr>
        <p:spPr>
          <a:xfrm>
            <a:off x="0" y="1275606"/>
            <a:ext cx="4355976" cy="4288165"/>
          </a:xfrm>
        </p:spPr>
        <p:txBody>
          <a:bodyPr>
            <a:normAutofit/>
          </a:bodyPr>
          <a:lstStyle/>
          <a:p>
            <a:pPr marL="0" indent="0">
              <a:buNone/>
            </a:pPr>
            <a:r>
              <a:rPr lang="es-MX" sz="1800" dirty="0"/>
              <a:t>PowerPoint es una herramienta cuya función principal es la de crear presentaciones. En el ámbito educativo podemos utilizarla como apoyo visual a nuestras explicaciones, reforzar conocimientos o crear materiales.</a:t>
            </a:r>
            <a:endParaRPr lang="es-AR" sz="1800"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771550"/>
            <a:ext cx="4914038" cy="2520280"/>
          </a:xfrm>
          <a:prstGeom prst="rect">
            <a:avLst/>
          </a:prstGeom>
        </p:spPr>
      </p:pic>
      <p:sp>
        <p:nvSpPr>
          <p:cNvPr id="9" name="8 CuadroTexto"/>
          <p:cNvSpPr txBox="1"/>
          <p:nvPr/>
        </p:nvSpPr>
        <p:spPr>
          <a:xfrm>
            <a:off x="0" y="2931790"/>
            <a:ext cx="4211960" cy="2308324"/>
          </a:xfrm>
          <a:prstGeom prst="rect">
            <a:avLst/>
          </a:prstGeom>
          <a:noFill/>
        </p:spPr>
        <p:txBody>
          <a:bodyPr wrap="square" rtlCol="0">
            <a:spAutoFit/>
          </a:bodyPr>
          <a:lstStyle/>
          <a:p>
            <a:r>
              <a:rPr lang="es-AR" dirty="0" smtClean="0">
                <a:hlinkClick r:id="rId3"/>
              </a:rPr>
              <a:t>https://www.google.com/url?sa=i&amp;url=https%3A%2F%2Ftecnologiasedusmart.activo.mx%2Ft3-caracteristicas-de-power-point&amp;psig=AOvVaw0X5b9KGqac__laN-tHL1cU&amp;ust=1681497768481000&amp;source=images&amp;cd=vfe&amp;ved=0CA4QjRxqFwoTCNCz3r_Bp_4CFQAAAAAdAAAAABAQ</a:t>
            </a:r>
            <a:endParaRPr lang="es-AR" dirty="0" smtClean="0"/>
          </a:p>
          <a:p>
            <a:endParaRPr lang="es-AR"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025" y="3147814"/>
            <a:ext cx="1979712" cy="2320258"/>
          </a:xfrm>
          <a:prstGeom prst="rect">
            <a:avLst/>
          </a:prstGeom>
        </p:spPr>
      </p:pic>
    </p:spTree>
    <p:extLst>
      <p:ext uri="{BB962C8B-B14F-4D97-AF65-F5344CB8AC3E}">
        <p14:creationId xmlns:p14="http://schemas.microsoft.com/office/powerpoint/2010/main" val="18374570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grpId="0" nodeType="clickEffect">
                                  <p:stCondLst>
                                    <p:cond delay="0"/>
                                  </p:stCondLst>
                                  <p:childTnLst>
                                    <p:anim calcmode="lin" valueType="num">
                                      <p:cBhvr>
                                        <p:cTn id="29" dur="1000"/>
                                        <p:tgtEl>
                                          <p:spTgt spid="2"/>
                                        </p:tgtEl>
                                        <p:attrNameLst>
                                          <p:attrName>ppt_w</p:attrName>
                                        </p:attrNameLst>
                                      </p:cBhvr>
                                      <p:tavLst>
                                        <p:tav tm="0">
                                          <p:val>
                                            <p:strVal val="ppt_w"/>
                                          </p:val>
                                        </p:tav>
                                        <p:tav tm="100000">
                                          <p:val>
                                            <p:fltVal val="0"/>
                                          </p:val>
                                        </p:tav>
                                      </p:tavLst>
                                    </p:anim>
                                    <p:anim calcmode="lin" valueType="num">
                                      <p:cBhvr>
                                        <p:cTn id="30" dur="1000"/>
                                        <p:tgtEl>
                                          <p:spTgt spid="2"/>
                                        </p:tgtEl>
                                        <p:attrNameLst>
                                          <p:attrName>ppt_h</p:attrName>
                                        </p:attrNameLst>
                                      </p:cBhvr>
                                      <p:tavLst>
                                        <p:tav tm="0">
                                          <p:val>
                                            <p:strVal val="ppt_h"/>
                                          </p:val>
                                        </p:tav>
                                        <p:tav tm="100000">
                                          <p:val>
                                            <p:fltVal val="0"/>
                                          </p:val>
                                        </p:tav>
                                      </p:tavLst>
                                    </p:anim>
                                    <p:anim calcmode="lin" valueType="num">
                                      <p:cBhvr>
                                        <p:cTn id="31" dur="1000"/>
                                        <p:tgtEl>
                                          <p:spTgt spid="2"/>
                                        </p:tgtEl>
                                        <p:attrNameLst>
                                          <p:attrName>style.rotation</p:attrName>
                                        </p:attrNameLst>
                                      </p:cBhvr>
                                      <p:tavLst>
                                        <p:tav tm="0">
                                          <p:val>
                                            <p:fltVal val="0"/>
                                          </p:val>
                                        </p:tav>
                                        <p:tav tm="100000">
                                          <p:val>
                                            <p:fltVal val="90"/>
                                          </p:val>
                                        </p:tav>
                                      </p:tavLst>
                                    </p:anim>
                                    <p:animEffect transition="out" filter="fade">
                                      <p:cBhvr>
                                        <p:cTn id="32" dur="1000"/>
                                        <p:tgtEl>
                                          <p:spTgt spid="2"/>
                                        </p:tgtEl>
                                      </p:cBhvr>
                                    </p:animEffect>
                                    <p:set>
                                      <p:cBhvr>
                                        <p:cTn id="3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pt-BR" dirty="0" smtClean="0"/>
              <a:t>caraterísticas </a:t>
            </a:r>
            <a:r>
              <a:rPr lang="pt-BR" dirty="0"/>
              <a:t>mas importantes de </a:t>
            </a:r>
            <a:r>
              <a:rPr lang="pt-BR" dirty="0" smtClean="0"/>
              <a:t>Power </a:t>
            </a:r>
            <a:r>
              <a:rPr lang="pt-BR" dirty="0"/>
              <a:t>point</a:t>
            </a:r>
            <a:endParaRPr lang="es-AR" dirty="0"/>
          </a:p>
        </p:txBody>
      </p:sp>
      <p:sp>
        <p:nvSpPr>
          <p:cNvPr id="3" name="2 Marcador de contenido"/>
          <p:cNvSpPr>
            <a:spLocks noGrp="1"/>
          </p:cNvSpPr>
          <p:nvPr>
            <p:ph idx="1"/>
          </p:nvPr>
        </p:nvSpPr>
        <p:spPr>
          <a:xfrm>
            <a:off x="0" y="1165622"/>
            <a:ext cx="2339752" cy="3977878"/>
          </a:xfrm>
        </p:spPr>
        <p:txBody>
          <a:bodyPr>
            <a:normAutofit fontScale="47500" lnSpcReduction="20000"/>
          </a:bodyPr>
          <a:lstStyle/>
          <a:p>
            <a:pPr>
              <a:buFont typeface="Wingdings" pitchFamily="2" charset="2"/>
              <a:buChar char="Ø"/>
            </a:pPr>
            <a:r>
              <a:rPr lang="es-MX" dirty="0"/>
              <a:t>Es fácil de usar.</a:t>
            </a:r>
          </a:p>
          <a:p>
            <a:pPr>
              <a:buFont typeface="Wingdings" pitchFamily="2" charset="2"/>
              <a:buChar char="Ø"/>
            </a:pPr>
            <a:r>
              <a:rPr lang="es-MX" dirty="0"/>
              <a:t>Permite crear presentaciones atractivas.</a:t>
            </a:r>
          </a:p>
          <a:p>
            <a:pPr>
              <a:buFont typeface="Wingdings" pitchFamily="2" charset="2"/>
              <a:buChar char="Ø"/>
            </a:pPr>
            <a:r>
              <a:rPr lang="es-MX" dirty="0"/>
              <a:t>Brinda viñetas simples.</a:t>
            </a:r>
          </a:p>
          <a:p>
            <a:pPr>
              <a:buFont typeface="Wingdings" pitchFamily="2" charset="2"/>
              <a:buChar char="Ø"/>
            </a:pPr>
            <a:r>
              <a:rPr lang="es-MX" dirty="0"/>
              <a:t>Ofrece una disposición sencilla de la información.</a:t>
            </a:r>
          </a:p>
          <a:p>
            <a:pPr>
              <a:buFont typeface="Wingdings" pitchFamily="2" charset="2"/>
              <a:buChar char="Ø"/>
            </a:pPr>
            <a:r>
              <a:rPr lang="es-MX" dirty="0"/>
              <a:t>Es fácil de presentar.</a:t>
            </a:r>
          </a:p>
          <a:p>
            <a:pPr>
              <a:buFont typeface="Wingdings" pitchFamily="2" charset="2"/>
              <a:buChar char="Ø"/>
            </a:pPr>
            <a:r>
              <a:rPr lang="es-MX" dirty="0"/>
              <a:t>Sus archivos son vulnerables</a:t>
            </a:r>
            <a:r>
              <a:rPr lang="es-MX" dirty="0" smtClean="0"/>
              <a:t>.</a:t>
            </a:r>
            <a:endParaRPr lang="es-MX" dirty="0"/>
          </a:p>
          <a:p>
            <a:pPr>
              <a:buFont typeface="Wingdings" pitchFamily="2" charset="2"/>
              <a:buChar char="Ø"/>
            </a:pPr>
            <a:r>
              <a:rPr lang="es-MX" dirty="0"/>
              <a:t>Sus presentaciones se desarrollan en una narrativa lineal</a:t>
            </a:r>
            <a:r>
              <a:rPr lang="es-MX" dirty="0" smtClean="0"/>
              <a:t>.</a:t>
            </a:r>
            <a:endParaRPr lang="es-MX" dirty="0"/>
          </a:p>
          <a:p>
            <a:pPr>
              <a:buFont typeface="Wingdings" pitchFamily="2" charset="2"/>
              <a:buChar char="Ø"/>
            </a:pPr>
            <a:r>
              <a:rPr lang="es-MX" dirty="0"/>
              <a:t>No ofrece mucha compatibilidad.</a:t>
            </a:r>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7" y="859809"/>
            <a:ext cx="5530076" cy="3363038"/>
          </a:xfrm>
          <a:prstGeom prst="rect">
            <a:avLst/>
          </a:prstGeom>
        </p:spPr>
      </p:pic>
      <p:sp>
        <p:nvSpPr>
          <p:cNvPr id="10" name="9 CuadroTexto"/>
          <p:cNvSpPr txBox="1"/>
          <p:nvPr/>
        </p:nvSpPr>
        <p:spPr>
          <a:xfrm>
            <a:off x="3513851" y="4220170"/>
            <a:ext cx="5652121" cy="923330"/>
          </a:xfrm>
          <a:prstGeom prst="rect">
            <a:avLst/>
          </a:prstGeom>
          <a:noFill/>
        </p:spPr>
        <p:txBody>
          <a:bodyPr wrap="square" rtlCol="0">
            <a:spAutoFit/>
          </a:bodyPr>
          <a:lstStyle/>
          <a:p>
            <a:r>
              <a:rPr lang="es-AR" dirty="0">
                <a:hlinkClick r:id="rId3"/>
              </a:rPr>
              <a:t>https://</a:t>
            </a:r>
            <a:r>
              <a:rPr lang="es-AR" dirty="0" smtClean="0">
                <a:hlinkClick r:id="rId3"/>
              </a:rPr>
              <a:t>es.slideshare.net/deissyliliana0817/principales-caracteristicas-de-powerpoint-2010</a:t>
            </a:r>
            <a:endParaRPr lang="es-AR" dirty="0" smtClean="0"/>
          </a:p>
          <a:p>
            <a:endParaRPr lang="es-AR"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203598"/>
            <a:ext cx="1735460" cy="2592288"/>
          </a:xfrm>
          <a:prstGeom prst="rect">
            <a:avLst/>
          </a:prstGeom>
        </p:spPr>
      </p:pic>
    </p:spTree>
    <p:extLst>
      <p:ext uri="{BB962C8B-B14F-4D97-AF65-F5344CB8AC3E}">
        <p14:creationId xmlns:p14="http://schemas.microsoft.com/office/powerpoint/2010/main" val="31648764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edge">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diamond(in)">
                                      <p:cBhvr>
                                        <p:cTn id="68" dur="2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0" nodeType="clickEffect">
                                  <p:stCondLst>
                                    <p:cond delay="0"/>
                                  </p:stCondLst>
                                  <p:childTnLst>
                                    <p:animEffect transition="out" filter="fade">
                                      <p:cBhvr>
                                        <p:cTn id="78" dur="1000"/>
                                        <p:tgtEl>
                                          <p:spTgt spid="2"/>
                                        </p:tgtEl>
                                      </p:cBhvr>
                                    </p:animEffect>
                                    <p:anim calcmode="lin" valueType="num">
                                      <p:cBhvr>
                                        <p:cTn id="79" dur="1000"/>
                                        <p:tgtEl>
                                          <p:spTgt spid="2"/>
                                        </p:tgtEl>
                                        <p:attrNameLst>
                                          <p:attrName>ppt_x</p:attrName>
                                        </p:attrNameLst>
                                      </p:cBhvr>
                                      <p:tavLst>
                                        <p:tav tm="0">
                                          <p:val>
                                            <p:strVal val="ppt_x"/>
                                          </p:val>
                                        </p:tav>
                                        <p:tav tm="100000">
                                          <p:val>
                                            <p:strVal val="ppt_x"/>
                                          </p:val>
                                        </p:tav>
                                      </p:tavLst>
                                    </p:anim>
                                    <p:anim calcmode="lin" valueType="num">
                                      <p:cBhvr>
                                        <p:cTn id="80" dur="1000"/>
                                        <p:tgtEl>
                                          <p:spTgt spid="2"/>
                                        </p:tgtEl>
                                        <p:attrNameLst>
                                          <p:attrName>ppt_y</p:attrName>
                                        </p:attrNameLst>
                                      </p:cBhvr>
                                      <p:tavLst>
                                        <p:tav tm="0">
                                          <p:val>
                                            <p:strVal val="ppt_y"/>
                                          </p:val>
                                        </p:tav>
                                        <p:tav tm="100000">
                                          <p:val>
                                            <p:strVal val="ppt_y+.1"/>
                                          </p:val>
                                        </p:tav>
                                      </p:tavLst>
                                    </p:anim>
                                    <p:set>
                                      <p:cBhvr>
                                        <p:cTn id="8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¿cuales </a:t>
            </a:r>
            <a:r>
              <a:rPr lang="es-MX" dirty="0"/>
              <a:t>son los elementos de </a:t>
            </a:r>
            <a:r>
              <a:rPr lang="es-MX" dirty="0" smtClean="0"/>
              <a:t>power point? </a:t>
            </a:r>
            <a:r>
              <a:rPr lang="es-MX" dirty="0"/>
              <a:t>Y </a:t>
            </a:r>
            <a:r>
              <a:rPr lang="es-MX" dirty="0" smtClean="0"/>
              <a:t>¿cuales </a:t>
            </a:r>
            <a:r>
              <a:rPr lang="es-MX" dirty="0"/>
              <a:t>las funciones que cumple cada elemento de power </a:t>
            </a:r>
            <a:r>
              <a:rPr lang="es-MX" dirty="0" smtClean="0"/>
              <a:t>point?</a:t>
            </a:r>
            <a:endParaRPr lang="es-AR" dirty="0"/>
          </a:p>
        </p:txBody>
      </p:sp>
      <p:sp>
        <p:nvSpPr>
          <p:cNvPr id="3" name="2 Marcador de contenido"/>
          <p:cNvSpPr>
            <a:spLocks noGrp="1"/>
          </p:cNvSpPr>
          <p:nvPr>
            <p:ph idx="1"/>
          </p:nvPr>
        </p:nvSpPr>
        <p:spPr>
          <a:xfrm>
            <a:off x="-76282" y="1419621"/>
            <a:ext cx="3280130" cy="3354547"/>
          </a:xfrm>
        </p:spPr>
        <p:txBody>
          <a:bodyPr>
            <a:noAutofit/>
          </a:bodyPr>
          <a:lstStyle/>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1) Transiciones. ...</a:t>
            </a: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2) Animaciones. ...</a:t>
            </a: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3) Presentación de diapositivas. ...</a:t>
            </a: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4) Vista.</a:t>
            </a: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5) </a:t>
            </a:r>
            <a:r>
              <a:rPr lang="es-MX" sz="1340" dirty="0" smtClean="0">
                <a:solidFill>
                  <a:schemeClr val="tx1">
                    <a:lumMod val="95000"/>
                    <a:lumOff val="5000"/>
                  </a:schemeClr>
                </a:solidFill>
                <a:effectLst>
                  <a:outerShdw blurRad="38100" dist="38100" dir="2700000" algn="tl">
                    <a:srgbClr val="000000">
                      <a:alpha val="43137"/>
                    </a:srgbClr>
                  </a:outerShdw>
                </a:effectLst>
              </a:rPr>
              <a:t>Notas.</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6) </a:t>
            </a:r>
            <a:r>
              <a:rPr lang="es-MX" sz="1340" dirty="0" smtClean="0">
                <a:solidFill>
                  <a:schemeClr val="tx1">
                    <a:lumMod val="95000"/>
                    <a:lumOff val="5000"/>
                  </a:schemeClr>
                </a:solidFill>
                <a:effectLst>
                  <a:outerShdw blurRad="38100" dist="38100" dir="2700000" algn="tl">
                    <a:srgbClr val="000000">
                      <a:alpha val="43137"/>
                    </a:srgbClr>
                  </a:outerShdw>
                </a:effectLst>
              </a:rPr>
              <a:t>Zoom.</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7) Área de </a:t>
            </a:r>
            <a:r>
              <a:rPr lang="es-MX" sz="1340" dirty="0" smtClean="0">
                <a:solidFill>
                  <a:schemeClr val="tx1">
                    <a:lumMod val="95000"/>
                    <a:lumOff val="5000"/>
                  </a:schemeClr>
                </a:solidFill>
                <a:effectLst>
                  <a:outerShdw blurRad="38100" dist="38100" dir="2700000" algn="tl">
                    <a:srgbClr val="000000">
                      <a:alpha val="43137"/>
                    </a:srgbClr>
                  </a:outerShdw>
                </a:effectLst>
              </a:rPr>
              <a:t>trabajo.</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8) Etiqueta </a:t>
            </a:r>
            <a:r>
              <a:rPr lang="es-MX" sz="1340" dirty="0" smtClean="0">
                <a:solidFill>
                  <a:schemeClr val="tx1">
                    <a:lumMod val="95000"/>
                    <a:lumOff val="5000"/>
                  </a:schemeClr>
                </a:solidFill>
                <a:effectLst>
                  <a:outerShdw blurRad="38100" dist="38100" dir="2700000" algn="tl">
                    <a:srgbClr val="000000">
                      <a:alpha val="43137"/>
                    </a:srgbClr>
                  </a:outerShdw>
                </a:effectLst>
              </a:rPr>
              <a:t>diapositiva.</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9) Barra de </a:t>
            </a:r>
            <a:r>
              <a:rPr lang="es-MX" sz="1340" dirty="0" smtClean="0">
                <a:solidFill>
                  <a:schemeClr val="tx1">
                    <a:lumMod val="95000"/>
                    <a:lumOff val="5000"/>
                  </a:schemeClr>
                </a:solidFill>
                <a:effectLst>
                  <a:outerShdw blurRad="38100" dist="38100" dir="2700000" algn="tl">
                    <a:srgbClr val="000000">
                      <a:alpha val="43137"/>
                    </a:srgbClr>
                  </a:outerShdw>
                </a:effectLst>
              </a:rPr>
              <a:t>menú.</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10) Barra de herramientas de acceso</a:t>
            </a:r>
          </a:p>
          <a:p>
            <a:pPr marL="0" indent="0">
              <a:buNone/>
            </a:pPr>
            <a:r>
              <a:rPr lang="es-MX" sz="1340" dirty="0" smtClean="0">
                <a:solidFill>
                  <a:schemeClr val="tx1">
                    <a:lumMod val="95000"/>
                    <a:lumOff val="5000"/>
                  </a:schemeClr>
                </a:solidFill>
                <a:effectLst>
                  <a:outerShdw blurRad="38100" dist="38100" dir="2700000" algn="tl">
                    <a:srgbClr val="000000">
                      <a:alpha val="43137"/>
                    </a:srgbClr>
                  </a:outerShdw>
                </a:effectLst>
              </a:rPr>
              <a:t>Rápido.</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11) Barra de </a:t>
            </a:r>
            <a:r>
              <a:rPr lang="es-MX" sz="1340" dirty="0" smtClean="0">
                <a:solidFill>
                  <a:schemeClr val="tx1">
                    <a:lumMod val="95000"/>
                    <a:lumOff val="5000"/>
                  </a:schemeClr>
                </a:solidFill>
                <a:effectLst>
                  <a:outerShdw blurRad="38100" dist="38100" dir="2700000" algn="tl">
                    <a:srgbClr val="000000">
                      <a:alpha val="43137"/>
                    </a:srgbClr>
                  </a:outerShdw>
                </a:effectLst>
              </a:rPr>
              <a:t>titulo.</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12) Barra de </a:t>
            </a:r>
            <a:r>
              <a:rPr lang="es-MX" sz="1340" dirty="0" smtClean="0">
                <a:solidFill>
                  <a:schemeClr val="tx1">
                    <a:lumMod val="95000"/>
                    <a:lumOff val="5000"/>
                  </a:schemeClr>
                </a:solidFill>
                <a:effectLst>
                  <a:outerShdw blurRad="38100" dist="38100" dir="2700000" algn="tl">
                    <a:srgbClr val="000000">
                      <a:alpha val="43137"/>
                    </a:srgbClr>
                  </a:outerShdw>
                </a:effectLst>
              </a:rPr>
              <a:t>estado.</a:t>
            </a:r>
            <a:endParaRPr lang="es-MX" sz="1340" dirty="0" smtClean="0">
              <a:solidFill>
                <a:schemeClr val="tx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s-MX" sz="1340" dirty="0" smtClean="0">
                <a:solidFill>
                  <a:schemeClr val="tx1">
                    <a:lumMod val="95000"/>
                    <a:lumOff val="5000"/>
                  </a:schemeClr>
                </a:solidFill>
                <a:effectLst>
                  <a:outerShdw blurRad="38100" dist="38100" dir="2700000" algn="tl">
                    <a:srgbClr val="000000">
                      <a:alpha val="43137"/>
                    </a:srgbClr>
                  </a:outerShdw>
                </a:effectLst>
              </a:rPr>
              <a:t>13) Cinta de </a:t>
            </a:r>
            <a:r>
              <a:rPr lang="es-MX" sz="1340" dirty="0" smtClean="0">
                <a:solidFill>
                  <a:schemeClr val="tx1">
                    <a:lumMod val="95000"/>
                    <a:lumOff val="5000"/>
                  </a:schemeClr>
                </a:solidFill>
                <a:effectLst>
                  <a:outerShdw blurRad="38100" dist="38100" dir="2700000" algn="tl">
                    <a:srgbClr val="000000">
                      <a:alpha val="43137"/>
                    </a:srgbClr>
                  </a:outerShdw>
                </a:effectLst>
              </a:rPr>
              <a:t>opciones.</a:t>
            </a:r>
            <a:endParaRPr lang="es-AR" sz="1340" dirty="0">
              <a:solidFill>
                <a:schemeClr val="tx1">
                  <a:lumMod val="95000"/>
                  <a:lumOff val="5000"/>
                </a:schemeClr>
              </a:solidFill>
              <a:effectLst>
                <a:outerShdw blurRad="38100" dist="38100" dir="2700000" algn="tl">
                  <a:srgbClr val="000000">
                    <a:alpha val="43137"/>
                  </a:srgbClr>
                </a:outerShdw>
              </a:effectLst>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635646"/>
            <a:ext cx="5940152" cy="3138522"/>
          </a:xfrm>
          <a:prstGeom prst="rect">
            <a:avLst/>
          </a:prstGeom>
        </p:spPr>
      </p:pic>
      <p:sp>
        <p:nvSpPr>
          <p:cNvPr id="5" name="4 CuadroTexto"/>
          <p:cNvSpPr txBox="1"/>
          <p:nvPr/>
        </p:nvSpPr>
        <p:spPr>
          <a:xfrm>
            <a:off x="-76282" y="4774168"/>
            <a:ext cx="9220281" cy="646331"/>
          </a:xfrm>
          <a:prstGeom prst="rect">
            <a:avLst/>
          </a:prstGeom>
          <a:noFill/>
        </p:spPr>
        <p:txBody>
          <a:bodyPr wrap="none" rtlCol="0">
            <a:spAutoFit/>
          </a:bodyPr>
          <a:lstStyle/>
          <a:p>
            <a:r>
              <a:rPr lang="es-AR" dirty="0">
                <a:hlinkClick r:id="rId3"/>
              </a:rPr>
              <a:t>https://</a:t>
            </a:r>
            <a:r>
              <a:rPr lang="es-AR" dirty="0" smtClean="0">
                <a:hlinkClick r:id="rId3"/>
              </a:rPr>
              <a:t>sites.google.com/site/laclasedecesar/elementos-y-conceptos-basicos-de-power-point</a:t>
            </a:r>
            <a:endParaRPr lang="es-AR" dirty="0" smtClean="0"/>
          </a:p>
          <a:p>
            <a:endParaRPr lang="es-AR" dirty="0"/>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1" y="2238126"/>
            <a:ext cx="1602057" cy="1605732"/>
          </a:xfrm>
          <a:prstGeom prst="rect">
            <a:avLst/>
          </a:prstGeom>
        </p:spPr>
      </p:pic>
    </p:spTree>
    <p:extLst>
      <p:ext uri="{BB962C8B-B14F-4D97-AF65-F5344CB8AC3E}">
        <p14:creationId xmlns:p14="http://schemas.microsoft.com/office/powerpoint/2010/main" val="3281336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 calcmode="lin" valueType="num">
                                      <p:cBhvr>
                                        <p:cTn id="8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8" dur="1000"/>
                                        <p:tgtEl>
                                          <p:spTgt spid="3">
                                            <p:txEl>
                                              <p:pRg st="10" end="1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3">
                                            <p:txEl>
                                              <p:pRg st="11" end="11"/>
                                            </p:txEl>
                                          </p:spTgt>
                                        </p:tgtEl>
                                        <p:attrNameLst>
                                          <p:attrName>style.visibility</p:attrName>
                                        </p:attrNameLst>
                                      </p:cBhvr>
                                      <p:to>
                                        <p:strVal val="visible"/>
                                      </p:to>
                                    </p:set>
                                    <p:anim calcmode="lin" valueType="num">
                                      <p:cBhvr>
                                        <p:cTn id="9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5"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6" dur="1000"/>
                                        <p:tgtEl>
                                          <p:spTgt spid="3">
                                            <p:txEl>
                                              <p:pRg st="11" end="1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3">
                                            <p:txEl>
                                              <p:pRg st="12" end="12"/>
                                            </p:txEl>
                                          </p:spTgt>
                                        </p:tgtEl>
                                        <p:attrNameLst>
                                          <p:attrName>style.visibility</p:attrName>
                                        </p:attrNameLst>
                                      </p:cBhvr>
                                      <p:to>
                                        <p:strVal val="visible"/>
                                      </p:to>
                                    </p:set>
                                    <p:anim calcmode="lin" valueType="num">
                                      <p:cBhvr>
                                        <p:cTn id="10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02"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3"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04" dur="1000"/>
                                        <p:tgtEl>
                                          <p:spTgt spid="3">
                                            <p:txEl>
                                              <p:pRg st="12" end="1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childTnLst>
                                    <p:set>
                                      <p:cBhvr>
                                        <p:cTn id="108" dur="1" fill="hold">
                                          <p:stCondLst>
                                            <p:cond delay="0"/>
                                          </p:stCondLst>
                                        </p:cTn>
                                        <p:tgtEl>
                                          <p:spTgt spid="3">
                                            <p:txEl>
                                              <p:pRg st="13" end="13"/>
                                            </p:txEl>
                                          </p:spTgt>
                                        </p:tgtEl>
                                        <p:attrNameLst>
                                          <p:attrName>style.visibility</p:attrName>
                                        </p:attrNameLst>
                                      </p:cBhvr>
                                      <p:to>
                                        <p:strVal val="visible"/>
                                      </p:to>
                                    </p:set>
                                    <p:anim calcmode="lin" valueType="num">
                                      <p:cBhvr>
                                        <p:cTn id="109"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10"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11"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12" dur="1000"/>
                                        <p:tgtEl>
                                          <p:spTgt spid="3">
                                            <p:txEl>
                                              <p:pRg st="13" end="1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1000"/>
                                        <p:tgtEl>
                                          <p:spTgt spid="4"/>
                                        </p:tgtEl>
                                      </p:cBhvr>
                                    </p:animEffect>
                                    <p:anim calcmode="lin" valueType="num">
                                      <p:cBhvr>
                                        <p:cTn id="118" dur="1000" fill="hold"/>
                                        <p:tgtEl>
                                          <p:spTgt spid="4"/>
                                        </p:tgtEl>
                                        <p:attrNameLst>
                                          <p:attrName>ppt_x</p:attrName>
                                        </p:attrNameLst>
                                      </p:cBhvr>
                                      <p:tavLst>
                                        <p:tav tm="0">
                                          <p:val>
                                            <p:strVal val="#ppt_x"/>
                                          </p:val>
                                        </p:tav>
                                        <p:tav tm="100000">
                                          <p:val>
                                            <p:strVal val="#ppt_x"/>
                                          </p:val>
                                        </p:tav>
                                      </p:tavLst>
                                    </p:anim>
                                    <p:anim calcmode="lin" valueType="num">
                                      <p:cBhvr>
                                        <p:cTn id="119" dur="900" decel="100000" fill="hold"/>
                                        <p:tgtEl>
                                          <p:spTgt spid="4"/>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blinds(horizontal)">
                                      <p:cBhvr>
                                        <p:cTn id="125" dur="500"/>
                                        <p:tgtEl>
                                          <p:spTgt spid="5"/>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xit" presetSubtype="0" fill="hold" grpId="0" nodeType="clickEffect">
                                  <p:stCondLst>
                                    <p:cond delay="0"/>
                                  </p:stCondLst>
                                  <p:childTnLst>
                                    <p:animEffect transition="out" filter="wipe(down)">
                                      <p:cBhvr>
                                        <p:cTn id="129" dur="180" accel="50000">
                                          <p:stCondLst>
                                            <p:cond delay="1820"/>
                                          </p:stCondLst>
                                        </p:cTn>
                                        <p:tgtEl>
                                          <p:spTgt spid="2"/>
                                        </p:tgtEl>
                                      </p:cBhvr>
                                    </p:animEffect>
                                    <p:anim calcmode="lin" valueType="num">
                                      <p:cBhvr>
                                        <p:cTn id="130"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131"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132"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3"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4"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5"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6"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37" dur="26">
                                          <p:stCondLst>
                                            <p:cond delay="620"/>
                                          </p:stCondLst>
                                        </p:cTn>
                                        <p:tgtEl>
                                          <p:spTgt spid="2"/>
                                        </p:tgtEl>
                                      </p:cBhvr>
                                      <p:to x="100000" y="60000"/>
                                    </p:animScale>
                                    <p:animScale>
                                      <p:cBhvr>
                                        <p:cTn id="138" dur="166" decel="50000">
                                          <p:stCondLst>
                                            <p:cond delay="646"/>
                                          </p:stCondLst>
                                        </p:cTn>
                                        <p:tgtEl>
                                          <p:spTgt spid="2"/>
                                        </p:tgtEl>
                                      </p:cBhvr>
                                      <p:to x="100000" y="100000"/>
                                    </p:animScale>
                                    <p:animScale>
                                      <p:cBhvr>
                                        <p:cTn id="139" dur="26">
                                          <p:stCondLst>
                                            <p:cond delay="1312"/>
                                          </p:stCondLst>
                                        </p:cTn>
                                        <p:tgtEl>
                                          <p:spTgt spid="2"/>
                                        </p:tgtEl>
                                      </p:cBhvr>
                                      <p:to x="100000" y="80000"/>
                                    </p:animScale>
                                    <p:animScale>
                                      <p:cBhvr>
                                        <p:cTn id="140" dur="166" decel="50000">
                                          <p:stCondLst>
                                            <p:cond delay="1338"/>
                                          </p:stCondLst>
                                        </p:cTn>
                                        <p:tgtEl>
                                          <p:spTgt spid="2"/>
                                        </p:tgtEl>
                                      </p:cBhvr>
                                      <p:to x="100000" y="100000"/>
                                    </p:animScale>
                                    <p:animScale>
                                      <p:cBhvr>
                                        <p:cTn id="141" dur="26">
                                          <p:stCondLst>
                                            <p:cond delay="1642"/>
                                          </p:stCondLst>
                                        </p:cTn>
                                        <p:tgtEl>
                                          <p:spTgt spid="2"/>
                                        </p:tgtEl>
                                      </p:cBhvr>
                                      <p:to x="100000" y="90000"/>
                                    </p:animScale>
                                    <p:animScale>
                                      <p:cBhvr>
                                        <p:cTn id="142" dur="166" decel="50000">
                                          <p:stCondLst>
                                            <p:cond delay="1668"/>
                                          </p:stCondLst>
                                        </p:cTn>
                                        <p:tgtEl>
                                          <p:spTgt spid="2"/>
                                        </p:tgtEl>
                                      </p:cBhvr>
                                      <p:to x="100000" y="100000"/>
                                    </p:animScale>
                                    <p:animScale>
                                      <p:cBhvr>
                                        <p:cTn id="143" dur="26">
                                          <p:stCondLst>
                                            <p:cond delay="1808"/>
                                          </p:stCondLst>
                                        </p:cTn>
                                        <p:tgtEl>
                                          <p:spTgt spid="2"/>
                                        </p:tgtEl>
                                      </p:cBhvr>
                                      <p:to x="100000" y="95000"/>
                                    </p:animScale>
                                    <p:animScale>
                                      <p:cBhvr>
                                        <p:cTn id="144" dur="166" decel="50000">
                                          <p:stCondLst>
                                            <p:cond delay="1834"/>
                                          </p:stCondLst>
                                        </p:cTn>
                                        <p:tgtEl>
                                          <p:spTgt spid="2"/>
                                        </p:tgtEl>
                                      </p:cBhvr>
                                      <p:to x="100000" y="100000"/>
                                    </p:animScale>
                                    <p:set>
                                      <p:cBhvr>
                                        <p:cTn id="145" dur="1" fill="hold">
                                          <p:stCondLst>
                                            <p:cond delay="1999"/>
                                          </p:stCondLst>
                                        </p:cTn>
                                        <p:tgtEl>
                                          <p:spTgt spid="2"/>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nodeType="clickEffect">
                                  <p:stCondLst>
                                    <p:cond delay="0"/>
                                  </p:stCondLst>
                                  <p:childTnLst>
                                    <p:set>
                                      <p:cBhvr>
                                        <p:cTn id="149" dur="1" fill="hold">
                                          <p:stCondLst>
                                            <p:cond delay="0"/>
                                          </p:stCondLst>
                                        </p:cTn>
                                        <p:tgtEl>
                                          <p:spTgt spid="6"/>
                                        </p:tgtEl>
                                        <p:attrNameLst>
                                          <p:attrName>style.visibility</p:attrName>
                                        </p:attrNameLst>
                                      </p:cBhvr>
                                      <p:to>
                                        <p:strVal val="visible"/>
                                      </p:to>
                                    </p:set>
                                    <p:animEffect transition="in" filter="circle(in)">
                                      <p:cBhvr>
                                        <p:cTn id="15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Las funciones que cumple cada elemento parte 1</a:t>
            </a:r>
            <a:endParaRPr lang="es-AR" dirty="0"/>
          </a:p>
        </p:txBody>
      </p:sp>
      <p:sp>
        <p:nvSpPr>
          <p:cNvPr id="3" name="2 Marcador de contenido"/>
          <p:cNvSpPr>
            <a:spLocks noGrp="1"/>
          </p:cNvSpPr>
          <p:nvPr>
            <p:ph idx="1"/>
          </p:nvPr>
        </p:nvSpPr>
        <p:spPr>
          <a:xfrm>
            <a:off x="0" y="987574"/>
            <a:ext cx="9180512" cy="4155926"/>
          </a:xfrm>
        </p:spPr>
        <p:txBody>
          <a:bodyPr>
            <a:normAutofit/>
          </a:bodyPr>
          <a:lstStyle/>
          <a:p>
            <a:pPr>
              <a:buFont typeface="Wingdings" pitchFamily="2" charset="2"/>
              <a:buChar char="Ø"/>
            </a:pPr>
            <a:r>
              <a:rPr lang="es-MX" sz="1800" dirty="0" smtClean="0"/>
              <a:t>1-Las </a:t>
            </a:r>
            <a:r>
              <a:rPr lang="es-MX" sz="1800" dirty="0"/>
              <a:t>transiciones son una manera dinámica de pasar de una diapositiva a la siguiente durante una presentación con diapositivas</a:t>
            </a:r>
            <a:r>
              <a:rPr lang="es-MX" sz="1800" dirty="0" smtClean="0"/>
              <a:t>.</a:t>
            </a:r>
          </a:p>
          <a:p>
            <a:pPr>
              <a:buFont typeface="Wingdings" pitchFamily="2" charset="2"/>
              <a:buChar char="Ø"/>
            </a:pPr>
            <a:r>
              <a:rPr lang="es-MX" sz="1800" dirty="0" smtClean="0"/>
              <a:t>2-consiste </a:t>
            </a:r>
            <a:r>
              <a:rPr lang="es-MX" sz="1800" dirty="0"/>
              <a:t>en que el texto y los objetos se muevan, vuelen y salten </a:t>
            </a:r>
            <a:r>
              <a:rPr lang="es-MX" sz="1800" dirty="0" smtClean="0"/>
              <a:t>en </a:t>
            </a:r>
            <a:r>
              <a:rPr lang="es-MX" sz="1800" dirty="0"/>
              <a:t>una diapositiva</a:t>
            </a:r>
            <a:r>
              <a:rPr lang="es-MX" sz="1800" dirty="0" smtClean="0"/>
              <a:t>.</a:t>
            </a:r>
          </a:p>
          <a:p>
            <a:pPr>
              <a:buFont typeface="Wingdings" pitchFamily="2" charset="2"/>
              <a:buChar char="Ø"/>
            </a:pPr>
            <a:r>
              <a:rPr lang="es-MX" sz="1800" dirty="0"/>
              <a:t>3-Una presentación es una forma de ofrecer información</a:t>
            </a:r>
            <a:r>
              <a:rPr lang="es-MX" sz="1800" dirty="0" smtClean="0"/>
              <a:t>.</a:t>
            </a:r>
          </a:p>
          <a:p>
            <a:pPr>
              <a:buFont typeface="Wingdings" pitchFamily="2" charset="2"/>
              <a:buChar char="Ø"/>
            </a:pPr>
            <a:r>
              <a:rPr lang="es-MX" sz="1800" dirty="0"/>
              <a:t>4-Las vistas de PowerPoint que puede usar para editar, imprimir y mostrar la presentación son las siguientes: Vista normal. Vista Clasificador de diapositivas. Vista Página de notas</a:t>
            </a:r>
            <a:r>
              <a:rPr lang="es-MX" sz="1800" dirty="0" smtClean="0"/>
              <a:t>.</a:t>
            </a:r>
          </a:p>
          <a:p>
            <a:pPr>
              <a:buFont typeface="Wingdings" pitchFamily="2" charset="2"/>
              <a:buChar char="Ø"/>
            </a:pPr>
            <a:r>
              <a:rPr lang="es-MX" sz="1800" dirty="0"/>
              <a:t>5-¿Qué es Zona de notas en PowerPoint?</a:t>
            </a:r>
          </a:p>
          <a:p>
            <a:pPr>
              <a:buFont typeface="Wingdings" pitchFamily="2" charset="2"/>
              <a:buChar char="Ø"/>
            </a:pPr>
            <a:r>
              <a:rPr lang="es-MX" sz="1800" dirty="0"/>
              <a:t>El panel Notas es donde se coloca información complementaria que no aparece en la diapositiva durante una presentación</a:t>
            </a:r>
            <a:r>
              <a:rPr lang="es-MX" sz="1800" dirty="0" smtClean="0"/>
              <a:t>.</a:t>
            </a:r>
          </a:p>
          <a:p>
            <a:pPr>
              <a:buFont typeface="Wingdings" pitchFamily="2" charset="2"/>
              <a:buChar char="Ø"/>
            </a:pPr>
            <a:r>
              <a:rPr lang="es-MX" sz="1800" dirty="0"/>
              <a:t>6- Zoom. El zoom no es exactamente una vista, pero permite acercar o alejar las diapositivas en algunas vistas, como Normal y Clasificador de diapositivas</a:t>
            </a:r>
            <a:r>
              <a:rPr lang="es-MX" sz="1100" dirty="0" smtClean="0"/>
              <a:t>.</a:t>
            </a:r>
          </a:p>
        </p:txBody>
      </p:sp>
    </p:spTree>
    <p:extLst>
      <p:ext uri="{BB962C8B-B14F-4D97-AF65-F5344CB8AC3E}">
        <p14:creationId xmlns:p14="http://schemas.microsoft.com/office/powerpoint/2010/main" val="3964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53507 0.26002 L 0.53889 -0.01974 " pathEditMode="relative" rAng="0" ptsTypes="AA">
                                      <p:cBhvr>
                                        <p:cTn id="6" dur="250" accel="50000" decel="50000" autoRev="1" fill="hold">
                                          <p:stCondLst>
                                            <p:cond delay="0"/>
                                          </p:stCondLst>
                                        </p:cTn>
                                        <p:tgtEl>
                                          <p:spTgt spid="2"/>
                                        </p:tgtEl>
                                        <p:attrNameLst>
                                          <p:attrName>ppt_x</p:attrName>
                                          <p:attrName>ppt_y</p:attrName>
                                        </p:attrNameLst>
                                      </p:cBhvr>
                                      <p:rCtr x="191" y="-14004"/>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1)">
                                      <p:cBhvr>
                                        <p:cTn id="21" dur="2000"/>
                                        <p:tgtEl>
                                          <p:spTgt spid="3">
                                            <p:txEl>
                                              <p:pRg st="1" end="1"/>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2000"/>
                                        <p:tgtEl>
                                          <p:spTgt spid="3">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1)">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42900"/>
            <a:ext cx="8812088" cy="628650"/>
          </a:xfrm>
        </p:spPr>
        <p:txBody>
          <a:bodyPr>
            <a:normAutofit fontScale="90000"/>
          </a:bodyPr>
          <a:lstStyle/>
          <a:p>
            <a:r>
              <a:rPr lang="es-MX" dirty="0" smtClean="0"/>
              <a:t>Las funciones que cumplen cada elemento  parte 2</a:t>
            </a:r>
            <a:endParaRPr lang="es-AR" dirty="0"/>
          </a:p>
        </p:txBody>
      </p:sp>
      <p:sp>
        <p:nvSpPr>
          <p:cNvPr id="3" name="2 Marcador de contenido"/>
          <p:cNvSpPr>
            <a:spLocks noGrp="1"/>
          </p:cNvSpPr>
          <p:nvPr>
            <p:ph idx="1"/>
          </p:nvPr>
        </p:nvSpPr>
        <p:spPr>
          <a:xfrm>
            <a:off x="0" y="1165622"/>
            <a:ext cx="9144000" cy="3977878"/>
          </a:xfrm>
        </p:spPr>
        <p:txBody>
          <a:bodyPr>
            <a:normAutofit lnSpcReduction="10000"/>
          </a:bodyPr>
          <a:lstStyle/>
          <a:p>
            <a:pPr>
              <a:buFont typeface="Wingdings" pitchFamily="2" charset="2"/>
              <a:buChar char="Ø"/>
            </a:pPr>
            <a:r>
              <a:rPr lang="es-MX" sz="1800" dirty="0"/>
              <a:t>7-es el lugar donde se muestra la diapositiva seleccionada, en la cual el usuario podrá trabajar y jugar con las herramientas que posee este programa.</a:t>
            </a:r>
          </a:p>
          <a:p>
            <a:pPr>
              <a:buFont typeface="Wingdings" pitchFamily="2" charset="2"/>
              <a:buChar char="Ø"/>
            </a:pPr>
            <a:r>
              <a:rPr lang="es-MX" sz="1800" dirty="0"/>
              <a:t>8-una etiqueta permite clasificar el objeto para el procesamiento por lotes.</a:t>
            </a:r>
          </a:p>
          <a:p>
            <a:pPr>
              <a:buFont typeface="Wingdings" pitchFamily="2" charset="2"/>
              <a:buChar char="Ø"/>
            </a:pPr>
            <a:r>
              <a:rPr lang="es-MX" sz="1800" dirty="0"/>
              <a:t>9-La Barra de menús ocupa la parte superior de la ventana de PowerPoint. En dicha barra se encuentran organizadas todas las ordenes de PowerPoint.</a:t>
            </a:r>
          </a:p>
          <a:p>
            <a:pPr>
              <a:buFont typeface="Wingdings" pitchFamily="2" charset="2"/>
              <a:buChar char="Ø"/>
            </a:pPr>
            <a:r>
              <a:rPr lang="es-MX" sz="1800" dirty="0"/>
              <a:t>10-La barra de herramientas de acceso rápido, ubicada en la esquina superior izquierda de la pantalla, permite llegar a los comandos más comunes, sin importar qué pestaña hayas seleccionado en la Cinta de opciones.</a:t>
            </a:r>
          </a:p>
          <a:p>
            <a:pPr>
              <a:buFont typeface="Wingdings" pitchFamily="2" charset="2"/>
              <a:buChar char="Ø"/>
            </a:pPr>
            <a:r>
              <a:rPr lang="es-MX" sz="1800" dirty="0"/>
              <a:t>11-La barra de título de la parte superior de una ventana muestra un icono definido por la aplicación y una línea de texto.</a:t>
            </a:r>
          </a:p>
          <a:p>
            <a:pPr>
              <a:buFont typeface="Wingdings" pitchFamily="2" charset="2"/>
              <a:buChar char="Ø"/>
            </a:pPr>
            <a:r>
              <a:rPr lang="es-MX" sz="1800" dirty="0"/>
              <a:t>12-La barra de estado es el área inferior de la pantalla en la cual se muestran mensajes que describen lo que está haciendo en PowerPoint a medida que trabaja.</a:t>
            </a:r>
          </a:p>
          <a:p>
            <a:pPr>
              <a:buFont typeface="Wingdings" pitchFamily="2" charset="2"/>
              <a:buChar char="Ø"/>
            </a:pPr>
            <a:r>
              <a:rPr lang="es-MX" sz="1800" dirty="0"/>
              <a:t>13-La cinta de opciones está compuesta de múltiples Fichas las cuales contienen los comandos agrupados según su función.</a:t>
            </a:r>
          </a:p>
          <a:p>
            <a:endParaRPr lang="es-MX" sz="1400" dirty="0"/>
          </a:p>
          <a:p>
            <a:endParaRPr lang="es-AR" sz="1400" dirty="0"/>
          </a:p>
        </p:txBody>
      </p:sp>
    </p:spTree>
    <p:extLst>
      <p:ext uri="{BB962C8B-B14F-4D97-AF65-F5344CB8AC3E}">
        <p14:creationId xmlns:p14="http://schemas.microsoft.com/office/powerpoint/2010/main" val="31434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9144000" cy="948146"/>
          </a:xfrm>
        </p:spPr>
        <p:txBody>
          <a:bodyPr>
            <a:noAutofit/>
          </a:bodyPr>
          <a:lstStyle/>
          <a:p>
            <a:r>
              <a:rPr lang="es-MX" sz="2850" dirty="0"/>
              <a:t>cuales son los tipos de vistas de </a:t>
            </a:r>
            <a:r>
              <a:rPr lang="es-MX" sz="2850" dirty="0" smtClean="0"/>
              <a:t>PowerPoint?</a:t>
            </a:r>
            <a:endParaRPr lang="es-AR" sz="2850" dirty="0"/>
          </a:p>
        </p:txBody>
      </p:sp>
      <p:sp>
        <p:nvSpPr>
          <p:cNvPr id="3" name="2 Marcador de contenido"/>
          <p:cNvSpPr>
            <a:spLocks noGrp="1"/>
          </p:cNvSpPr>
          <p:nvPr>
            <p:ph idx="1"/>
          </p:nvPr>
        </p:nvSpPr>
        <p:spPr>
          <a:xfrm>
            <a:off x="20726" y="1131590"/>
            <a:ext cx="3687178" cy="4011910"/>
          </a:xfrm>
        </p:spPr>
        <p:txBody>
          <a:bodyPr>
            <a:noAutofit/>
          </a:bodyPr>
          <a:lstStyle/>
          <a:p>
            <a:pPr>
              <a:buFont typeface="Wingdings" pitchFamily="2" charset="2"/>
              <a:buChar char="Ø"/>
            </a:pPr>
            <a:r>
              <a:rPr lang="es-MX" sz="1600" dirty="0"/>
              <a:t>Vista normal.</a:t>
            </a:r>
          </a:p>
          <a:p>
            <a:pPr marL="0" indent="0">
              <a:buNone/>
            </a:pPr>
            <a:r>
              <a:rPr lang="es-MX" sz="1600" dirty="0"/>
              <a:t>Puede ir a la vista Normal desde la barra de tareas Botón Vista normal en PowerPoint de la parte inferior de la ventana de diapositiva o desde la pestaña Vista de la cinta de opciones</a:t>
            </a:r>
            <a:r>
              <a:rPr lang="es-MX" sz="1600" dirty="0" smtClean="0"/>
              <a:t>.</a:t>
            </a:r>
            <a:endParaRPr lang="es-MX" sz="1600" dirty="0"/>
          </a:p>
          <a:p>
            <a:pPr marL="0" indent="0">
              <a:buNone/>
            </a:pPr>
            <a:r>
              <a:rPr lang="es-MX" sz="1600" dirty="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843558"/>
            <a:ext cx="5436096" cy="1872208"/>
          </a:xfrm>
          <a:prstGeom prst="rect">
            <a:avLst/>
          </a:prstGeom>
        </p:spPr>
      </p:pic>
      <p:sp>
        <p:nvSpPr>
          <p:cNvPr id="7" name="6 CuadroTexto"/>
          <p:cNvSpPr txBox="1"/>
          <p:nvPr/>
        </p:nvSpPr>
        <p:spPr>
          <a:xfrm>
            <a:off x="4314825" y="3501211"/>
            <a:ext cx="4829175" cy="1477328"/>
          </a:xfrm>
          <a:prstGeom prst="rect">
            <a:avLst/>
          </a:prstGeom>
          <a:noFill/>
        </p:spPr>
        <p:txBody>
          <a:bodyPr wrap="square" rtlCol="0">
            <a:spAutoFit/>
          </a:bodyPr>
          <a:lstStyle/>
          <a:p>
            <a:r>
              <a:rPr lang="es-AR" dirty="0">
                <a:hlinkClick r:id="rId3"/>
              </a:rPr>
              <a:t>https://</a:t>
            </a:r>
            <a:r>
              <a:rPr lang="es-AR" dirty="0" smtClean="0">
                <a:hlinkClick r:id="rId3"/>
              </a:rPr>
              <a:t>support.microsoft.com/es-es/office/elegir-la-vista-adecuada-para-una-tarea-en-powerpoint-21332d8d-adbc-4717-a2c6-e25a697b40e9</a:t>
            </a:r>
            <a:endParaRPr lang="es-AR" dirty="0" smtClean="0"/>
          </a:p>
          <a:p>
            <a:endParaRPr lang="es-AR" dirty="0"/>
          </a:p>
        </p:txBody>
      </p:sp>
    </p:spTree>
    <p:extLst>
      <p:ext uri="{BB962C8B-B14F-4D97-AF65-F5344CB8AC3E}">
        <p14:creationId xmlns:p14="http://schemas.microsoft.com/office/powerpoint/2010/main" val="1950366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9502"/>
            <a:ext cx="8686800" cy="628650"/>
          </a:xfrm>
        </p:spPr>
        <p:txBody>
          <a:bodyPr>
            <a:normAutofit fontScale="90000"/>
          </a:bodyPr>
          <a:lstStyle/>
          <a:p>
            <a:r>
              <a:rPr lang="es-MX" dirty="0" smtClean="0"/>
              <a:t> los </a:t>
            </a:r>
            <a:r>
              <a:rPr lang="es-MX" dirty="0"/>
              <a:t>tipos de </a:t>
            </a:r>
            <a:r>
              <a:rPr lang="es-MX" dirty="0" smtClean="0"/>
              <a:t>vistas</a:t>
            </a:r>
            <a:endParaRPr lang="es-AR" dirty="0"/>
          </a:p>
        </p:txBody>
      </p:sp>
      <p:sp>
        <p:nvSpPr>
          <p:cNvPr id="3" name="2 Marcador de contenido"/>
          <p:cNvSpPr>
            <a:spLocks noGrp="1"/>
          </p:cNvSpPr>
          <p:nvPr>
            <p:ph idx="1"/>
          </p:nvPr>
        </p:nvSpPr>
        <p:spPr>
          <a:xfrm>
            <a:off x="0" y="987574"/>
            <a:ext cx="4716016" cy="4155926"/>
          </a:xfrm>
        </p:spPr>
        <p:txBody>
          <a:bodyPr>
            <a:noAutofit/>
          </a:bodyPr>
          <a:lstStyle/>
          <a:p>
            <a:pPr>
              <a:buFont typeface="Wingdings" pitchFamily="2" charset="2"/>
              <a:buChar char="Ø"/>
            </a:pPr>
            <a:r>
              <a:rPr lang="es-MX" sz="1250" dirty="0"/>
              <a:t>Vista Clasificador de diapositivas</a:t>
            </a:r>
          </a:p>
          <a:p>
            <a:pPr marL="0" indent="0">
              <a:buNone/>
            </a:pPr>
            <a:r>
              <a:rPr lang="es-MX" sz="1250" dirty="0"/>
              <a:t>Puede ir a la vista Clasificador de diapositivas desde la barra de tareas Muestra el botón Vista de diapositivas en PowerPoint. de la parte inferior de la ventana de diapositiva o desde la pestaña Vista de la cinta de opciones.</a:t>
            </a:r>
          </a:p>
          <a:p>
            <a:pPr marL="0" indent="0">
              <a:buNone/>
            </a:pPr>
            <a:r>
              <a:rPr lang="es-MX" sz="1250" dirty="0" smtClean="0"/>
              <a:t>La </a:t>
            </a:r>
            <a:r>
              <a:rPr lang="es-MX" sz="1250" dirty="0"/>
              <a:t>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r>
              <a:rPr lang="es-MX" sz="1250" dirty="0" smtClean="0"/>
              <a:t>.</a:t>
            </a:r>
          </a:p>
          <a:p>
            <a:pPr>
              <a:buFont typeface="Wingdings" pitchFamily="2" charset="2"/>
              <a:buChar char="Ø"/>
            </a:pPr>
            <a:r>
              <a:rPr lang="es-MX" sz="1250" dirty="0"/>
              <a:t>Vista Página de notas</a:t>
            </a:r>
          </a:p>
          <a:p>
            <a:pPr marL="0" indent="0">
              <a:buNone/>
            </a:pPr>
            <a:r>
              <a:rPr lang="es-MX" sz="1250" dirty="0"/>
              <a:t>Puede mostrar u ocultar las notas del orador con el botón Notas Botón de notas en PowerPoint en la parte inferior de la ventana de diapositiva o puede ir a la vista Página de notas desde la pestaña Vista de la cinta de opciones.</a:t>
            </a:r>
          </a:p>
          <a:p>
            <a:pPr marL="0" indent="0">
              <a:buNone/>
            </a:pPr>
            <a:r>
              <a:rPr lang="es-MX" sz="1250" dirty="0" smtClean="0"/>
              <a:t>El </a:t>
            </a:r>
            <a:r>
              <a:rPr lang="es-MX" sz="1250" dirty="0"/>
              <a:t>panel Notas se encuentra debajo de la ventana de diapositiva. Puede imprimir sus notas o incluirlas en una presentación que envía a la audiencia o, simplemente, usarlas como indicaciones para sí mismo mientras presenta.</a:t>
            </a:r>
            <a:endParaRPr lang="es-AR" sz="125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771550"/>
            <a:ext cx="4499992" cy="216024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2680391"/>
            <a:ext cx="1440159" cy="2411278"/>
          </a:xfrm>
          <a:prstGeom prst="rect">
            <a:avLst/>
          </a:prstGeom>
        </p:spPr>
      </p:pic>
      <p:sp>
        <p:nvSpPr>
          <p:cNvPr id="7" name="6 CuadroTexto"/>
          <p:cNvSpPr txBox="1"/>
          <p:nvPr/>
        </p:nvSpPr>
        <p:spPr>
          <a:xfrm>
            <a:off x="4589747" y="2787774"/>
            <a:ext cx="3438637" cy="2308324"/>
          </a:xfrm>
          <a:prstGeom prst="rect">
            <a:avLst/>
          </a:prstGeom>
          <a:noFill/>
        </p:spPr>
        <p:txBody>
          <a:bodyPr wrap="square" rtlCol="0">
            <a:spAutoFit/>
          </a:bodyPr>
          <a:lstStyle/>
          <a:p>
            <a:r>
              <a:rPr lang="es-AR" dirty="0">
                <a:hlinkClick r:id="rId4"/>
              </a:rPr>
              <a:t>https://</a:t>
            </a:r>
            <a:r>
              <a:rPr lang="es-AR" dirty="0" smtClean="0">
                <a:hlinkClick r:id="rId4"/>
              </a:rPr>
              <a:t>www.google.com/url?sa=i&amp;url=https%3A%2F%2Fwww.youtube.com%2Fwatch%3Fv%3DKKoavSoV5YA&amp;psig=AOvVaw0Xk9oU6QqDaSVKOPElZ_TV&amp;ust=1683139055066000&amp;source=images&amp;cd=vfe&amp;ved=0CA4QjRxqFwoTCKis0t2j1_4CFQAAAAAdAAAAABAD</a:t>
            </a:r>
            <a:r>
              <a:rPr lang="es-AR" dirty="0" smtClean="0"/>
              <a:t> </a:t>
            </a:r>
            <a:endParaRPr lang="es-AR" dirty="0"/>
          </a:p>
        </p:txBody>
      </p:sp>
    </p:spTree>
    <p:extLst>
      <p:ext uri="{BB962C8B-B14F-4D97-AF65-F5344CB8AC3E}">
        <p14:creationId xmlns:p14="http://schemas.microsoft.com/office/powerpoint/2010/main" val="3487079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xit" presetSubtype="0" fill="hold" grpId="0" nodeType="clickEffect">
                                  <p:stCondLst>
                                    <p:cond delay="0"/>
                                  </p:stCondLst>
                                  <p:childTnLst>
                                    <p:anim calcmode="lin" valueType="num">
                                      <p:cBhvr>
                                        <p:cTn id="43" dur="1000"/>
                                        <p:tgtEl>
                                          <p:spTgt spid="2"/>
                                        </p:tgtEl>
                                        <p:attrNameLst>
                                          <p:attrName>ppt_w</p:attrName>
                                        </p:attrNameLst>
                                      </p:cBhvr>
                                      <p:tavLst>
                                        <p:tav tm="0">
                                          <p:val>
                                            <p:strVal val="ppt_w"/>
                                          </p:val>
                                        </p:tav>
                                        <p:tav tm="100000">
                                          <p:val>
                                            <p:fltVal val="0"/>
                                          </p:val>
                                        </p:tav>
                                      </p:tavLst>
                                    </p:anim>
                                    <p:anim calcmode="lin" valueType="num">
                                      <p:cBhvr>
                                        <p:cTn id="44" dur="1000"/>
                                        <p:tgtEl>
                                          <p:spTgt spid="2"/>
                                        </p:tgtEl>
                                        <p:attrNameLst>
                                          <p:attrName>ppt_h</p:attrName>
                                        </p:attrNameLst>
                                      </p:cBhvr>
                                      <p:tavLst>
                                        <p:tav tm="0">
                                          <p:val>
                                            <p:strVal val="ppt_h"/>
                                          </p:val>
                                        </p:tav>
                                        <p:tav tm="100000">
                                          <p:val>
                                            <p:fltVal val="0"/>
                                          </p:val>
                                        </p:tav>
                                      </p:tavLst>
                                    </p:anim>
                                    <p:anim calcmode="lin" valueType="num">
                                      <p:cBhvr>
                                        <p:cTn id="45" dur="1000"/>
                                        <p:tgtEl>
                                          <p:spTgt spid="2"/>
                                        </p:tgtEl>
                                        <p:attrNameLst>
                                          <p:attrName>style.rotation</p:attrName>
                                        </p:attrNameLst>
                                      </p:cBhvr>
                                      <p:tavLst>
                                        <p:tav tm="0">
                                          <p:val>
                                            <p:fltVal val="0"/>
                                          </p:val>
                                        </p:tav>
                                        <p:tav tm="100000">
                                          <p:val>
                                            <p:fltVal val="90"/>
                                          </p:val>
                                        </p:tav>
                                      </p:tavLst>
                                    </p:anim>
                                    <p:animEffect transition="out" filter="fade">
                                      <p:cBhvr>
                                        <p:cTn id="46" dur="1000"/>
                                        <p:tgtEl>
                                          <p:spTgt spid="2"/>
                                        </p:tgtEl>
                                      </p:cBhvr>
                                    </p:animEffect>
                                    <p:set>
                                      <p:cBhvr>
                                        <p:cTn id="4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360</TotalTime>
  <Words>1181</Words>
  <Application>Microsoft Office PowerPoint</Application>
  <PresentationFormat>Presentación en pantalla (16:9)</PresentationFormat>
  <Paragraphs>87</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Viajes</vt:lpstr>
      <vt:lpstr>ALUMNO:ISAIAS Vargas  Año:2023 Curso:1°a materia: laboratorio de informática </vt:lpstr>
      <vt:lpstr>Presentación de PowerPoint</vt:lpstr>
      <vt:lpstr>Cual es la definición de PowerPoint y su utilidad?</vt:lpstr>
      <vt:lpstr>caraterísticas mas importantes de Power point</vt:lpstr>
      <vt:lpstr>¿cuales son los elementos de power point? Y ¿cuales las funciones que cumple cada elemento de power point?</vt:lpstr>
      <vt:lpstr>Las funciones que cumple cada elemento parte 1</vt:lpstr>
      <vt:lpstr>Las funciones que cumplen cada elemento  parte 2</vt:lpstr>
      <vt:lpstr>cuales son los tipos de vistas de PowerPoint?</vt:lpstr>
      <vt:lpstr> los tipos de vistas</vt:lpstr>
      <vt:lpstr>los tipos de vistas</vt:lpstr>
      <vt:lpstr>los tipos de vistas</vt:lpstr>
      <vt:lpstr>los tipos de vistas</vt:lpstr>
      <vt:lpstr>Que es animación y transición?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58</cp:revision>
  <dcterms:created xsi:type="dcterms:W3CDTF">2023-04-13T17:55:45Z</dcterms:created>
  <dcterms:modified xsi:type="dcterms:W3CDTF">2023-05-04T17:59:43Z</dcterms:modified>
</cp:coreProperties>
</file>