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showGuides="1">
      <p:cViewPr>
        <p:scale>
          <a:sx n="66" d="100"/>
          <a:sy n="66" d="100"/>
        </p:scale>
        <p:origin x="678"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1D70D55-1324-4680-B083-67F238B55445}" type="datetimeFigureOut">
              <a:rPr lang="es-AR" smtClean="0"/>
              <a:t>04/05/2023</a:t>
            </a:fld>
            <a:endParaRPr lang="es-AR"/>
          </a:p>
        </p:txBody>
      </p:sp>
      <p:sp>
        <p:nvSpPr>
          <p:cNvPr id="5" name="Footer Placeholder 4"/>
          <p:cNvSpPr>
            <a:spLocks noGrp="1"/>
          </p:cNvSpPr>
          <p:nvPr>
            <p:ph type="ftr" sz="quarter" idx="11"/>
          </p:nvPr>
        </p:nvSpPr>
        <p:spPr>
          <a:xfrm>
            <a:off x="2416500" y="329307"/>
            <a:ext cx="4973915" cy="309201"/>
          </a:xfrm>
        </p:spPr>
        <p:txBody>
          <a:bodyPr/>
          <a:lstStyle/>
          <a:p>
            <a:endParaRPr lang="es-AR"/>
          </a:p>
        </p:txBody>
      </p:sp>
      <p:sp>
        <p:nvSpPr>
          <p:cNvPr id="6" name="Slide Number Placeholder 5"/>
          <p:cNvSpPr>
            <a:spLocks noGrp="1"/>
          </p:cNvSpPr>
          <p:nvPr>
            <p:ph type="sldNum" sz="quarter" idx="12"/>
          </p:nvPr>
        </p:nvSpPr>
        <p:spPr>
          <a:xfrm>
            <a:off x="1437664" y="798973"/>
            <a:ext cx="811019" cy="503578"/>
          </a:xfrm>
        </p:spPr>
        <p:txBody>
          <a:bodyPr/>
          <a:lstStyle/>
          <a:p>
            <a:fld id="{24C1367A-700F-41AE-AFBF-270EB6CF851B}" type="slidenum">
              <a:rPr lang="es-AR" smtClean="0"/>
              <a:t>‹Nº›</a:t>
            </a:fld>
            <a:endParaRPr lang="es-A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728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1D70D55-1324-4680-B083-67F238B55445}" type="datetimeFigureOut">
              <a:rPr lang="es-AR" smtClean="0"/>
              <a:t>04/05/2023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4C1367A-700F-41AE-AFBF-270EB6CF851B}" type="slidenum">
              <a:rPr lang="es-AR" smtClean="0"/>
              <a:t>‹Nº›</a:t>
            </a:fld>
            <a:endParaRPr lang="es-A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64966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1D70D55-1324-4680-B083-67F238B55445}" type="datetimeFigureOut">
              <a:rPr lang="es-AR" smtClean="0"/>
              <a:t>04/05/2023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4C1367A-700F-41AE-AFBF-270EB6CF851B}" type="slidenum">
              <a:rPr lang="es-AR" smtClean="0"/>
              <a:t>‹Nº›</a:t>
            </a:fld>
            <a:endParaRPr lang="es-A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00232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1D70D55-1324-4680-B083-67F238B55445}" type="datetimeFigureOut">
              <a:rPr lang="es-AR" smtClean="0"/>
              <a:t>04/05/2023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4C1367A-700F-41AE-AFBF-270EB6CF851B}" type="slidenum">
              <a:rPr lang="es-AR" smtClean="0"/>
              <a:t>‹Nº›</a:t>
            </a:fld>
            <a:endParaRPr lang="es-A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620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1D70D55-1324-4680-B083-67F238B55445}" type="datetimeFigureOut">
              <a:rPr lang="es-AR" smtClean="0"/>
              <a:t>04/05/2023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4C1367A-700F-41AE-AFBF-270EB6CF851B}" type="slidenum">
              <a:rPr lang="es-AR" smtClean="0"/>
              <a:t>‹Nº›</a:t>
            </a:fld>
            <a:endParaRPr lang="es-A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6091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1D70D55-1324-4680-B083-67F238B55445}" type="datetimeFigureOut">
              <a:rPr lang="es-AR" smtClean="0"/>
              <a:t>04/05/2023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4C1367A-700F-41AE-AFBF-270EB6CF851B}" type="slidenum">
              <a:rPr lang="es-AR" smtClean="0"/>
              <a:t>‹Nº›</a:t>
            </a:fld>
            <a:endParaRPr lang="es-A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9631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1D70D55-1324-4680-B083-67F238B55445}" type="datetimeFigureOut">
              <a:rPr lang="es-AR" smtClean="0"/>
              <a:t>04/05/2023</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24C1367A-700F-41AE-AFBF-270EB6CF851B}" type="slidenum">
              <a:rPr lang="es-AR" smtClean="0"/>
              <a:t>‹Nº›</a:t>
            </a:fld>
            <a:endParaRPr lang="es-A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201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1D70D55-1324-4680-B083-67F238B55445}" type="datetimeFigureOut">
              <a:rPr lang="es-AR" smtClean="0"/>
              <a:t>04/05/2023</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24C1367A-700F-41AE-AFBF-270EB6CF851B}" type="slidenum">
              <a:rPr lang="es-AR" smtClean="0"/>
              <a:t>‹Nº›</a:t>
            </a:fld>
            <a:endParaRPr lang="es-A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0169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0D55-1324-4680-B083-67F238B55445}" type="datetimeFigureOut">
              <a:rPr lang="es-AR" smtClean="0"/>
              <a:t>04/05/2023</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24C1367A-700F-41AE-AFBF-270EB6CF851B}" type="slidenum">
              <a:rPr lang="es-AR" smtClean="0"/>
              <a:t>‹Nº›</a:t>
            </a:fld>
            <a:endParaRPr lang="es-AR"/>
          </a:p>
        </p:txBody>
      </p:sp>
    </p:spTree>
    <p:extLst>
      <p:ext uri="{BB962C8B-B14F-4D97-AF65-F5344CB8AC3E}">
        <p14:creationId xmlns:p14="http://schemas.microsoft.com/office/powerpoint/2010/main" val="1142872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1D70D55-1324-4680-B083-67F238B55445}" type="datetimeFigureOut">
              <a:rPr lang="es-AR" smtClean="0"/>
              <a:t>04/05/2023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4C1367A-700F-41AE-AFBF-270EB6CF851B}" type="slidenum">
              <a:rPr lang="es-AR" smtClean="0"/>
              <a:t>‹Nº›</a:t>
            </a:fld>
            <a:endParaRPr lang="es-A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9671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1D70D55-1324-4680-B083-67F238B55445}" type="datetimeFigureOut">
              <a:rPr lang="es-AR" smtClean="0"/>
              <a:t>04/05/2023</a:t>
            </a:fld>
            <a:endParaRPr lang="es-AR"/>
          </a:p>
        </p:txBody>
      </p:sp>
      <p:sp>
        <p:nvSpPr>
          <p:cNvPr id="6" name="Footer Placeholder 5"/>
          <p:cNvSpPr>
            <a:spLocks noGrp="1"/>
          </p:cNvSpPr>
          <p:nvPr>
            <p:ph type="ftr" sz="quarter" idx="11"/>
          </p:nvPr>
        </p:nvSpPr>
        <p:spPr>
          <a:xfrm>
            <a:off x="1447382" y="318640"/>
            <a:ext cx="5541004" cy="320931"/>
          </a:xfrm>
        </p:spPr>
        <p:txBody>
          <a:bodyPr/>
          <a:lstStyle/>
          <a:p>
            <a:endParaRPr lang="es-AR"/>
          </a:p>
        </p:txBody>
      </p:sp>
      <p:sp>
        <p:nvSpPr>
          <p:cNvPr id="7" name="Slide Number Placeholder 6"/>
          <p:cNvSpPr>
            <a:spLocks noGrp="1"/>
          </p:cNvSpPr>
          <p:nvPr>
            <p:ph type="sldNum" sz="quarter" idx="12"/>
          </p:nvPr>
        </p:nvSpPr>
        <p:spPr/>
        <p:txBody>
          <a:bodyPr/>
          <a:lstStyle/>
          <a:p>
            <a:fld id="{24C1367A-700F-41AE-AFBF-270EB6CF851B}" type="slidenum">
              <a:rPr lang="es-AR" smtClean="0"/>
              <a:t>‹Nº›</a:t>
            </a:fld>
            <a:endParaRPr lang="es-A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47410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1D70D55-1324-4680-B083-67F238B55445}" type="datetimeFigureOut">
              <a:rPr lang="es-AR" smtClean="0"/>
              <a:t>04/05/2023</a:t>
            </a:fld>
            <a:endParaRPr lang="es-A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4C1367A-700F-41AE-AFBF-270EB6CF851B}" type="slidenum">
              <a:rPr lang="es-AR" smtClean="0"/>
              <a:t>‹Nº›</a:t>
            </a:fld>
            <a:endParaRPr lang="es-A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63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428DD3-0ADA-419C-9031-6ADAE03865F2}"/>
              </a:ext>
            </a:extLst>
          </p:cNvPr>
          <p:cNvSpPr>
            <a:spLocks noGrp="1"/>
          </p:cNvSpPr>
          <p:nvPr>
            <p:ph type="ctrTitle"/>
          </p:nvPr>
        </p:nvSpPr>
        <p:spPr>
          <a:xfrm>
            <a:off x="795130" y="974033"/>
            <a:ext cx="11078818" cy="2723323"/>
          </a:xfrm>
        </p:spPr>
        <p:txBody>
          <a:bodyPr>
            <a:normAutofit fontScale="90000"/>
          </a:bodyPr>
          <a:lstStyle/>
          <a:p>
            <a:r>
              <a:rPr lang="es-AR" dirty="0">
                <a:latin typeface="Algerian" panose="04020705040A02060702" pitchFamily="82" charset="0"/>
              </a:rPr>
              <a:t>FOLLETO DEL DIA DEL         ANIMAL </a:t>
            </a:r>
            <a:br>
              <a:rPr lang="es-AR" dirty="0">
                <a:latin typeface="Algerian" panose="04020705040A02060702" pitchFamily="82" charset="0"/>
              </a:rPr>
            </a:br>
            <a:r>
              <a:rPr lang="es-AR" sz="2200" b="1" dirty="0"/>
              <a:t>¿Por qué el 29 de abril de conmemora el día del animal?</a:t>
            </a:r>
            <a:r>
              <a:rPr lang="es-AR" b="1" dirty="0"/>
              <a:t> </a:t>
            </a:r>
            <a:r>
              <a:rPr lang="es-AR" dirty="0">
                <a:latin typeface="Algerian" panose="04020705040A02060702" pitchFamily="82" charset="0"/>
              </a:rPr>
              <a:t>       </a:t>
            </a:r>
            <a:br>
              <a:rPr lang="es-AR" dirty="0"/>
            </a:br>
            <a:endParaRPr lang="es-AR" dirty="0"/>
          </a:p>
        </p:txBody>
      </p:sp>
      <p:sp>
        <p:nvSpPr>
          <p:cNvPr id="3" name="Subtítulo 2">
            <a:extLst>
              <a:ext uri="{FF2B5EF4-FFF2-40B4-BE49-F238E27FC236}">
                <a16:creationId xmlns:a16="http://schemas.microsoft.com/office/drawing/2014/main" id="{0DD37F8A-1142-49ED-B243-681C4F268025}"/>
              </a:ext>
            </a:extLst>
          </p:cNvPr>
          <p:cNvSpPr>
            <a:spLocks noGrp="1"/>
          </p:cNvSpPr>
          <p:nvPr>
            <p:ph type="subTitle" idx="1"/>
          </p:nvPr>
        </p:nvSpPr>
        <p:spPr>
          <a:xfrm>
            <a:off x="318052" y="3697356"/>
            <a:ext cx="11410122" cy="1762539"/>
          </a:xfrm>
        </p:spPr>
        <p:txBody>
          <a:bodyPr>
            <a:normAutofit fontScale="85000" lnSpcReduction="20000"/>
          </a:bodyPr>
          <a:lstStyle/>
          <a:p>
            <a:pPr marL="457200" indent="-457200">
              <a:buAutoNum type="alphaUcParenR"/>
            </a:pPr>
            <a:r>
              <a:rPr lang="es-AR" dirty="0"/>
              <a:t>El Día del Animal se celebra en la Argentina todos los 29 de abril en conmemoración del fallecimiento de Ignacio Lucas Albarracín, un abogado que fue el gran pionero en el país en la lucha por los derechos de los animales. </a:t>
            </a:r>
          </a:p>
          <a:p>
            <a:r>
              <a:rPr lang="es-AR" dirty="0"/>
              <a:t>Albarracín nació en Córdoba capital el 31 de julio de 1850 y tras obtener su título de grado, decidió dedicar su vida a la defensa de los animales. Opinaba que aunque estos tuviesen un nivel de raciocinio inferior respecto del hombre, no se debía martirizarlos ni castigarlos.</a:t>
            </a:r>
          </a:p>
        </p:txBody>
      </p:sp>
    </p:spTree>
    <p:extLst>
      <p:ext uri="{BB962C8B-B14F-4D97-AF65-F5344CB8AC3E}">
        <p14:creationId xmlns:p14="http://schemas.microsoft.com/office/powerpoint/2010/main" val="247709188"/>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drumroll.wav"/>
          </p:stSnd>
        </p:sndAc>
      </p:transition>
    </mc:Choice>
    <mc:Fallback>
      <p:transition spd="slow">
        <p:fade/>
        <p:sndAc>
          <p:stSnd>
            <p:snd r:embed="rId2"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C8CE47-C7F2-4E55-A527-66F1DBED5904}"/>
              </a:ext>
            </a:extLst>
          </p:cNvPr>
          <p:cNvSpPr>
            <a:spLocks noGrp="1"/>
          </p:cNvSpPr>
          <p:nvPr>
            <p:ph type="title"/>
          </p:nvPr>
        </p:nvSpPr>
        <p:spPr>
          <a:xfrm>
            <a:off x="1451579" y="0"/>
            <a:ext cx="9603275" cy="1049235"/>
          </a:xfrm>
        </p:spPr>
        <p:txBody>
          <a:bodyPr>
            <a:noAutofit/>
          </a:bodyPr>
          <a:lstStyle/>
          <a:p>
            <a:r>
              <a:rPr lang="es-AR" sz="4000" dirty="0">
                <a:latin typeface="Algerian" panose="04020705040A02060702" pitchFamily="82" charset="0"/>
              </a:rPr>
              <a:t>¿Quién creó la Sociedad Protectora de animales?</a:t>
            </a:r>
            <a:br>
              <a:rPr lang="es-AR" sz="4000" dirty="0">
                <a:latin typeface="Algerian" panose="04020705040A02060702" pitchFamily="82" charset="0"/>
              </a:rPr>
            </a:br>
            <a:r>
              <a:rPr lang="es-AR" sz="4000" dirty="0">
                <a:latin typeface="Algerian" panose="04020705040A02060702" pitchFamily="82" charset="0"/>
              </a:rPr>
              <a:t>¿En qué fecha?</a:t>
            </a:r>
          </a:p>
        </p:txBody>
      </p:sp>
      <p:sp>
        <p:nvSpPr>
          <p:cNvPr id="3" name="Marcador de contenido 2">
            <a:extLst>
              <a:ext uri="{FF2B5EF4-FFF2-40B4-BE49-F238E27FC236}">
                <a16:creationId xmlns:a16="http://schemas.microsoft.com/office/drawing/2014/main" id="{AAD12B96-B402-4024-9594-08F0E609BFAE}"/>
              </a:ext>
            </a:extLst>
          </p:cNvPr>
          <p:cNvSpPr>
            <a:spLocks noGrp="1"/>
          </p:cNvSpPr>
          <p:nvPr>
            <p:ph idx="1"/>
          </p:nvPr>
        </p:nvSpPr>
        <p:spPr>
          <a:xfrm>
            <a:off x="1451579" y="2797610"/>
            <a:ext cx="9603275" cy="3450613"/>
          </a:xfrm>
        </p:spPr>
        <p:txBody>
          <a:bodyPr/>
          <a:lstStyle/>
          <a:p>
            <a:r>
              <a:rPr lang="es-AR" dirty="0"/>
              <a:t>Ignacio Albarracín fundador de la Sociedad Protectora de Animales en 1879.</a:t>
            </a:r>
          </a:p>
        </p:txBody>
      </p:sp>
    </p:spTree>
    <p:extLst>
      <p:ext uri="{BB962C8B-B14F-4D97-AF65-F5344CB8AC3E}">
        <p14:creationId xmlns:p14="http://schemas.microsoft.com/office/powerpoint/2010/main" val="3373617601"/>
      </p:ext>
    </p:extLst>
  </p:cSld>
  <p:clrMapOvr>
    <a:masterClrMapping/>
  </p:clrMapOvr>
  <mc:AlternateContent xmlns:mc="http://schemas.openxmlformats.org/markup-compatibility/2006">
    <mc:Choice xmlns:p14="http://schemas.microsoft.com/office/powerpoint/2010/main" Requires="p14">
      <p:transition spd="slow" p14:dur="3900">
        <p14:glitter pattern="hexagon"/>
        <p:sndAc>
          <p:stSnd>
            <p:snd r:embed="rId2" name="explode.wav"/>
          </p:stSnd>
        </p:sndAc>
      </p:transition>
    </mc:Choice>
    <mc:Fallback>
      <p:transition spd="slow">
        <p:fade/>
        <p:sndAc>
          <p:stSnd>
            <p:snd r:embed="rId2" name="explode.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B315F5-557F-430E-B6C0-6D7C97BE36FC}"/>
              </a:ext>
            </a:extLst>
          </p:cNvPr>
          <p:cNvSpPr>
            <a:spLocks noGrp="1"/>
          </p:cNvSpPr>
          <p:nvPr>
            <p:ph type="title"/>
          </p:nvPr>
        </p:nvSpPr>
        <p:spPr/>
        <p:txBody>
          <a:bodyPr/>
          <a:lstStyle/>
          <a:p>
            <a:r>
              <a:rPr lang="es-AR" b="1" dirty="0">
                <a:latin typeface="Algerian" panose="04020705040A02060702" pitchFamily="82" charset="0"/>
              </a:rPr>
              <a:t>¿Cuáles son los derechos que  proclama?</a:t>
            </a:r>
            <a:endParaRPr lang="es-AR" dirty="0">
              <a:latin typeface="Algerian" panose="04020705040A02060702" pitchFamily="82" charset="0"/>
            </a:endParaRPr>
          </a:p>
        </p:txBody>
      </p:sp>
      <p:sp>
        <p:nvSpPr>
          <p:cNvPr id="3" name="Marcador de contenido 2">
            <a:extLst>
              <a:ext uri="{FF2B5EF4-FFF2-40B4-BE49-F238E27FC236}">
                <a16:creationId xmlns:a16="http://schemas.microsoft.com/office/drawing/2014/main" id="{8C570C7F-8C5A-4A0A-A35C-5F46D3D9EAA7}"/>
              </a:ext>
            </a:extLst>
          </p:cNvPr>
          <p:cNvSpPr>
            <a:spLocks noGrp="1"/>
          </p:cNvSpPr>
          <p:nvPr>
            <p:ph idx="1"/>
          </p:nvPr>
        </p:nvSpPr>
        <p:spPr>
          <a:xfrm>
            <a:off x="2425148" y="2015733"/>
            <a:ext cx="8629706" cy="1413268"/>
          </a:xfrm>
        </p:spPr>
        <p:txBody>
          <a:bodyPr>
            <a:normAutofit fontScale="25000" lnSpcReduction="20000"/>
          </a:bodyPr>
          <a:lstStyle/>
          <a:p>
            <a:pPr fontAlgn="base"/>
            <a:r>
              <a:rPr lang="es-AR" sz="7200" b="1" dirty="0"/>
              <a:t>Artículo 1.</a:t>
            </a:r>
          </a:p>
          <a:p>
            <a:pPr fontAlgn="base"/>
            <a:r>
              <a:rPr lang="es-AR" sz="7200" dirty="0"/>
              <a:t>Todos los animales nacen iguales ante la vida y tienen los mismos derechos a la existencia.</a:t>
            </a:r>
          </a:p>
          <a:p>
            <a:pPr fontAlgn="base"/>
            <a:r>
              <a:rPr lang="es-AR" sz="7200" b="1" dirty="0"/>
              <a:t>Artículo 2.</a:t>
            </a:r>
          </a:p>
          <a:p>
            <a:pPr fontAlgn="base"/>
            <a:r>
              <a:rPr lang="es-AR" sz="7200" dirty="0"/>
              <a:t>a) Todo animal tiene derecho al respeto. b) El hombre, en tanto que especie animal, no puede atribuirse el derecho de exterminar a los otros animales o de explotarlos violando ese derecho. Tiene la obligación de poner sus conocimientos al servicio de los animales. c) Todos los animales tienen derecho a la atención, a los cuidados y a la protección del hombre.</a:t>
            </a:r>
          </a:p>
          <a:p>
            <a:pPr fontAlgn="base"/>
            <a:r>
              <a:rPr lang="es-AR" sz="7200" b="1" dirty="0"/>
              <a:t>Artículo 3.</a:t>
            </a:r>
          </a:p>
          <a:p>
            <a:pPr fontAlgn="base"/>
            <a:r>
              <a:rPr lang="es-AR" sz="7200" dirty="0"/>
              <a:t>a) Ningún animal será sometido a malos tratos ni actos crueles. b) Si es necesaria la muerte de un animal, ésta debe ser instantánea, indolora y no generadora de angustia.</a:t>
            </a:r>
          </a:p>
          <a:p>
            <a:endParaRPr lang="es-AR" dirty="0"/>
          </a:p>
        </p:txBody>
      </p:sp>
    </p:spTree>
    <p:extLst>
      <p:ext uri="{BB962C8B-B14F-4D97-AF65-F5344CB8AC3E}">
        <p14:creationId xmlns:p14="http://schemas.microsoft.com/office/powerpoint/2010/main" val="37915811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sndAc>
          <p:stSnd>
            <p:snd r:embed="rId2" name="coin.wav"/>
          </p:stSnd>
        </p:sndAc>
      </p:transition>
    </mc:Choice>
    <mc:Fallback>
      <p:transition spd="slow">
        <p:fade/>
        <p:sndAc>
          <p:stSnd>
            <p:snd r:embed="rId2" name="coin.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97F951-630C-4DA9-A656-DF673E6390C0}"/>
              </a:ext>
            </a:extLst>
          </p:cNvPr>
          <p:cNvSpPr>
            <a:spLocks noGrp="1"/>
          </p:cNvSpPr>
          <p:nvPr>
            <p:ph type="title"/>
          </p:nvPr>
        </p:nvSpPr>
        <p:spPr/>
        <p:txBody>
          <a:bodyPr/>
          <a:lstStyle/>
          <a:p>
            <a:endParaRPr lang="es-AR" dirty="0"/>
          </a:p>
        </p:txBody>
      </p:sp>
      <p:sp>
        <p:nvSpPr>
          <p:cNvPr id="3" name="Marcador de contenido 2">
            <a:extLst>
              <a:ext uri="{FF2B5EF4-FFF2-40B4-BE49-F238E27FC236}">
                <a16:creationId xmlns:a16="http://schemas.microsoft.com/office/drawing/2014/main" id="{042499F1-EA45-4266-A01B-95E57AC67D68}"/>
              </a:ext>
            </a:extLst>
          </p:cNvPr>
          <p:cNvSpPr>
            <a:spLocks noGrp="1"/>
          </p:cNvSpPr>
          <p:nvPr>
            <p:ph idx="1"/>
          </p:nvPr>
        </p:nvSpPr>
        <p:spPr/>
        <p:txBody>
          <a:bodyPr>
            <a:noAutofit/>
          </a:bodyPr>
          <a:lstStyle/>
          <a:p>
            <a:pPr fontAlgn="base"/>
            <a:r>
              <a:rPr lang="es-AR" sz="1800" b="1" dirty="0"/>
              <a:t>Artículo 4.</a:t>
            </a:r>
          </a:p>
          <a:p>
            <a:pPr fontAlgn="base"/>
            <a:r>
              <a:rPr lang="es-AR" sz="1800" dirty="0"/>
              <a:t>a) Todo animal perteneciente a una especie salvaje, tiene derecho a vivir libre en su propio ambiente natural, terrestre, aéreo o acuático y a reproducirse. b) Toda privación de libertad, incluso aquella que tenga fines educativos, es contraria a este derecho.</a:t>
            </a:r>
          </a:p>
          <a:p>
            <a:pPr fontAlgn="base"/>
            <a:r>
              <a:rPr lang="es-AR" sz="1800" b="1" dirty="0"/>
              <a:t>Artículo 5.</a:t>
            </a:r>
          </a:p>
          <a:p>
            <a:pPr fontAlgn="base"/>
            <a:r>
              <a:rPr lang="es-AR" sz="1800" dirty="0"/>
              <a:t>a) Todo animal perteneciente a una especie que viva tradicionalmente en el entorno del hombre, tiene derecho a vivir y crecer al ritmo y en las condiciones de vida y de libertad que sean propias de su especie. b) Toda modificación de dicho ritmo o dichas condiciones que fuera impuesta por el hombre con fines mercantiles, es contraria a dicho derecho.</a:t>
            </a:r>
          </a:p>
          <a:p>
            <a:endParaRPr lang="es-AR" sz="1800" dirty="0"/>
          </a:p>
        </p:txBody>
      </p:sp>
    </p:spTree>
    <p:extLst>
      <p:ext uri="{BB962C8B-B14F-4D97-AF65-F5344CB8AC3E}">
        <p14:creationId xmlns:p14="http://schemas.microsoft.com/office/powerpoint/2010/main" val="8320781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sndAc>
          <p:stSnd>
            <p:snd r:embed="rId2" name="wind.wav"/>
          </p:stSnd>
        </p:sndAc>
      </p:transition>
    </mc:Choice>
    <mc:Fallback>
      <p:transition spd="slow">
        <p:fade/>
        <p:sndAc>
          <p:stSnd>
            <p:snd r:embed="rId2" name="wind.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AF50B-6FB4-448D-878E-263C243EA611}"/>
              </a:ext>
            </a:extLst>
          </p:cNvPr>
          <p:cNvSpPr>
            <a:spLocks noGrp="1"/>
          </p:cNvSpPr>
          <p:nvPr>
            <p:ph type="title"/>
          </p:nvPr>
        </p:nvSpPr>
        <p:spPr/>
        <p:txBody>
          <a:bodyPr/>
          <a:lstStyle/>
          <a:p>
            <a:endParaRPr lang="es-AR" dirty="0"/>
          </a:p>
        </p:txBody>
      </p:sp>
      <p:sp>
        <p:nvSpPr>
          <p:cNvPr id="3" name="Marcador de contenido 2">
            <a:extLst>
              <a:ext uri="{FF2B5EF4-FFF2-40B4-BE49-F238E27FC236}">
                <a16:creationId xmlns:a16="http://schemas.microsoft.com/office/drawing/2014/main" id="{2D6B34D9-7293-4A04-887F-649522A24EBD}"/>
              </a:ext>
            </a:extLst>
          </p:cNvPr>
          <p:cNvSpPr>
            <a:spLocks noGrp="1"/>
          </p:cNvSpPr>
          <p:nvPr>
            <p:ph idx="1"/>
          </p:nvPr>
        </p:nvSpPr>
        <p:spPr/>
        <p:txBody>
          <a:bodyPr>
            <a:normAutofit fontScale="25000" lnSpcReduction="20000"/>
          </a:bodyPr>
          <a:lstStyle/>
          <a:p>
            <a:pPr fontAlgn="base"/>
            <a:r>
              <a:rPr lang="es-AR" sz="7200" b="1" dirty="0"/>
              <a:t>Artículo 6.</a:t>
            </a:r>
          </a:p>
          <a:p>
            <a:pPr fontAlgn="base"/>
            <a:r>
              <a:rPr lang="es-AR" sz="7200" dirty="0"/>
              <a:t>a) Todo animal que el hombre ha escogido como compañero tiene derecho a que la duración de su vida sea conforme a su longevidad natural. b) El abandono de un animal es un acto cruel y degradante.</a:t>
            </a:r>
          </a:p>
          <a:p>
            <a:pPr fontAlgn="base"/>
            <a:r>
              <a:rPr lang="es-AR" sz="7200" b="1" dirty="0"/>
              <a:t>Artículo 7.</a:t>
            </a:r>
          </a:p>
          <a:p>
            <a:pPr fontAlgn="base"/>
            <a:r>
              <a:rPr lang="es-AR" sz="7200" dirty="0"/>
              <a:t>Todo animal de trabajo tiene derecho a una limitación razonable del tiempo e intensidad del trabajo, a una alimentación reparadora y al reposo.</a:t>
            </a:r>
          </a:p>
          <a:p>
            <a:pPr fontAlgn="base"/>
            <a:r>
              <a:rPr lang="es-AR" sz="7200" b="1" dirty="0"/>
              <a:t>Artículo 8.</a:t>
            </a:r>
          </a:p>
          <a:p>
            <a:pPr fontAlgn="base"/>
            <a:r>
              <a:rPr lang="es-AR" sz="7200" dirty="0"/>
              <a:t>a) La experimentación animal que implique un sufrimiento físico o psicológico es incompatible con los derechos del animal, tanto si se trata de experimentos médicos, científicos, comerciales, como toda otra forma de experimentación. b) Las técnicas alternativas deben ser utilizadas y desarrolladas.</a:t>
            </a:r>
          </a:p>
          <a:p>
            <a:endParaRPr lang="es-AR" dirty="0"/>
          </a:p>
        </p:txBody>
      </p:sp>
    </p:spTree>
    <p:extLst>
      <p:ext uri="{BB962C8B-B14F-4D97-AF65-F5344CB8AC3E}">
        <p14:creationId xmlns:p14="http://schemas.microsoft.com/office/powerpoint/2010/main" val="1410294602"/>
      </p:ext>
    </p:extLst>
  </p:cSld>
  <p:clrMapOvr>
    <a:masterClrMapping/>
  </p:clrMapOvr>
  <mc:AlternateContent xmlns:mc="http://schemas.openxmlformats.org/markup-compatibility/2006">
    <mc:Choice xmlns:p14="http://schemas.microsoft.com/office/powerpoint/2010/main" Requires="p14">
      <p:transition spd="slow" p14:dur="1200">
        <p:dissolve/>
        <p:sndAc>
          <p:stSnd>
            <p:snd r:embed="rId2" name="laser.wav"/>
          </p:stSnd>
        </p:sndAc>
      </p:transition>
    </mc:Choice>
    <mc:Fallback>
      <p:transition spd="slow">
        <p:dissolve/>
        <p:sndAc>
          <p:stSnd>
            <p:snd r:embed="rId2" name="laser.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5BDF7-E839-41A9-AB20-65C18A6C2092}"/>
              </a:ext>
            </a:extLst>
          </p:cNvPr>
          <p:cNvSpPr>
            <a:spLocks noGrp="1"/>
          </p:cNvSpPr>
          <p:nvPr>
            <p:ph type="title"/>
          </p:nvPr>
        </p:nvSpPr>
        <p:spPr/>
        <p:txBody>
          <a:bodyPr/>
          <a:lstStyle/>
          <a:p>
            <a:endParaRPr lang="es-AR" dirty="0"/>
          </a:p>
        </p:txBody>
      </p:sp>
      <p:sp>
        <p:nvSpPr>
          <p:cNvPr id="3" name="Marcador de contenido 2">
            <a:extLst>
              <a:ext uri="{FF2B5EF4-FFF2-40B4-BE49-F238E27FC236}">
                <a16:creationId xmlns:a16="http://schemas.microsoft.com/office/drawing/2014/main" id="{6E84D99A-A4B9-462F-A54B-64A5811AE952}"/>
              </a:ext>
            </a:extLst>
          </p:cNvPr>
          <p:cNvSpPr>
            <a:spLocks noGrp="1"/>
          </p:cNvSpPr>
          <p:nvPr>
            <p:ph idx="1"/>
          </p:nvPr>
        </p:nvSpPr>
        <p:spPr>
          <a:xfrm>
            <a:off x="1451579" y="1853754"/>
            <a:ext cx="9603275" cy="3450613"/>
          </a:xfrm>
        </p:spPr>
        <p:txBody>
          <a:bodyPr>
            <a:normAutofit fontScale="25000" lnSpcReduction="20000"/>
          </a:bodyPr>
          <a:lstStyle/>
          <a:p>
            <a:pPr marL="0" indent="0">
              <a:buNone/>
            </a:pPr>
            <a:endParaRPr lang="es-AR" dirty="0"/>
          </a:p>
          <a:p>
            <a:r>
              <a:rPr lang="es-AR" sz="7200" dirty="0"/>
              <a:t>Artículo 9.</a:t>
            </a:r>
          </a:p>
          <a:p>
            <a:r>
              <a:rPr lang="es-AR" sz="7200" dirty="0"/>
              <a:t>Cuando un animal es criado para la alimentación debe ser nutrido, instalado y transportado, así como sacrificado, sin que de ello resulte para él motivo de ansiedad o dolor.</a:t>
            </a:r>
          </a:p>
          <a:p>
            <a:endParaRPr lang="es-AR" sz="7200" dirty="0"/>
          </a:p>
          <a:p>
            <a:r>
              <a:rPr lang="es-AR" sz="7200" dirty="0"/>
              <a:t>Artículo 10.</a:t>
            </a:r>
          </a:p>
          <a:p>
            <a:r>
              <a:rPr lang="es-AR" sz="7200" dirty="0"/>
              <a:t>a) Ningún animal debe ser explotado para esparcimiento del hombre. b) Las exhibiciones de animales y los espectáculos que se sirvan de animales son incompatibles con la dignidad del animal.</a:t>
            </a:r>
          </a:p>
          <a:p>
            <a:endParaRPr lang="es-AR" sz="7200" dirty="0"/>
          </a:p>
          <a:p>
            <a:r>
              <a:rPr lang="es-AR" sz="7200" dirty="0"/>
              <a:t>Artículo 11.</a:t>
            </a:r>
          </a:p>
          <a:p>
            <a:r>
              <a:rPr lang="es-AR" sz="7200" dirty="0"/>
              <a:t>Todo acto que implique la muerte de un animal sin necesidad es un </a:t>
            </a:r>
            <a:r>
              <a:rPr lang="es-AR" sz="7200" dirty="0" err="1"/>
              <a:t>biocidio</a:t>
            </a:r>
            <a:r>
              <a:rPr lang="es-AR" sz="7200" dirty="0"/>
              <a:t>, es decir, un crimen contra la vida.</a:t>
            </a:r>
          </a:p>
          <a:p>
            <a:endParaRPr lang="es-AR" sz="7200" dirty="0"/>
          </a:p>
          <a:p>
            <a:endParaRPr lang="es-AR" sz="7200" dirty="0"/>
          </a:p>
        </p:txBody>
      </p:sp>
    </p:spTree>
    <p:extLst>
      <p:ext uri="{BB962C8B-B14F-4D97-AF65-F5344CB8AC3E}">
        <p14:creationId xmlns:p14="http://schemas.microsoft.com/office/powerpoint/2010/main" val="180315573"/>
      </p:ext>
    </p:extLst>
  </p:cSld>
  <p:clrMapOvr>
    <a:masterClrMapping/>
  </p:clrMapOvr>
  <mc:AlternateContent xmlns:mc="http://schemas.openxmlformats.org/markup-compatibility/2006">
    <mc:Choice xmlns:p14="http://schemas.microsoft.com/office/powerpoint/2010/main" Requires="p14">
      <p:transition spd="slow" p14:dur="2500">
        <p:checker dir="vert"/>
        <p:sndAc>
          <p:stSnd>
            <p:snd r:embed="rId2" name="whoosh.wav"/>
          </p:stSnd>
        </p:sndAc>
      </p:transition>
    </mc:Choice>
    <mc:Fallback>
      <p:transition spd="slow">
        <p:checker dir="vert"/>
        <p:sndAc>
          <p:stSnd>
            <p:snd r:embed="rId2" name="whoosh.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757FB2-7A14-46B9-B3A3-4DAE5A0E3FC7}"/>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385C9369-8194-4DF4-BCF5-09C5BA33A396}"/>
              </a:ext>
            </a:extLst>
          </p:cNvPr>
          <p:cNvSpPr>
            <a:spLocks noGrp="1"/>
          </p:cNvSpPr>
          <p:nvPr>
            <p:ph idx="1"/>
          </p:nvPr>
        </p:nvSpPr>
        <p:spPr>
          <a:xfrm>
            <a:off x="1451579" y="1853754"/>
            <a:ext cx="9603275" cy="3450613"/>
          </a:xfrm>
        </p:spPr>
        <p:txBody>
          <a:bodyPr>
            <a:normAutofit fontScale="25000" lnSpcReduction="20000"/>
          </a:bodyPr>
          <a:lstStyle/>
          <a:p>
            <a:pPr marL="0" indent="0" fontAlgn="base">
              <a:buNone/>
            </a:pPr>
            <a:endParaRPr lang="es-AR" dirty="0"/>
          </a:p>
          <a:p>
            <a:pPr fontAlgn="base"/>
            <a:r>
              <a:rPr lang="es-AR" sz="7200" b="1" dirty="0"/>
              <a:t>Artículo 12.</a:t>
            </a:r>
          </a:p>
          <a:p>
            <a:pPr fontAlgn="base"/>
            <a:r>
              <a:rPr lang="es-AR" sz="7200" dirty="0"/>
              <a:t>a) Todo acto que implique la muerte de un gran número de animales salvajes es un genocidio, es decir, un crimen contra la especie. b) La contaminación y la destrucción del ambiente natural conducen al genocidio.</a:t>
            </a:r>
          </a:p>
          <a:p>
            <a:pPr fontAlgn="base"/>
            <a:r>
              <a:rPr lang="es-AR" sz="7200" b="1" dirty="0"/>
              <a:t>Artículo 13.</a:t>
            </a:r>
          </a:p>
          <a:p>
            <a:pPr fontAlgn="base"/>
            <a:r>
              <a:rPr lang="es-AR" sz="7200" dirty="0"/>
              <a:t>a) Un animal muerto debe ser tratado con respeto. b) Las escenas de violencia en las cuales los animales son víctimas, deben ser prohibidas en el cine y en la televisión, salvo si ellas tienen como fin el dar muestra de los atentados contra los derechos del animal.</a:t>
            </a:r>
          </a:p>
          <a:p>
            <a:pPr fontAlgn="base"/>
            <a:r>
              <a:rPr lang="es-AR" sz="7200" b="1" dirty="0"/>
              <a:t>Artículo 14.</a:t>
            </a:r>
          </a:p>
          <a:p>
            <a:pPr fontAlgn="base"/>
            <a:r>
              <a:rPr lang="es-AR" sz="7200" dirty="0"/>
              <a:t>a) Los organismos de protección y salvaguarda de los animales deben ser representados a nivel gubernamental. b) Los derechos del animal deben ser defendidos por la ley, como lo son los derechos del hombre.</a:t>
            </a:r>
          </a:p>
          <a:p>
            <a:endParaRPr lang="es-AR" dirty="0"/>
          </a:p>
        </p:txBody>
      </p:sp>
    </p:spTree>
    <p:extLst>
      <p:ext uri="{BB962C8B-B14F-4D97-AF65-F5344CB8AC3E}">
        <p14:creationId xmlns:p14="http://schemas.microsoft.com/office/powerpoint/2010/main" val="1131917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stSnd>
            <p:snd r:embed="rId2" name="voltage.wav"/>
          </p:stSnd>
        </p:sndAc>
      </p:transition>
    </mc:Choice>
    <mc:Fallback>
      <p:transition spd="slow">
        <p:fade/>
        <p:sndAc>
          <p:stSnd>
            <p:snd r:embed="rId2" name="voltage.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9F2DAC-5D48-4294-9FA9-58E840EE2E2B}"/>
              </a:ext>
            </a:extLst>
          </p:cNvPr>
          <p:cNvSpPr>
            <a:spLocks noGrp="1"/>
          </p:cNvSpPr>
          <p:nvPr>
            <p:ph type="title"/>
          </p:nvPr>
        </p:nvSpPr>
        <p:spPr/>
        <p:txBody>
          <a:bodyPr/>
          <a:lstStyle/>
          <a:p>
            <a:r>
              <a:rPr lang="es-AR" dirty="0"/>
              <a:t>Pega imágenes con tus mascotas.</a:t>
            </a:r>
          </a:p>
        </p:txBody>
      </p:sp>
      <p:pic>
        <p:nvPicPr>
          <p:cNvPr id="5" name="Marcador de contenido 4">
            <a:extLst>
              <a:ext uri="{FF2B5EF4-FFF2-40B4-BE49-F238E27FC236}">
                <a16:creationId xmlns:a16="http://schemas.microsoft.com/office/drawing/2014/main" id="{FCCAF0A2-F069-4C93-9FBF-21AFC1ED624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51579" y="1963117"/>
            <a:ext cx="2587228" cy="3449638"/>
          </a:xfrm>
        </p:spPr>
      </p:pic>
      <p:pic>
        <p:nvPicPr>
          <p:cNvPr id="7" name="Imagen 6">
            <a:extLst>
              <a:ext uri="{FF2B5EF4-FFF2-40B4-BE49-F238E27FC236}">
                <a16:creationId xmlns:a16="http://schemas.microsoft.com/office/drawing/2014/main" id="{8A5E2FEC-3B5F-4FBB-BC9A-52A6C67453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036421" y="2394323"/>
            <a:ext cx="3449637" cy="2587228"/>
          </a:xfrm>
          <a:prstGeom prst="rect">
            <a:avLst/>
          </a:prstGeom>
        </p:spPr>
      </p:pic>
      <p:pic>
        <p:nvPicPr>
          <p:cNvPr id="9" name="Imagen 8">
            <a:extLst>
              <a:ext uri="{FF2B5EF4-FFF2-40B4-BE49-F238E27FC236}">
                <a16:creationId xmlns:a16="http://schemas.microsoft.com/office/drawing/2014/main" id="{220DF56F-E665-4175-B1BD-10882848C5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673763" y="2933323"/>
            <a:ext cx="3429001" cy="1529862"/>
          </a:xfrm>
          <a:prstGeom prst="rect">
            <a:avLst/>
          </a:prstGeom>
        </p:spPr>
      </p:pic>
      <p:pic>
        <p:nvPicPr>
          <p:cNvPr id="11" name="Imagen 10">
            <a:extLst>
              <a:ext uri="{FF2B5EF4-FFF2-40B4-BE49-F238E27FC236}">
                <a16:creationId xmlns:a16="http://schemas.microsoft.com/office/drawing/2014/main" id="{F4E14A30-449C-4352-B78B-59353BEA75A2}"/>
              </a:ext>
            </a:extLst>
          </p:cNvPr>
          <p:cNvPicPr>
            <a:picLocks noChangeAspect="1"/>
          </p:cNvPicPr>
          <p:nvPr/>
        </p:nvPicPr>
        <p:blipFill rotWithShape="1">
          <a:blip r:embed="rId6">
            <a:extLst>
              <a:ext uri="{28A0092B-C50C-407E-A947-70E740481C1C}">
                <a14:useLocalDpi xmlns:a14="http://schemas.microsoft.com/office/drawing/2010/main" val="0"/>
              </a:ext>
            </a:extLst>
          </a:blip>
          <a:srcRect l="22970" t="20112" r="27031" b="17278"/>
          <a:stretch/>
        </p:blipFill>
        <p:spPr>
          <a:xfrm rot="5400000">
            <a:off x="3911421" y="2095766"/>
            <a:ext cx="2839296" cy="2666469"/>
          </a:xfrm>
          <a:prstGeom prst="rect">
            <a:avLst/>
          </a:prstGeom>
        </p:spPr>
      </p:pic>
    </p:spTree>
    <p:extLst>
      <p:ext uri="{BB962C8B-B14F-4D97-AF65-F5344CB8AC3E}">
        <p14:creationId xmlns:p14="http://schemas.microsoft.com/office/powerpoint/2010/main" val="9300898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drumroll.wav"/>
          </p:stSnd>
        </p:sndAc>
      </p:transition>
    </mc:Choice>
    <mc:Fallback>
      <p:transition spd="slow">
        <p:fade/>
        <p:sndAc>
          <p:stSnd>
            <p:snd r:embed="rId2" name="drumroll.wav"/>
          </p:stSnd>
        </p:sndAc>
      </p:transition>
    </mc:Fallback>
  </mc:AlternateContent>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35</TotalTime>
  <Words>748</Words>
  <Application>Microsoft Office PowerPoint</Application>
  <PresentationFormat>Panorámica</PresentationFormat>
  <Paragraphs>39</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Algerian</vt:lpstr>
      <vt:lpstr>Arial</vt:lpstr>
      <vt:lpstr>Gill Sans MT</vt:lpstr>
      <vt:lpstr>Galería</vt:lpstr>
      <vt:lpstr>FOLLETO DEL DIA DEL         ANIMAL  ¿Por qué el 29 de abril de conmemora el día del animal?         </vt:lpstr>
      <vt:lpstr>¿Quién creó la Sociedad Protectora de animales? ¿En qué fecha?</vt:lpstr>
      <vt:lpstr>¿Cuáles son los derechos que  proclama?</vt:lpstr>
      <vt:lpstr>Presentación de PowerPoint</vt:lpstr>
      <vt:lpstr>Presentación de PowerPoint</vt:lpstr>
      <vt:lpstr>Presentación de PowerPoint</vt:lpstr>
      <vt:lpstr>Presentación de PowerPoint</vt:lpstr>
      <vt:lpstr>Pega imágenes con tus mascotas.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FOLLETO DEL DIA DEL         ANIMAL</dc:title>
  <dc:creator>PC</dc:creator>
  <cp:lastModifiedBy>PC</cp:lastModifiedBy>
  <cp:revision>5</cp:revision>
  <dcterms:created xsi:type="dcterms:W3CDTF">2023-05-03T21:59:52Z</dcterms:created>
  <dcterms:modified xsi:type="dcterms:W3CDTF">2023-05-04T23:24:46Z</dcterms:modified>
</cp:coreProperties>
</file>