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81" r:id="rId2"/>
    <p:sldId id="282" r:id="rId3"/>
    <p:sldId id="279" r:id="rId4"/>
    <p:sldId id="272" r:id="rId5"/>
    <p:sldId id="273" r:id="rId6"/>
    <p:sldId id="274" r:id="rId7"/>
    <p:sldId id="271" r:id="rId8"/>
    <p:sldId id="280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1C7CD-8989-41B4-B1E9-CA620DB072B8}" type="datetimeFigureOut">
              <a:rPr lang="es-AR" smtClean="0"/>
              <a:t>12/08/2020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BFA70-7167-4A2A-ADA5-DF0A145AFBAC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851648" cy="1828800"/>
          </a:xfrm>
        </p:spPr>
        <p:txBody>
          <a:bodyPr/>
          <a:lstStyle/>
          <a:p>
            <a:pPr algn="ctr"/>
            <a:r>
              <a:rPr lang="es-AR" dirty="0" smtClean="0"/>
              <a:t>Mediación y Convivencia  escolar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920880" cy="2160240"/>
          </a:xfrm>
        </p:spPr>
        <p:txBody>
          <a:bodyPr>
            <a:normAutofit fontScale="92500" lnSpcReduction="10000"/>
          </a:bodyPr>
          <a:lstStyle/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6° año «B»</a:t>
            </a:r>
          </a:p>
          <a:p>
            <a:r>
              <a:rPr lang="es-AR" dirty="0" smtClean="0"/>
              <a:t>Prof. Andrea Storniolo</a:t>
            </a:r>
          </a:p>
          <a:p>
            <a:r>
              <a:rPr lang="es-AR" dirty="0" smtClean="0"/>
              <a:t>Colegio Santa Rosa de Lima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2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643409" cy="161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 Qué tipo de comunicación observas?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02837"/>
            <a:ext cx="2127498" cy="16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5860"/>
            <a:ext cx="2771147" cy="155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9251"/>
            <a:ext cx="3022721" cy="219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1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708920"/>
            <a:ext cx="481012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4574" y="-1035496"/>
            <a:ext cx="864097" cy="590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8367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Como habrás observado en las imágenes hay distintos: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284293" y="5785011"/>
            <a:ext cx="566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Veamos a continuación las características de cada uno.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7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 rot="16200000">
            <a:off x="-2074235" y="3090459"/>
            <a:ext cx="5561857" cy="6223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u="sng" dirty="0" smtClean="0">
                <a:latin typeface="Arial Narrow" pitchFamily="34" charset="0"/>
              </a:rPr>
              <a:t>ESTILOS COMUNICATIVOS  </a:t>
            </a:r>
            <a:endParaRPr lang="es-AR" sz="2000" b="1" u="sng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 flipH="1">
            <a:off x="1331640" y="620688"/>
            <a:ext cx="4392488" cy="5760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000" b="1" u="sng" dirty="0" smtClean="0"/>
          </a:p>
          <a:p>
            <a:pPr algn="ctr"/>
            <a:endParaRPr lang="es-AR" sz="2000" b="1" u="sng" dirty="0" smtClean="0"/>
          </a:p>
          <a:p>
            <a:pPr algn="ctr"/>
            <a:endParaRPr lang="es-AR" sz="2400" b="1" i="1" u="sng" dirty="0" smtClean="0">
              <a:solidFill>
                <a:srgbClr val="FF3399"/>
              </a:solidFill>
              <a:latin typeface="Stencil" pitchFamily="82" charset="0"/>
            </a:endParaRPr>
          </a:p>
          <a:p>
            <a:pPr algn="ctr"/>
            <a:r>
              <a:rPr lang="es-AR" sz="2400" b="1" i="1" u="sng" dirty="0" smtClean="0">
                <a:solidFill>
                  <a:srgbClr val="FF3399"/>
                </a:solidFill>
                <a:latin typeface="Stencil" pitchFamily="82" charset="0"/>
              </a:rPr>
              <a:t>INHIBIDO – PASIVO</a:t>
            </a:r>
          </a:p>
          <a:p>
            <a:pPr algn="ctr"/>
            <a:endParaRPr lang="es-AR" sz="2400" b="1" i="1" u="sng" dirty="0" smtClean="0">
              <a:solidFill>
                <a:srgbClr val="FF3399"/>
              </a:solidFill>
              <a:latin typeface="Stencil" pitchFamily="82" charset="0"/>
            </a:endParaRPr>
          </a:p>
          <a:p>
            <a:pPr algn="just"/>
            <a:r>
              <a:rPr lang="es-AR" sz="1600" b="1" dirty="0" smtClean="0">
                <a:solidFill>
                  <a:schemeClr val="accent5"/>
                </a:solidFill>
              </a:rPr>
              <a:t>Se caracteriza por una actitud de defensa y respeto de las opiniones y derechos de los demás pero no de los propios.</a:t>
            </a:r>
          </a:p>
          <a:p>
            <a:pPr algn="just"/>
            <a:endParaRPr lang="es-AR" sz="1600" dirty="0" smtClean="0"/>
          </a:p>
          <a:p>
            <a:pPr algn="ctr"/>
            <a:r>
              <a:rPr lang="es-AR" sz="1600" u="sng" dirty="0" smtClean="0"/>
              <a:t>Componentes de este estilo</a:t>
            </a:r>
            <a:r>
              <a:rPr lang="es-AR" sz="1600" dirty="0" smtClean="0"/>
              <a:t>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AR" sz="1600" dirty="0" smtClean="0"/>
              <a:t>Los pensamientos y creencias están vinculados con no molestar a los demás</a:t>
            </a:r>
            <a:r>
              <a:rPr lang="es-AR" sz="1600" dirty="0" smtClean="0"/>
              <a:t>.</a:t>
            </a:r>
          </a:p>
          <a:p>
            <a:pPr algn="just"/>
            <a:endParaRPr lang="es-AR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AR" sz="1600" dirty="0" smtClean="0"/>
              <a:t>Las emociones y sentimientos que  generan </a:t>
            </a:r>
            <a:r>
              <a:rPr lang="es-AR" sz="1600" dirty="0" smtClean="0"/>
              <a:t>son </a:t>
            </a:r>
            <a:r>
              <a:rPr lang="es-AR" sz="1600" dirty="0" smtClean="0"/>
              <a:t>angustia, ira, culpa que no </a:t>
            </a:r>
            <a:r>
              <a:rPr lang="es-AR" sz="1600" dirty="0" smtClean="0"/>
              <a:t>se exterioriza.</a:t>
            </a:r>
          </a:p>
          <a:p>
            <a:pPr algn="just"/>
            <a:endParaRPr lang="es-AR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AR" sz="1600" dirty="0" smtClean="0"/>
              <a:t>Los comportamientos relacionados son callarse, bajar la voz, no mirar de frente, sonrojarse</a:t>
            </a:r>
            <a:r>
              <a:rPr lang="es-AR" sz="1600" dirty="0" smtClean="0"/>
              <a:t>.</a:t>
            </a:r>
          </a:p>
          <a:p>
            <a:pPr algn="just"/>
            <a:endParaRPr lang="es-AR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AR" sz="1600" dirty="0" smtClean="0"/>
              <a:t>Las consecuencias a corto plazo: se evita conflicto pero no se afronta el problema</a:t>
            </a:r>
            <a:r>
              <a:rPr lang="es-AR" sz="1600" dirty="0" smtClean="0"/>
              <a:t>.</a:t>
            </a:r>
          </a:p>
          <a:p>
            <a:pPr algn="just"/>
            <a:endParaRPr lang="es-AR" sz="16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AR" sz="1600" dirty="0" smtClean="0"/>
              <a:t>Las consecuencias a largo plazo: ansiedad, tristeza.</a:t>
            </a:r>
          </a:p>
          <a:p>
            <a:pPr algn="just"/>
            <a:endParaRPr lang="es-AR" sz="2000" dirty="0" smtClean="0"/>
          </a:p>
          <a:p>
            <a:pPr algn="just"/>
            <a:endParaRPr lang="es-AR" dirty="0" smtClean="0"/>
          </a:p>
          <a:p>
            <a:pPr algn="ctr"/>
            <a:endParaRPr lang="es-AR" dirty="0"/>
          </a:p>
        </p:txBody>
      </p:sp>
      <p:pic>
        <p:nvPicPr>
          <p:cNvPr id="2050" name="Picture 2" descr="C:\Users\usu\Desktop\inhi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940">
            <a:off x="6156176" y="1052736"/>
            <a:ext cx="134874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737">
            <a:off x="5971846" y="2949099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\Desktop\hijo_adolesc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93">
            <a:off x="6228184" y="4660614"/>
            <a:ext cx="2553495" cy="14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7" y="620686"/>
            <a:ext cx="633413" cy="60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39983" y="764703"/>
            <a:ext cx="4180489" cy="5730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  <a:p>
            <a:pPr algn="ctr"/>
            <a:endParaRPr lang="es-AR" sz="2400" b="1" u="sng" dirty="0" smtClean="0">
              <a:solidFill>
                <a:srgbClr val="00CC66"/>
              </a:solidFill>
              <a:latin typeface="Stencil" pitchFamily="82" charset="0"/>
            </a:endParaRPr>
          </a:p>
          <a:p>
            <a:pPr algn="ctr"/>
            <a:r>
              <a:rPr lang="es-AR" sz="2400" b="1" u="sng" dirty="0" smtClean="0">
                <a:solidFill>
                  <a:srgbClr val="00CC66"/>
                </a:solidFill>
                <a:latin typeface="Stencil" pitchFamily="82" charset="0"/>
              </a:rPr>
              <a:t>AGRESIVO</a:t>
            </a:r>
            <a:endParaRPr lang="es-AR" sz="2400" b="1" u="sng" dirty="0" smtClean="0">
              <a:solidFill>
                <a:srgbClr val="00CC66"/>
              </a:solidFill>
              <a:latin typeface="Stencil" pitchFamily="82" charset="0"/>
            </a:endParaRPr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just"/>
            <a:r>
              <a:rPr lang="es-AR" sz="1400" b="1" dirty="0">
                <a:solidFill>
                  <a:srgbClr val="FF0000"/>
                </a:solidFill>
              </a:rPr>
              <a:t>Se caracteriza por una actitud de defensa y respeto de las opiniones y derechos </a:t>
            </a:r>
            <a:r>
              <a:rPr lang="es-AR" sz="1400" b="1" dirty="0" smtClean="0">
                <a:solidFill>
                  <a:srgbClr val="FF0000"/>
                </a:solidFill>
              </a:rPr>
              <a:t>propios pero no de </a:t>
            </a:r>
            <a:r>
              <a:rPr lang="es-AR" sz="1400" b="1" dirty="0">
                <a:solidFill>
                  <a:srgbClr val="FF0000"/>
                </a:solidFill>
              </a:rPr>
              <a:t>los </a:t>
            </a:r>
            <a:r>
              <a:rPr lang="es-AR" sz="1400" b="1" dirty="0" smtClean="0">
                <a:solidFill>
                  <a:srgbClr val="FF0000"/>
                </a:solidFill>
              </a:rPr>
              <a:t>demás.</a:t>
            </a:r>
          </a:p>
          <a:p>
            <a:pPr algn="just"/>
            <a:endParaRPr lang="es-AR" sz="1400" dirty="0" smtClean="0"/>
          </a:p>
          <a:p>
            <a:pPr algn="ctr"/>
            <a:r>
              <a:rPr lang="es-AR" sz="1400" u="sng" dirty="0" smtClean="0"/>
              <a:t>Componentes </a:t>
            </a:r>
            <a:r>
              <a:rPr lang="es-AR" sz="1400" u="sng" dirty="0"/>
              <a:t>de este estilo</a:t>
            </a:r>
            <a:r>
              <a:rPr lang="es-AR" sz="1400" dirty="0" smtClean="0"/>
              <a:t>:</a:t>
            </a:r>
          </a:p>
          <a:p>
            <a:endParaRPr lang="es-AR" sz="1400" dirty="0" smtClean="0"/>
          </a:p>
          <a:p>
            <a:pPr marL="342900" indent="-342900">
              <a:buFont typeface="Arial" charset="0"/>
              <a:buChar char="•"/>
            </a:pPr>
            <a:r>
              <a:rPr lang="es-AR" sz="1400" dirty="0" smtClean="0"/>
              <a:t>Los  pensamientos </a:t>
            </a:r>
            <a:r>
              <a:rPr lang="es-AR" sz="1400" dirty="0"/>
              <a:t>y </a:t>
            </a:r>
            <a:r>
              <a:rPr lang="es-AR" sz="1400" dirty="0" smtClean="0"/>
              <a:t>creencias se vinculan con privilegiar a la propia posición sin empatizar con los demás</a:t>
            </a:r>
            <a:r>
              <a:rPr lang="es-AR" sz="1400" dirty="0" smtClean="0"/>
              <a:t>.</a:t>
            </a:r>
          </a:p>
          <a:p>
            <a:endParaRPr lang="es-AR" sz="1400" dirty="0" smtClean="0"/>
          </a:p>
          <a:p>
            <a:pPr marL="342900" indent="-342900">
              <a:buFont typeface="Arial" charset="0"/>
              <a:buChar char="•"/>
            </a:pPr>
            <a:r>
              <a:rPr lang="es-AR" sz="1400" dirty="0" smtClean="0"/>
              <a:t>Las emociones </a:t>
            </a:r>
            <a:r>
              <a:rPr lang="es-AR" sz="1400" dirty="0"/>
              <a:t>y </a:t>
            </a:r>
            <a:r>
              <a:rPr lang="es-AR" sz="1400" dirty="0" smtClean="0"/>
              <a:t>sentimientos que se manifiestan son el enojo, frustración, estallidos agresivos</a:t>
            </a:r>
            <a:r>
              <a:rPr lang="es-AR" sz="1400" dirty="0" smtClean="0"/>
              <a:t>.</a:t>
            </a:r>
          </a:p>
          <a:p>
            <a:endParaRPr lang="es-AR" sz="14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Los </a:t>
            </a:r>
            <a:r>
              <a:rPr lang="es-AR" sz="1400" dirty="0"/>
              <a:t>comportamientos relacionados son h</a:t>
            </a:r>
            <a:r>
              <a:rPr lang="es-AR" sz="1400" dirty="0" smtClean="0"/>
              <a:t>ablar de forma exigente, atacar, tono de voz fuerte, tratar de inhibir a la otra persona</a:t>
            </a:r>
            <a:r>
              <a:rPr lang="es-AR" sz="1400" dirty="0" smtClean="0"/>
              <a:t>.</a:t>
            </a:r>
          </a:p>
          <a:p>
            <a:pPr algn="just"/>
            <a:endParaRPr lang="es-AR" sz="1400" dirty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Las consecuencias </a:t>
            </a:r>
            <a:r>
              <a:rPr lang="es-AR" sz="1400" dirty="0"/>
              <a:t>a corto plazo: </a:t>
            </a:r>
            <a:r>
              <a:rPr lang="es-AR" sz="1400" dirty="0" smtClean="0"/>
              <a:t>tranquiliza ya que tiende a pensar que tiene la razón</a:t>
            </a:r>
            <a:r>
              <a:rPr lang="es-AR" sz="1400" dirty="0" smtClean="0"/>
              <a:t>.</a:t>
            </a:r>
          </a:p>
          <a:p>
            <a:pPr algn="just"/>
            <a:endParaRPr lang="es-AR" sz="1400" dirty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Las consecuencias </a:t>
            </a:r>
            <a:r>
              <a:rPr lang="es-AR" sz="1400" dirty="0"/>
              <a:t>a largo plazo: </a:t>
            </a:r>
            <a:r>
              <a:rPr lang="es-AR" sz="1400" dirty="0" smtClean="0"/>
              <a:t>enfado, ira que se prolongan en el tiempo.</a:t>
            </a:r>
            <a:endParaRPr lang="es-AR" sz="1400" dirty="0"/>
          </a:p>
          <a:p>
            <a:pPr algn="just"/>
            <a:endParaRPr lang="es-AR" sz="2000" dirty="0"/>
          </a:p>
          <a:p>
            <a:pPr algn="just"/>
            <a:endParaRPr lang="es-AR" sz="2000" dirty="0"/>
          </a:p>
          <a:p>
            <a:pPr marL="342900" indent="-342900">
              <a:buFont typeface="Arial" charset="0"/>
              <a:buChar char="•"/>
            </a:pPr>
            <a:endParaRPr lang="es-AR" sz="2000" dirty="0" smtClean="0"/>
          </a:p>
          <a:p>
            <a:pPr marL="342900" indent="-342900">
              <a:buFont typeface="Arial" charset="0"/>
              <a:buChar char="•"/>
            </a:pPr>
            <a:endParaRPr lang="es-AR" sz="2000" dirty="0"/>
          </a:p>
          <a:p>
            <a:pPr marL="342900" indent="-342900">
              <a:buFont typeface="Arial" charset="0"/>
              <a:buChar char="•"/>
            </a:pPr>
            <a:endParaRPr lang="es-AR" sz="2000" dirty="0" smtClean="0"/>
          </a:p>
          <a:p>
            <a:pPr marL="342900" indent="-342900">
              <a:buFont typeface="Arial" charset="0"/>
              <a:buChar char="•"/>
            </a:pPr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/>
          </a:p>
          <a:p>
            <a:pPr algn="ctr"/>
            <a:endParaRPr lang="es-AR" sz="2000" b="1" u="sng" dirty="0" smtClean="0">
              <a:latin typeface="Arial Narrow" pitchFamily="34" charset="0"/>
            </a:endParaRPr>
          </a:p>
          <a:p>
            <a:pPr algn="ctr"/>
            <a:endParaRPr lang="es-AR" sz="2000" b="1" u="sng" dirty="0">
              <a:latin typeface="Arial Narrow" pitchFamily="34" charset="0"/>
            </a:endParaRPr>
          </a:p>
        </p:txBody>
      </p:sp>
      <p:pic>
        <p:nvPicPr>
          <p:cNvPr id="3074" name="Picture 2" descr="C:\Users\usu\Desktop\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231">
            <a:off x="1673920" y="2060848"/>
            <a:ext cx="2304256" cy="1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74">
            <a:off x="1421567" y="3748821"/>
            <a:ext cx="2335590" cy="11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775"/>
            <a:ext cx="633413" cy="646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88640"/>
            <a:ext cx="4536504" cy="68941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AR" b="1" u="sng" dirty="0" smtClean="0">
              <a:latin typeface="Arial Narrow" pitchFamily="34" charset="0"/>
            </a:endParaRPr>
          </a:p>
          <a:p>
            <a:pPr algn="ctr"/>
            <a:endParaRPr lang="es-AR" b="1" u="sng" dirty="0">
              <a:latin typeface="Arial Narrow" pitchFamily="34" charset="0"/>
            </a:endParaRPr>
          </a:p>
          <a:p>
            <a:pPr algn="ctr"/>
            <a:r>
              <a:rPr lang="es-AR" sz="2400" b="1" u="sng" dirty="0" smtClean="0">
                <a:solidFill>
                  <a:srgbClr val="0000FF"/>
                </a:solidFill>
                <a:latin typeface="Stencil" pitchFamily="82" charset="0"/>
              </a:rPr>
              <a:t>ASERTIVO</a:t>
            </a:r>
          </a:p>
          <a:p>
            <a:pPr algn="ctr"/>
            <a:endParaRPr lang="es-AR" sz="2400" b="1" u="sng" dirty="0">
              <a:solidFill>
                <a:srgbClr val="0000FF"/>
              </a:solidFill>
              <a:latin typeface="Stencil" pitchFamily="82" charset="0"/>
            </a:endParaRPr>
          </a:p>
          <a:p>
            <a:pPr algn="just"/>
            <a:r>
              <a:rPr lang="es-AR" sz="1400" b="1" dirty="0">
                <a:solidFill>
                  <a:srgbClr val="FFC000"/>
                </a:solidFill>
              </a:rPr>
              <a:t>Se caracteriza por una actitud de defensa y respeto de las opiniones y derechos propios  </a:t>
            </a:r>
            <a:r>
              <a:rPr lang="es-AR" sz="1400" b="1" dirty="0" smtClean="0">
                <a:solidFill>
                  <a:srgbClr val="FFC000"/>
                </a:solidFill>
              </a:rPr>
              <a:t>y ajenos.</a:t>
            </a:r>
          </a:p>
          <a:p>
            <a:pPr algn="just"/>
            <a:endParaRPr lang="es-AR" sz="1400" dirty="0"/>
          </a:p>
          <a:p>
            <a:pPr algn="ctr"/>
            <a:r>
              <a:rPr lang="es-AR" sz="1400" u="sng" dirty="0"/>
              <a:t>Componentes de este estilo</a:t>
            </a:r>
            <a:r>
              <a:rPr lang="es-AR" sz="1400" dirty="0" smtClean="0"/>
              <a:t>:</a:t>
            </a:r>
          </a:p>
          <a:p>
            <a:endParaRPr lang="es-AR" sz="1400" dirty="0"/>
          </a:p>
          <a:p>
            <a:pPr marL="342900" indent="-342900">
              <a:buFont typeface="Arial" charset="0"/>
              <a:buChar char="•"/>
            </a:pPr>
            <a:r>
              <a:rPr lang="es-AR" sz="1400" dirty="0" smtClean="0"/>
              <a:t>Los pensamientos </a:t>
            </a:r>
            <a:r>
              <a:rPr lang="es-AR" sz="1400" dirty="0"/>
              <a:t>y creencias. </a:t>
            </a:r>
            <a:r>
              <a:rPr lang="es-AR" sz="1400" dirty="0" smtClean="0"/>
              <a:t>«Lo que pienso es tan válido como lo que piensan los demás». Podemos llegar a una solución</a:t>
            </a:r>
            <a:r>
              <a:rPr lang="es-AR" sz="1400" dirty="0" smtClean="0"/>
              <a:t>.</a:t>
            </a:r>
          </a:p>
          <a:p>
            <a:endParaRPr lang="es-AR" sz="1400" dirty="0"/>
          </a:p>
          <a:p>
            <a:pPr marL="342900" indent="-342900">
              <a:buFont typeface="Arial" charset="0"/>
              <a:buChar char="•"/>
            </a:pPr>
            <a:r>
              <a:rPr lang="es-AR" sz="1400" dirty="0" smtClean="0"/>
              <a:t>Las emociones </a:t>
            </a:r>
            <a:r>
              <a:rPr lang="es-AR" sz="1400" dirty="0"/>
              <a:t>y </a:t>
            </a:r>
            <a:r>
              <a:rPr lang="es-AR" sz="1400" dirty="0" smtClean="0"/>
              <a:t>sentimientos están vinculados con la tranquilidad, sentimiento de control, bienestar y satisfacción</a:t>
            </a:r>
            <a:r>
              <a:rPr lang="es-AR" sz="1400" dirty="0" smtClean="0"/>
              <a:t>.</a:t>
            </a:r>
          </a:p>
          <a:p>
            <a:endParaRPr lang="es-AR" sz="1400" dirty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Los comportamientos </a:t>
            </a:r>
            <a:r>
              <a:rPr lang="es-AR" sz="1400" dirty="0"/>
              <a:t>relacionados. </a:t>
            </a:r>
            <a:r>
              <a:rPr lang="es-AR" sz="1400" dirty="0" smtClean="0"/>
              <a:t>Tono de voz comprensivo y respetuoso basados en la escucha activa, empatía y búsqueda de soluciones</a:t>
            </a:r>
            <a:r>
              <a:rPr lang="es-AR" sz="1400" dirty="0" smtClean="0"/>
              <a:t>.</a:t>
            </a:r>
          </a:p>
          <a:p>
            <a:pPr algn="just"/>
            <a:endParaRPr lang="es-AR" sz="1400" dirty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Las consecuencias </a:t>
            </a:r>
            <a:r>
              <a:rPr lang="es-AR" sz="1400" dirty="0"/>
              <a:t>a corto plazo: </a:t>
            </a:r>
            <a:r>
              <a:rPr lang="es-AR" sz="1400" dirty="0" smtClean="0"/>
              <a:t>bienestar. </a:t>
            </a:r>
            <a:endParaRPr lang="es-AR" sz="1400" dirty="0" smtClean="0"/>
          </a:p>
          <a:p>
            <a:pPr algn="just"/>
            <a:r>
              <a:rPr lang="es-AR" sz="1400" dirty="0"/>
              <a:t> </a:t>
            </a:r>
            <a:r>
              <a:rPr lang="es-AR" sz="1400" dirty="0" smtClean="0"/>
              <a:t>      </a:t>
            </a:r>
            <a:r>
              <a:rPr lang="es-AR" sz="1400" dirty="0" smtClean="0"/>
              <a:t>Se </a:t>
            </a:r>
            <a:r>
              <a:rPr lang="es-AR" sz="1400" dirty="0" smtClean="0"/>
              <a:t>afrontan conflictos  en forma positiva</a:t>
            </a:r>
            <a:r>
              <a:rPr lang="es-AR" sz="1400" dirty="0" smtClean="0"/>
              <a:t>.</a:t>
            </a:r>
          </a:p>
          <a:p>
            <a:pPr algn="just"/>
            <a:endParaRPr lang="es-AR" sz="1400" dirty="0"/>
          </a:p>
          <a:p>
            <a:pPr marL="285750" indent="-285750" algn="just">
              <a:buFont typeface="Arial" charset="0"/>
              <a:buChar char="•"/>
            </a:pPr>
            <a:r>
              <a:rPr lang="es-AR" sz="1400" dirty="0" smtClean="0"/>
              <a:t>Las consecuencias </a:t>
            </a:r>
            <a:r>
              <a:rPr lang="es-AR" sz="1400" dirty="0"/>
              <a:t>a largo plazo: </a:t>
            </a:r>
            <a:r>
              <a:rPr lang="es-AR" sz="1400" dirty="0" smtClean="0"/>
              <a:t>relaciones satisfactorias al reforzar mis derechos y los de los demás.</a:t>
            </a:r>
            <a:endParaRPr lang="es-AR" sz="1400" dirty="0"/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45" y="3284984"/>
            <a:ext cx="18113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u\Desktop\descarga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14" y="5229200"/>
            <a:ext cx="2095500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u\Desktop\estudiantes-adolescentes-en-el-pasillo-de-la-high-school-secundaria-hablando-100722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124744"/>
            <a:ext cx="2249372" cy="20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980728"/>
            <a:ext cx="417646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latin typeface="Arial Narrow" pitchFamily="34" charset="0"/>
              </a:rPr>
              <a:t>ASERTIVIDAD</a:t>
            </a:r>
            <a:endParaRPr lang="es-AR" sz="2800" b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2492896"/>
            <a:ext cx="6336704" cy="2448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atin typeface="Arial Narrow" pitchFamily="34" charset="0"/>
              </a:rPr>
              <a:t>Es una forma de expresión consciente, congruente, clara, directa y equilibrada cuya finalidad es comunicar nuestras ideas y sentimientos o defender nuestros legítimos derechos sin la intención de herir o perjudicar, actuando desde un estado interior de autoconfianza.</a:t>
            </a:r>
            <a:endParaRPr lang="es-A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34035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u\Desktop\escucha-act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38" y="893925"/>
            <a:ext cx="1520078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\Desktop\descarga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75" y="4941168"/>
            <a:ext cx="184404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u\Desktop\vo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1871627" cy="21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776</TotalTime>
  <Words>435</Words>
  <Application>Microsoft Office PowerPoint</Application>
  <PresentationFormat>Presentación en pantalla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Mediación y Convivencia 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</dc:creator>
  <cp:lastModifiedBy>usu</cp:lastModifiedBy>
  <cp:revision>60</cp:revision>
  <dcterms:created xsi:type="dcterms:W3CDTF">2019-09-29T21:50:43Z</dcterms:created>
  <dcterms:modified xsi:type="dcterms:W3CDTF">2020-08-12T15:10:17Z</dcterms:modified>
</cp:coreProperties>
</file>