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3" r:id="rId6"/>
    <p:sldId id="264" r:id="rId7"/>
    <p:sldId id="265" r:id="rId8"/>
    <p:sldId id="266" r:id="rId9"/>
    <p:sldId id="267" r:id="rId10"/>
    <p:sldId id="268" r:id="rId11"/>
    <p:sldId id="275" r:id="rId12"/>
    <p:sldId id="274" r:id="rId13"/>
    <p:sldId id="273" r:id="rId14"/>
    <p:sldId id="259" r:id="rId1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GIC" initials="U" lastIdx="0" clrIdx="0">
    <p:extLst>
      <p:ext uri="{19B8F6BF-5375-455C-9EA6-DF929625EA0E}">
        <p15:presenceInfo xmlns:p15="http://schemas.microsoft.com/office/powerpoint/2012/main" userId="GRG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p:txBody>
          <a:bodyPr/>
          <a:lstStyle/>
          <a:p>
            <a:fld id="{CFFAE72A-A4C2-4265-8885-E57C8D088402}" type="datetimeFigureOut">
              <a:rPr lang="es-AR" smtClean="0"/>
              <a:t>29/8/2022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94563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CFFAE72A-A4C2-4265-8885-E57C8D088402}" type="datetimeFigureOut">
              <a:rPr lang="es-AR" smtClean="0"/>
              <a:t>29/8/2022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751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CFFAE72A-A4C2-4265-8885-E57C8D088402}" type="datetimeFigureOut">
              <a:rPr lang="es-AR" smtClean="0"/>
              <a:t>29/8/2022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154667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CFFAE72A-A4C2-4265-8885-E57C8D088402}" type="datetimeFigureOut">
              <a:rPr lang="es-AR" smtClean="0"/>
              <a:t>29/8/2022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29054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FFAE72A-A4C2-4265-8885-E57C8D088402}" type="datetimeFigureOut">
              <a:rPr lang="es-AR" smtClean="0"/>
              <a:t>29/8/2022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404779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CFFAE72A-A4C2-4265-8885-E57C8D088402}" type="datetimeFigureOut">
              <a:rPr lang="es-AR" smtClean="0"/>
              <a:t>29/8/2022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72750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CFFAE72A-A4C2-4265-8885-E57C8D088402}" type="datetimeFigureOut">
              <a:rPr lang="es-AR" smtClean="0"/>
              <a:t>29/8/2022</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366454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CFFAE72A-A4C2-4265-8885-E57C8D088402}" type="datetimeFigureOut">
              <a:rPr lang="es-AR" smtClean="0"/>
              <a:t>29/8/2022</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50004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FFAE72A-A4C2-4265-8885-E57C8D088402}" type="datetimeFigureOut">
              <a:rPr lang="es-AR" smtClean="0"/>
              <a:t>29/8/2022</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230551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FFAE72A-A4C2-4265-8885-E57C8D088402}" type="datetimeFigureOut">
              <a:rPr lang="es-AR" smtClean="0"/>
              <a:t>29/8/2022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49117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FFAE72A-A4C2-4265-8885-E57C8D088402}" type="datetimeFigureOut">
              <a:rPr lang="es-AR" smtClean="0"/>
              <a:t>29/8/2022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A06FD3D5-4CFD-4554-8E48-68FA2B370091}" type="slidenum">
              <a:rPr lang="es-AR" smtClean="0"/>
              <a:t>‹Nº›</a:t>
            </a:fld>
            <a:endParaRPr lang="es-AR"/>
          </a:p>
        </p:txBody>
      </p:sp>
    </p:spTree>
    <p:extLst>
      <p:ext uri="{BB962C8B-B14F-4D97-AF65-F5344CB8AC3E}">
        <p14:creationId xmlns:p14="http://schemas.microsoft.com/office/powerpoint/2010/main" val="99986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AE72A-A4C2-4265-8885-E57C8D088402}" type="datetimeFigureOut">
              <a:rPr lang="es-AR" smtClean="0"/>
              <a:t>29/8/2022</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FD3D5-4CFD-4554-8E48-68FA2B370091}" type="slidenum">
              <a:rPr lang="es-AR" smtClean="0"/>
              <a:t>‹Nº›</a:t>
            </a:fld>
            <a:endParaRPr lang="es-AR"/>
          </a:p>
        </p:txBody>
      </p:sp>
    </p:spTree>
    <p:extLst>
      <p:ext uri="{BB962C8B-B14F-4D97-AF65-F5344CB8AC3E}">
        <p14:creationId xmlns:p14="http://schemas.microsoft.com/office/powerpoint/2010/main" val="371338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AF4824A-6038-412A-BDD5-69B6F07FABD9}"/>
              </a:ext>
            </a:extLst>
          </p:cNvPr>
          <p:cNvSpPr/>
          <p:nvPr/>
        </p:nvSpPr>
        <p:spPr>
          <a:xfrm>
            <a:off x="0" y="0"/>
            <a:ext cx="5989983"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4" name="CuadroTexto 73">
            <a:extLst>
              <a:ext uri="{FF2B5EF4-FFF2-40B4-BE49-F238E27FC236}">
                <a16:creationId xmlns:a16="http://schemas.microsoft.com/office/drawing/2014/main" id="{B524E14C-DB60-45A5-ABD0-A11BD4130043}"/>
              </a:ext>
            </a:extLst>
          </p:cNvPr>
          <p:cNvSpPr txBox="1"/>
          <p:nvPr/>
        </p:nvSpPr>
        <p:spPr>
          <a:xfrm>
            <a:off x="6698972" y="76200"/>
            <a:ext cx="4989446" cy="7325082"/>
          </a:xfrm>
          <a:prstGeom prst="rect">
            <a:avLst/>
          </a:prstGeom>
          <a:noFill/>
        </p:spPr>
        <p:txBody>
          <a:bodyPr wrap="square" rtlCol="0">
            <a:spAutoFit/>
          </a:bodyPr>
          <a:lstStyle/>
          <a:p>
            <a:pPr algn="ctr"/>
            <a:endParaRPr lang="es-MX" dirty="0"/>
          </a:p>
          <a:p>
            <a:pPr algn="ctr"/>
            <a:endParaRPr lang="es-MX" dirty="0"/>
          </a:p>
          <a:p>
            <a:pPr algn="ctr"/>
            <a:endParaRPr lang="es-MX" dirty="0"/>
          </a:p>
          <a:p>
            <a:pPr algn="ctr"/>
            <a:endParaRPr lang="es-MX" dirty="0"/>
          </a:p>
          <a:p>
            <a:pPr algn="ctr"/>
            <a:endParaRPr lang="es-MX" dirty="0"/>
          </a:p>
          <a:p>
            <a:pPr algn="ctr"/>
            <a:endParaRPr lang="es-MX" dirty="0"/>
          </a:p>
          <a:p>
            <a:endParaRPr lang="es-MX" dirty="0"/>
          </a:p>
          <a:p>
            <a:endParaRPr lang="es-MX" dirty="0"/>
          </a:p>
          <a:p>
            <a:pPr algn="ctr"/>
            <a:endParaRPr lang="es-MX" sz="2200" dirty="0"/>
          </a:p>
          <a:p>
            <a:pPr algn="ctr"/>
            <a:r>
              <a:rPr lang="es-MX" sz="2200" dirty="0"/>
              <a:t>LABOREO DE MINAS II </a:t>
            </a:r>
          </a:p>
          <a:p>
            <a:pPr algn="ctr"/>
            <a:endParaRPr lang="es-MX" sz="2200" dirty="0"/>
          </a:p>
          <a:p>
            <a:pPr algn="ctr"/>
            <a:endParaRPr lang="es-MX" sz="2200" dirty="0"/>
          </a:p>
          <a:p>
            <a:pPr algn="ctr"/>
            <a:r>
              <a:rPr lang="es-MX" sz="2200" dirty="0"/>
              <a:t>“Cámara y Pilares”</a:t>
            </a:r>
          </a:p>
          <a:p>
            <a:pPr algn="ctr"/>
            <a:endParaRPr lang="es-MX" dirty="0"/>
          </a:p>
          <a:p>
            <a:pPr algn="ctr"/>
            <a:endParaRPr lang="es-MX" dirty="0"/>
          </a:p>
          <a:p>
            <a:pPr algn="ctr"/>
            <a:endParaRPr lang="es-MX" dirty="0"/>
          </a:p>
          <a:p>
            <a:endParaRPr lang="es-MX" dirty="0"/>
          </a:p>
          <a:p>
            <a:endParaRPr lang="es-MX" dirty="0"/>
          </a:p>
          <a:p>
            <a:endParaRPr lang="es-MX" dirty="0"/>
          </a:p>
          <a:p>
            <a:r>
              <a:rPr lang="es-MX" dirty="0"/>
              <a:t>Prof.:                   Grgic Aldana</a:t>
            </a:r>
          </a:p>
          <a:p>
            <a:endParaRPr lang="es-MX" dirty="0"/>
          </a:p>
          <a:p>
            <a:r>
              <a:rPr lang="es-MX" dirty="0"/>
              <a:t>Año:                     2022</a:t>
            </a:r>
          </a:p>
          <a:p>
            <a:endParaRPr lang="es-MX" dirty="0"/>
          </a:p>
          <a:p>
            <a:endParaRPr lang="es-MX" dirty="0"/>
          </a:p>
        </p:txBody>
      </p:sp>
      <p:pic>
        <p:nvPicPr>
          <p:cNvPr id="56" name="Imagen 55">
            <a:extLst>
              <a:ext uri="{FF2B5EF4-FFF2-40B4-BE49-F238E27FC236}">
                <a16:creationId xmlns:a16="http://schemas.microsoft.com/office/drawing/2014/main" id="{F0905F84-833A-4D1F-B7DD-10BC41154B1D}"/>
              </a:ext>
            </a:extLst>
          </p:cNvPr>
          <p:cNvPicPr>
            <a:picLocks noChangeAspect="1"/>
          </p:cNvPicPr>
          <p:nvPr/>
        </p:nvPicPr>
        <p:blipFill rotWithShape="1">
          <a:blip r:embed="rId2">
            <a:extLst>
              <a:ext uri="{28A0092B-C50C-407E-A947-70E740481C1C}">
                <a14:useLocalDpi xmlns:a14="http://schemas.microsoft.com/office/drawing/2010/main" val="0"/>
              </a:ext>
            </a:extLst>
          </a:blip>
          <a:srcRect l="28399" t="22276" r="62253" b="61096"/>
          <a:stretch/>
        </p:blipFill>
        <p:spPr bwMode="auto">
          <a:xfrm>
            <a:off x="7768438" y="76200"/>
            <a:ext cx="3095031" cy="22131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636792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6067133"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323060" y="418209"/>
            <a:ext cx="4867530" cy="4708981"/>
          </a:xfrm>
          <a:prstGeom prst="rect">
            <a:avLst/>
          </a:prstGeom>
          <a:noFill/>
        </p:spPr>
        <p:txBody>
          <a:bodyPr wrap="square" rtlCol="0">
            <a:spAutoFit/>
          </a:bodyPr>
          <a:lstStyle/>
          <a:p>
            <a:pPr algn="ctr"/>
            <a:r>
              <a:rPr lang="es-ES" sz="2000" b="1" i="1" dirty="0">
                <a:effectLst>
                  <a:outerShdw blurRad="38100" dist="38100" dir="2700000" algn="tl">
                    <a:srgbClr val="000000">
                      <a:alpha val="43137"/>
                    </a:srgbClr>
                  </a:outerShdw>
                </a:effectLst>
                <a:latin typeface="Arial Narrow" panose="020B0606020202030204" pitchFamily="34" charset="0"/>
              </a:rPr>
              <a:t>¿SE PUEDEN RECUPERAR LOS PILARES?</a:t>
            </a:r>
          </a:p>
          <a:p>
            <a:pPr algn="ctr"/>
            <a:r>
              <a:rPr lang="es-ES" sz="2000" b="1" i="1" dirty="0">
                <a:effectLst>
                  <a:outerShdw blurRad="38100" dist="38100" dir="2700000" algn="tl">
                    <a:srgbClr val="000000">
                      <a:alpha val="43137"/>
                    </a:srgbClr>
                  </a:outerShdw>
                </a:effectLst>
                <a:latin typeface="Arial Narrow" panose="020B0606020202030204" pitchFamily="34" charset="0"/>
              </a:rPr>
              <a:t>¿COMO? </a:t>
            </a:r>
          </a:p>
          <a:p>
            <a:pPr algn="ctr"/>
            <a:endParaRPr lang="es-ES" sz="2000" b="1" i="1" dirty="0">
              <a:effectLst>
                <a:outerShdw blurRad="38100" dist="38100" dir="2700000" algn="tl">
                  <a:srgbClr val="000000">
                    <a:alpha val="43137"/>
                  </a:srgbClr>
                </a:outerShdw>
              </a:effectLst>
              <a:latin typeface="Arial Narrow" panose="020B0606020202030204" pitchFamily="34" charset="0"/>
            </a:endParaRPr>
          </a:p>
          <a:p>
            <a:r>
              <a:rPr lang="es-ES" sz="2000" dirty="0">
                <a:latin typeface="Arial Narrow" panose="020B0606020202030204" pitchFamily="34" charset="0"/>
              </a:rPr>
              <a:t>Por cuestiones de mejorar las condiciones de seguridad del techo de la labor, a la hora de recuperar los pilares, hacer uso de pilares artificiales ayudan al control del derrumbes del techo.</a:t>
            </a:r>
          </a:p>
          <a:p>
            <a:r>
              <a:rPr lang="es-ES" sz="2000" dirty="0">
                <a:latin typeface="Arial Narrow" panose="020B0606020202030204" pitchFamily="34" charset="0"/>
              </a:rPr>
              <a:t>En general se emplean pilares de tipo hidráulicos, de hormigón </a:t>
            </a:r>
            <a:r>
              <a:rPr lang="es-ES" sz="2000" dirty="0" err="1">
                <a:latin typeface="Arial Narrow" panose="020B0606020202030204" pitchFamily="34" charset="0"/>
              </a:rPr>
              <a:t>ó</a:t>
            </a:r>
            <a:r>
              <a:rPr lang="es-ES" sz="2000" dirty="0">
                <a:latin typeface="Arial Narrow" panose="020B0606020202030204" pitchFamily="34" charset="0"/>
              </a:rPr>
              <a:t> de madera.</a:t>
            </a:r>
          </a:p>
          <a:p>
            <a:endParaRPr lang="es-ES" sz="2000" dirty="0">
              <a:latin typeface="Arial Narrow" panose="020B0606020202030204" pitchFamily="34" charset="0"/>
            </a:endParaRPr>
          </a:p>
          <a:p>
            <a:endParaRPr lang="es-ES" sz="2000" b="1" dirty="0">
              <a:latin typeface="Arial Narrow" panose="020B0606020202030204" pitchFamily="34" charset="0"/>
            </a:endParaRPr>
          </a:p>
          <a:p>
            <a:endParaRPr lang="es-ES" sz="2000" b="1" dirty="0">
              <a:latin typeface="Arial Narrow" panose="020B0606020202030204" pitchFamily="34" charset="0"/>
            </a:endParaRPr>
          </a:p>
          <a:p>
            <a:endParaRPr lang="es-ES" sz="2000" b="1" dirty="0">
              <a:latin typeface="Arial Narrow" panose="020B0606020202030204" pitchFamily="34" charset="0"/>
            </a:endParaRPr>
          </a:p>
          <a:p>
            <a:endParaRPr lang="es-ES" sz="2000" dirty="0">
              <a:latin typeface="Arial Narrow" panose="020B0606020202030204" pitchFamily="34" charset="0"/>
            </a:endParaRPr>
          </a:p>
        </p:txBody>
      </p:sp>
      <p:pic>
        <p:nvPicPr>
          <p:cNvPr id="2" name="Imagen 1"/>
          <p:cNvPicPr>
            <a:picLocks noChangeAspect="1"/>
          </p:cNvPicPr>
          <p:nvPr/>
        </p:nvPicPr>
        <p:blipFill rotWithShape="1">
          <a:blip r:embed="rId2"/>
          <a:srcRect l="25250" t="33334" r="18250" b="15333"/>
          <a:stretch/>
        </p:blipFill>
        <p:spPr>
          <a:xfrm>
            <a:off x="6595317" y="188843"/>
            <a:ext cx="5513514" cy="5708381"/>
          </a:xfrm>
          <a:prstGeom prst="rect">
            <a:avLst/>
          </a:prstGeom>
        </p:spPr>
      </p:pic>
    </p:spTree>
    <p:extLst>
      <p:ext uri="{BB962C8B-B14F-4D97-AF65-F5344CB8AC3E}">
        <p14:creationId xmlns:p14="http://schemas.microsoft.com/office/powerpoint/2010/main" val="3720978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2"/>
          <a:srcRect l="29500" t="28666" r="22500" b="22000"/>
          <a:stretch/>
        </p:blipFill>
        <p:spPr>
          <a:xfrm>
            <a:off x="50726" y="0"/>
            <a:ext cx="5233579" cy="6858000"/>
          </a:xfrm>
          <a:prstGeom prst="rect">
            <a:avLst/>
          </a:prstGeom>
        </p:spPr>
      </p:pic>
      <p:pic>
        <p:nvPicPr>
          <p:cNvPr id="3" name="Imagen 2"/>
          <p:cNvPicPr>
            <a:picLocks noChangeAspect="1"/>
          </p:cNvPicPr>
          <p:nvPr/>
        </p:nvPicPr>
        <p:blipFill rotWithShape="1">
          <a:blip r:embed="rId3"/>
          <a:srcRect l="19701" t="20712" r="18205" b="20065"/>
          <a:stretch/>
        </p:blipFill>
        <p:spPr>
          <a:xfrm>
            <a:off x="6592964" y="143501"/>
            <a:ext cx="5473144" cy="6609933"/>
          </a:xfrm>
          <a:prstGeom prst="rect">
            <a:avLst/>
          </a:prstGeom>
        </p:spPr>
      </p:pic>
    </p:spTree>
    <p:extLst>
      <p:ext uri="{BB962C8B-B14F-4D97-AF65-F5344CB8AC3E}">
        <p14:creationId xmlns:p14="http://schemas.microsoft.com/office/powerpoint/2010/main" val="22480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5940288" y="-30639"/>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3" name="CuadroTexto 2"/>
          <p:cNvSpPr txBox="1"/>
          <p:nvPr/>
        </p:nvSpPr>
        <p:spPr>
          <a:xfrm>
            <a:off x="438150" y="755373"/>
            <a:ext cx="4286250" cy="1077218"/>
          </a:xfrm>
          <a:prstGeom prst="rect">
            <a:avLst/>
          </a:prstGeom>
          <a:noFill/>
        </p:spPr>
        <p:txBody>
          <a:bodyPr wrap="square" rtlCol="0">
            <a:spAutoFit/>
          </a:bodyPr>
          <a:lstStyle/>
          <a:p>
            <a:r>
              <a:rPr lang="es-AR" sz="3200" b="1" dirty="0">
                <a:effectLst>
                  <a:outerShdw blurRad="38100" dist="38100" dir="2700000" algn="tl">
                    <a:srgbClr val="000000">
                      <a:alpha val="43137"/>
                    </a:srgbClr>
                  </a:outerShdw>
                </a:effectLst>
                <a:latin typeface="Arial Narrow" panose="020B0606020202030204" pitchFamily="34" charset="0"/>
              </a:rPr>
              <a:t>Algunas curiosidades de interés..</a:t>
            </a:r>
          </a:p>
        </p:txBody>
      </p:sp>
      <p:sp>
        <p:nvSpPr>
          <p:cNvPr id="4" name="CuadroTexto 3"/>
          <p:cNvSpPr txBox="1"/>
          <p:nvPr/>
        </p:nvSpPr>
        <p:spPr>
          <a:xfrm>
            <a:off x="6695660" y="453886"/>
            <a:ext cx="5305840" cy="5940088"/>
          </a:xfrm>
          <a:prstGeom prst="rect">
            <a:avLst/>
          </a:prstGeom>
          <a:noFill/>
        </p:spPr>
        <p:txBody>
          <a:bodyPr wrap="square" rtlCol="0">
            <a:spAutoFit/>
          </a:bodyPr>
          <a:lstStyle/>
          <a:p>
            <a:r>
              <a:rPr lang="es-AR" sz="2000" b="1" dirty="0">
                <a:latin typeface="Arial Narrow" panose="020B0606020202030204" pitchFamily="34" charset="0"/>
              </a:rPr>
              <a:t>RECUPERACION DEL METODO. SELECTIVIDAD</a:t>
            </a:r>
          </a:p>
          <a:p>
            <a:r>
              <a:rPr lang="es-AR" sz="2000" dirty="0">
                <a:latin typeface="Arial Narrow" panose="020B0606020202030204" pitchFamily="34" charset="0"/>
              </a:rPr>
              <a:t>· Baja a Regular (50%, 75%,...84%).</a:t>
            </a:r>
          </a:p>
          <a:p>
            <a:r>
              <a:rPr lang="es-AR" sz="2000" dirty="0">
                <a:latin typeface="Arial Narrow" panose="020B0606020202030204" pitchFamily="34" charset="0"/>
              </a:rPr>
              <a:t>· Poca dilución y Selectividad.</a:t>
            </a:r>
          </a:p>
          <a:p>
            <a:endParaRPr lang="es-AR" sz="2000" dirty="0">
              <a:latin typeface="Arial Narrow" panose="020B0606020202030204" pitchFamily="34" charset="0"/>
            </a:endParaRPr>
          </a:p>
          <a:p>
            <a:r>
              <a:rPr lang="es-AR" sz="2000" b="1" dirty="0">
                <a:latin typeface="Arial Narrow" panose="020B0606020202030204" pitchFamily="34" charset="0"/>
              </a:rPr>
              <a:t>SEGURIDAD DEL METODO</a:t>
            </a:r>
          </a:p>
          <a:p>
            <a:r>
              <a:rPr lang="es-AR" sz="2000" dirty="0">
                <a:latin typeface="Arial Narrow" panose="020B0606020202030204" pitchFamily="34" charset="0"/>
              </a:rPr>
              <a:t>· General buena (respeto condiciones aplicación.).</a:t>
            </a:r>
          </a:p>
          <a:p>
            <a:r>
              <a:rPr lang="es-AR" sz="2000" dirty="0">
                <a:latin typeface="Arial Narrow" panose="020B0606020202030204" pitchFamily="34" charset="0"/>
              </a:rPr>
              <a:t>· Techo poco firme (precaución).</a:t>
            </a:r>
          </a:p>
          <a:p>
            <a:endParaRPr lang="es-AR" sz="2000" dirty="0">
              <a:latin typeface="Arial Narrow" panose="020B0606020202030204" pitchFamily="34" charset="0"/>
            </a:endParaRPr>
          </a:p>
          <a:p>
            <a:r>
              <a:rPr lang="es-AR" sz="2000" b="1" dirty="0">
                <a:latin typeface="Arial Narrow" panose="020B0606020202030204" pitchFamily="34" charset="0"/>
              </a:rPr>
              <a:t>RENDIMIENTOS. PRODUCTIVIDAD. PRECIOS. COSTOS</a:t>
            </a:r>
          </a:p>
          <a:p>
            <a:r>
              <a:rPr lang="es-AR" sz="2000" dirty="0">
                <a:latin typeface="Arial Narrow" panose="020B0606020202030204" pitchFamily="34" charset="0"/>
              </a:rPr>
              <a:t>· Buen rendimiento y productividad (&gt; 50 t/</a:t>
            </a:r>
            <a:r>
              <a:rPr lang="es-AR" sz="2000" dirty="0" err="1">
                <a:latin typeface="Arial Narrow" panose="020B0606020202030204" pitchFamily="34" charset="0"/>
              </a:rPr>
              <a:t>ht</a:t>
            </a:r>
            <a:r>
              <a:rPr lang="es-AR" sz="2000" dirty="0">
                <a:latin typeface="Arial Narrow" panose="020B0606020202030204" pitchFamily="34" charset="0"/>
              </a:rPr>
              <a:t>).</a:t>
            </a:r>
          </a:p>
          <a:p>
            <a:r>
              <a:rPr lang="es-AR" sz="2000" dirty="0">
                <a:latin typeface="Arial Narrow" panose="020B0606020202030204" pitchFamily="34" charset="0"/>
              </a:rPr>
              <a:t>· Método de bajo costo explotación.</a:t>
            </a:r>
          </a:p>
          <a:p>
            <a:endParaRPr lang="es-AR" sz="2000" dirty="0">
              <a:latin typeface="Arial Narrow" panose="020B0606020202030204" pitchFamily="34" charset="0"/>
            </a:endParaRPr>
          </a:p>
          <a:p>
            <a:r>
              <a:rPr lang="es-AR" sz="2000" b="1" dirty="0">
                <a:latin typeface="Arial Narrow" panose="020B0606020202030204" pitchFamily="34" charset="0"/>
              </a:rPr>
              <a:t>MECANIZACION Y TENDENCIAS EVOLUTIVAS DEL METODO</a:t>
            </a:r>
          </a:p>
          <a:p>
            <a:r>
              <a:rPr lang="es-AR" sz="2000" dirty="0">
                <a:latin typeface="Arial Narrow" panose="020B0606020202030204" pitchFamily="34" charset="0"/>
              </a:rPr>
              <a:t>· </a:t>
            </a:r>
            <a:r>
              <a:rPr lang="es-AR" sz="2000" dirty="0" err="1">
                <a:latin typeface="Arial Narrow" panose="020B0606020202030204" pitchFamily="34" charset="0"/>
              </a:rPr>
              <a:t>Metodo</a:t>
            </a:r>
            <a:r>
              <a:rPr lang="es-AR" sz="2000" dirty="0">
                <a:latin typeface="Arial Narrow" panose="020B0606020202030204" pitchFamily="34" charset="0"/>
              </a:rPr>
              <a:t> mecanizado (perforación, carga y transporte).</a:t>
            </a:r>
          </a:p>
          <a:p>
            <a:r>
              <a:rPr lang="es-AR" sz="2000" dirty="0">
                <a:latin typeface="Arial Narrow" panose="020B0606020202030204" pitchFamily="34" charset="0"/>
              </a:rPr>
              <a:t>· Realce por Subniveles.</a:t>
            </a:r>
          </a:p>
          <a:p>
            <a:r>
              <a:rPr lang="es-AR" sz="2000" dirty="0">
                <a:latin typeface="Arial Narrow" panose="020B0606020202030204" pitchFamily="34" charset="0"/>
              </a:rPr>
              <a:t>· Cráteres Verticales en Retroceso (VCR).</a:t>
            </a:r>
          </a:p>
          <a:p>
            <a:r>
              <a:rPr lang="es-AR" sz="2000" dirty="0">
                <a:latin typeface="Arial Narrow" panose="020B0606020202030204" pitchFamily="34" charset="0"/>
              </a:rPr>
              <a:t>· Frentes Largos (</a:t>
            </a:r>
            <a:r>
              <a:rPr lang="es-AR" sz="2000" dirty="0" err="1">
                <a:latin typeface="Arial Narrow" panose="020B0606020202030204" pitchFamily="34" charset="0"/>
              </a:rPr>
              <a:t>Longwall</a:t>
            </a:r>
            <a:r>
              <a:rPr lang="es-AR" sz="2000" dirty="0">
                <a:latin typeface="Arial Narrow" panose="020B0606020202030204" pitchFamily="34" charset="0"/>
              </a:rPr>
              <a:t>) - Carbón.</a:t>
            </a:r>
          </a:p>
        </p:txBody>
      </p:sp>
      <p:pic>
        <p:nvPicPr>
          <p:cNvPr id="14" name="Imagen 13"/>
          <p:cNvPicPr>
            <a:picLocks noChangeAspect="1"/>
          </p:cNvPicPr>
          <p:nvPr/>
        </p:nvPicPr>
        <p:blipFill rotWithShape="1">
          <a:blip r:embed="rId2"/>
          <a:srcRect t="21000" r="54750" b="18666"/>
          <a:stretch/>
        </p:blipFill>
        <p:spPr>
          <a:xfrm>
            <a:off x="0" y="3348671"/>
            <a:ext cx="3448050" cy="3448050"/>
          </a:xfrm>
          <a:prstGeom prst="rect">
            <a:avLst/>
          </a:prstGeom>
        </p:spPr>
      </p:pic>
    </p:spTree>
    <p:extLst>
      <p:ext uri="{BB962C8B-B14F-4D97-AF65-F5344CB8AC3E}">
        <p14:creationId xmlns:p14="http://schemas.microsoft.com/office/powerpoint/2010/main" val="4149186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6294783"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783571" y="315657"/>
            <a:ext cx="5024194" cy="5139869"/>
          </a:xfrm>
          <a:prstGeom prst="rect">
            <a:avLst/>
          </a:prstGeom>
          <a:noFill/>
        </p:spPr>
        <p:txBody>
          <a:bodyPr wrap="square" rtlCol="0">
            <a:spAutoFit/>
          </a:bodyPr>
          <a:lstStyle/>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ctr"/>
            <a:r>
              <a:rPr lang="es-ES" sz="3200" b="1" dirty="0">
                <a:effectLst>
                  <a:outerShdw blurRad="38100" dist="38100" dir="2700000" algn="tl">
                    <a:srgbClr val="000000">
                      <a:alpha val="43137"/>
                    </a:srgbClr>
                  </a:outerShdw>
                </a:effectLst>
                <a:latin typeface="Arial Narrow" panose="020B0606020202030204" pitchFamily="34" charset="0"/>
              </a:rPr>
              <a:t>VENTAJAS</a:t>
            </a: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marL="342900" indent="-342900">
              <a:buFont typeface="Wingdings" panose="05000000000000000000" pitchFamily="2" charset="2"/>
              <a:buChar char="Ø"/>
            </a:pPr>
            <a:r>
              <a:rPr lang="es-AR" sz="2000" dirty="0">
                <a:latin typeface="Arial Narrow" panose="020B0606020202030204" pitchFamily="34" charset="0"/>
              </a:rPr>
              <a:t>Explotación barata y sencilla</a:t>
            </a:r>
          </a:p>
          <a:p>
            <a:pPr marL="342900" indent="-342900">
              <a:buFont typeface="Wingdings" panose="05000000000000000000" pitchFamily="2" charset="2"/>
              <a:buChar char="Ø"/>
            </a:pPr>
            <a:r>
              <a:rPr lang="es-AR" sz="2000" dirty="0">
                <a:latin typeface="Arial Narrow" panose="020B0606020202030204" pitchFamily="34" charset="0"/>
              </a:rPr>
              <a:t>Pocos trabajos preparatorios</a:t>
            </a:r>
          </a:p>
          <a:p>
            <a:pPr marL="342900" indent="-342900">
              <a:buFont typeface="Wingdings" panose="05000000000000000000" pitchFamily="2" charset="2"/>
              <a:buChar char="Ø"/>
            </a:pPr>
            <a:r>
              <a:rPr lang="es-AR" sz="2000" dirty="0">
                <a:latin typeface="Arial Narrow" panose="020B0606020202030204" pitchFamily="34" charset="0"/>
              </a:rPr>
              <a:t>Muy poca fortificación (artificial)</a:t>
            </a:r>
          </a:p>
          <a:p>
            <a:pPr marL="342900" indent="-342900">
              <a:buFont typeface="Wingdings" panose="05000000000000000000" pitchFamily="2" charset="2"/>
              <a:buChar char="Ø"/>
            </a:pPr>
            <a:r>
              <a:rPr lang="es-AR" sz="2000" dirty="0">
                <a:latin typeface="Arial Narrow" panose="020B0606020202030204" pitchFamily="34" charset="0"/>
              </a:rPr>
              <a:t>Se puede clasificar el mineral in situ (explotación selectiva)</a:t>
            </a:r>
          </a:p>
          <a:p>
            <a:pPr marL="342900" indent="-342900">
              <a:buFont typeface="Wingdings" panose="05000000000000000000" pitchFamily="2" charset="2"/>
              <a:buChar char="Ø"/>
            </a:pPr>
            <a:r>
              <a:rPr lang="es-AR" sz="2000" dirty="0">
                <a:latin typeface="Arial Narrow" panose="020B0606020202030204" pitchFamily="34" charset="0"/>
              </a:rPr>
              <a:t>Muy buena mecanización y ventilación</a:t>
            </a:r>
          </a:p>
          <a:p>
            <a:pPr marL="342900" indent="-342900">
              <a:buFont typeface="Wingdings" panose="05000000000000000000" pitchFamily="2" charset="2"/>
              <a:buChar char="Ø"/>
            </a:pPr>
            <a:r>
              <a:rPr lang="es-AR" sz="2000" dirty="0">
                <a:latin typeface="Arial Narrow" panose="020B0606020202030204" pitchFamily="34" charset="0"/>
              </a:rPr>
              <a:t>Poca dilución</a:t>
            </a:r>
          </a:p>
          <a:p>
            <a:pPr marL="342900" indent="-342900">
              <a:buFont typeface="Wingdings" panose="05000000000000000000" pitchFamily="2" charset="2"/>
              <a:buChar char="Ø"/>
            </a:pPr>
            <a:r>
              <a:rPr lang="es-AR" sz="2000" dirty="0">
                <a:latin typeface="Arial Narrow" panose="020B0606020202030204" pitchFamily="34" charset="0"/>
              </a:rPr>
              <a:t>Buena rendimiento y producción (&gt; 50 t/</a:t>
            </a:r>
            <a:r>
              <a:rPr lang="es-AR" sz="2000" dirty="0" err="1">
                <a:latin typeface="Arial Narrow" panose="020B0606020202030204" pitchFamily="34" charset="0"/>
              </a:rPr>
              <a:t>ht</a:t>
            </a:r>
            <a:r>
              <a:rPr lang="es-AR" sz="2000" dirty="0">
                <a:latin typeface="Arial Narrow" panose="020B0606020202030204" pitchFamily="34" charset="0"/>
              </a:rPr>
              <a:t>)</a:t>
            </a:r>
            <a:endParaRPr lang="es-ES" sz="2000" b="1" dirty="0">
              <a:effectLst>
                <a:outerShdw blurRad="38100" dist="38100" dir="2700000" algn="tl">
                  <a:srgbClr val="000000">
                    <a:alpha val="43137"/>
                  </a:srgbClr>
                </a:outerShdw>
              </a:effectLst>
              <a:latin typeface="Arial Narrow" panose="020B0606020202030204" pitchFamily="34" charset="0"/>
            </a:endParaRPr>
          </a:p>
        </p:txBody>
      </p:sp>
      <p:sp>
        <p:nvSpPr>
          <p:cNvPr id="56" name="CuadroTexto 55"/>
          <p:cNvSpPr txBox="1"/>
          <p:nvPr/>
        </p:nvSpPr>
        <p:spPr>
          <a:xfrm>
            <a:off x="6533326" y="109268"/>
            <a:ext cx="5310812" cy="1938992"/>
          </a:xfrm>
          <a:prstGeom prst="rect">
            <a:avLst/>
          </a:prstGeom>
          <a:noFill/>
        </p:spPr>
        <p:txBody>
          <a:bodyPr wrap="square" rtlCol="0">
            <a:spAutoFit/>
          </a:bodyPr>
          <a:lstStyle/>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just"/>
            <a:r>
              <a:rPr lang="es-ES" sz="2000" dirty="0">
                <a:latin typeface="Arial Narrow" panose="020B0606020202030204" pitchFamily="34" charset="0"/>
              </a:rPr>
              <a:t> </a:t>
            </a:r>
          </a:p>
          <a:p>
            <a:pPr algn="just"/>
            <a:r>
              <a:rPr lang="es-ES" sz="2000" b="1" dirty="0">
                <a:latin typeface="Arial Narrow" panose="020B0606020202030204" pitchFamily="34" charset="0"/>
              </a:rPr>
              <a:t> </a:t>
            </a:r>
          </a:p>
          <a:p>
            <a:pPr algn="just"/>
            <a:endParaRPr lang="es-AR" sz="2000" b="1" dirty="0">
              <a:latin typeface="Arial Narrow" panose="020B0606020202030204" pitchFamily="34" charset="0"/>
            </a:endParaRPr>
          </a:p>
        </p:txBody>
      </p:sp>
      <p:sp>
        <p:nvSpPr>
          <p:cNvPr id="2" name="CuadroTexto 1"/>
          <p:cNvSpPr txBox="1"/>
          <p:nvPr/>
        </p:nvSpPr>
        <p:spPr>
          <a:xfrm>
            <a:off x="6695660" y="377686"/>
            <a:ext cx="4581940" cy="5016758"/>
          </a:xfrm>
          <a:prstGeom prst="rect">
            <a:avLst/>
          </a:prstGeom>
          <a:noFill/>
        </p:spPr>
        <p:txBody>
          <a:bodyPr wrap="square" rtlCol="0">
            <a:spAutoFit/>
          </a:bodyPr>
          <a:lstStyle/>
          <a:p>
            <a:pPr algn="ctr"/>
            <a:endParaRPr lang="es-AR" sz="3200" b="1" dirty="0">
              <a:effectLst>
                <a:outerShdw blurRad="38100" dist="38100" dir="2700000" algn="tl">
                  <a:srgbClr val="000000">
                    <a:alpha val="43137"/>
                  </a:srgbClr>
                </a:outerShdw>
              </a:effectLst>
              <a:latin typeface="Arial Narrow" panose="020B0606020202030204" pitchFamily="34" charset="0"/>
            </a:endParaRPr>
          </a:p>
          <a:p>
            <a:pPr algn="ctr"/>
            <a:r>
              <a:rPr lang="es-AR" sz="3200" b="1" dirty="0">
                <a:effectLst>
                  <a:outerShdw blurRad="38100" dist="38100" dir="2700000" algn="tl">
                    <a:srgbClr val="000000">
                      <a:alpha val="43137"/>
                    </a:srgbClr>
                  </a:outerShdw>
                </a:effectLst>
                <a:latin typeface="Arial Narrow" panose="020B0606020202030204" pitchFamily="34" charset="0"/>
              </a:rPr>
              <a:t>DESVENTAJAS</a:t>
            </a:r>
          </a:p>
          <a:p>
            <a:pPr algn="ctr"/>
            <a:endParaRPr lang="es-AR" sz="3200" b="1" dirty="0">
              <a:effectLst>
                <a:outerShdw blurRad="38100" dist="38100" dir="2700000" algn="tl">
                  <a:srgbClr val="000000">
                    <a:alpha val="43137"/>
                  </a:srgbClr>
                </a:outerShdw>
              </a:effectLst>
              <a:latin typeface="Arial Narrow" panose="020B0606020202030204" pitchFamily="34" charset="0"/>
            </a:endParaRPr>
          </a:p>
          <a:p>
            <a:pPr algn="ctr"/>
            <a:endParaRPr lang="es-AR" sz="3200" b="1" dirty="0">
              <a:effectLst>
                <a:outerShdw blurRad="38100" dist="38100" dir="2700000" algn="tl">
                  <a:srgbClr val="000000">
                    <a:alpha val="43137"/>
                  </a:srgbClr>
                </a:outerShdw>
              </a:effectLst>
              <a:latin typeface="Arial Narrow" panose="020B0606020202030204" pitchFamily="34" charset="0"/>
            </a:endParaRPr>
          </a:p>
          <a:p>
            <a:pPr algn="ctr"/>
            <a:endParaRPr lang="es-AR" sz="3200" b="1" dirty="0">
              <a:effectLst>
                <a:outerShdw blurRad="38100" dist="38100" dir="2700000" algn="tl">
                  <a:srgbClr val="000000">
                    <a:alpha val="43137"/>
                  </a:srgbClr>
                </a:outerShdw>
              </a:effectLst>
              <a:latin typeface="Arial Narrow" panose="020B0606020202030204" pitchFamily="34" charset="0"/>
            </a:endParaRPr>
          </a:p>
          <a:p>
            <a:pPr marL="457200" indent="-457200">
              <a:buFont typeface="Wingdings" panose="05000000000000000000" pitchFamily="2" charset="2"/>
              <a:buChar char="Ø"/>
            </a:pPr>
            <a:r>
              <a:rPr lang="es-AR" sz="2000" dirty="0">
                <a:latin typeface="Arial Narrow" panose="020B0606020202030204" pitchFamily="34" charset="0"/>
              </a:rPr>
              <a:t>Pérdidas de macizos (pilares)</a:t>
            </a:r>
          </a:p>
          <a:p>
            <a:pPr marL="457200" indent="-457200">
              <a:buFont typeface="Wingdings" panose="05000000000000000000" pitchFamily="2" charset="2"/>
              <a:buChar char="Ø"/>
            </a:pPr>
            <a:r>
              <a:rPr lang="es-AR" sz="2000" dirty="0">
                <a:latin typeface="Arial Narrow" panose="020B0606020202030204" pitchFamily="34" charset="0"/>
              </a:rPr>
              <a:t>Peligro durante el trabajo (método muy mecanizado)</a:t>
            </a:r>
          </a:p>
          <a:p>
            <a:pPr marL="457200" indent="-457200">
              <a:buFont typeface="Wingdings" panose="05000000000000000000" pitchFamily="2" charset="2"/>
              <a:buChar char="Ø"/>
            </a:pPr>
            <a:r>
              <a:rPr lang="es-AR" sz="2000" dirty="0">
                <a:latin typeface="Arial Narrow" panose="020B0606020202030204" pitchFamily="34" charset="0"/>
              </a:rPr>
              <a:t>Debe protegerse al personal del ingreso a las zonas explotadas</a:t>
            </a:r>
          </a:p>
          <a:p>
            <a:pPr marL="457200" indent="-457200">
              <a:buFont typeface="Wingdings" panose="05000000000000000000" pitchFamily="2" charset="2"/>
              <a:buChar char="Ø"/>
            </a:pPr>
            <a:r>
              <a:rPr lang="es-AR" sz="2000" dirty="0">
                <a:latin typeface="Arial Narrow" panose="020B0606020202030204" pitchFamily="34" charset="0"/>
              </a:rPr>
              <a:t>Se pierde algo de mineral en techo y piso</a:t>
            </a:r>
          </a:p>
          <a:p>
            <a:pPr marL="457200" indent="-457200">
              <a:buFont typeface="Wingdings" panose="05000000000000000000" pitchFamily="2" charset="2"/>
              <a:buChar char="Ø"/>
            </a:pPr>
            <a:r>
              <a:rPr lang="es-AR" sz="2000" dirty="0">
                <a:latin typeface="Arial Narrow" panose="020B0606020202030204" pitchFamily="34" charset="0"/>
              </a:rPr>
              <a:t>Con techo poco firme se trabaja con riesgo</a:t>
            </a:r>
            <a:endParaRPr lang="es-AR" sz="2000" b="1"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6530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B3EF8A9-4509-46FC-ABF5-E977FB67D57E}"/>
              </a:ext>
            </a:extLst>
          </p:cNvPr>
          <p:cNvSpPr/>
          <p:nvPr/>
        </p:nvSpPr>
        <p:spPr>
          <a:xfrm>
            <a:off x="0" y="-9939"/>
            <a:ext cx="11728173"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3AD13C70-A402-4C47-8BA2-8D987D6A7783}"/>
              </a:ext>
            </a:extLst>
          </p:cNvPr>
          <p:cNvSpPr/>
          <p:nvPr/>
        </p:nvSpPr>
        <p:spPr>
          <a:xfrm>
            <a:off x="11281740" y="217301"/>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Arco de bloque 5">
            <a:extLst>
              <a:ext uri="{FF2B5EF4-FFF2-40B4-BE49-F238E27FC236}">
                <a16:creationId xmlns:a16="http://schemas.microsoft.com/office/drawing/2014/main" id="{F620C201-93A8-46EF-8731-54F5D2AAC76F}"/>
              </a:ext>
            </a:extLst>
          </p:cNvPr>
          <p:cNvSpPr/>
          <p:nvPr/>
        </p:nvSpPr>
        <p:spPr>
          <a:xfrm>
            <a:off x="11348006" y="83129"/>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 name="Elipse 6">
            <a:extLst>
              <a:ext uri="{FF2B5EF4-FFF2-40B4-BE49-F238E27FC236}">
                <a16:creationId xmlns:a16="http://schemas.microsoft.com/office/drawing/2014/main" id="{26D41BC3-0A8C-4123-B7DE-6C724EEBFE61}"/>
              </a:ext>
            </a:extLst>
          </p:cNvPr>
          <p:cNvSpPr/>
          <p:nvPr/>
        </p:nvSpPr>
        <p:spPr>
          <a:xfrm>
            <a:off x="11271795" y="825819"/>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8" name="Arco de bloque 7">
            <a:extLst>
              <a:ext uri="{FF2B5EF4-FFF2-40B4-BE49-F238E27FC236}">
                <a16:creationId xmlns:a16="http://schemas.microsoft.com/office/drawing/2014/main" id="{838D8339-6E45-4B9E-BBAD-B1AC87D8D54A}"/>
              </a:ext>
            </a:extLst>
          </p:cNvPr>
          <p:cNvSpPr/>
          <p:nvPr/>
        </p:nvSpPr>
        <p:spPr>
          <a:xfrm>
            <a:off x="11338061" y="691647"/>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9" name="Elipse 8">
            <a:extLst>
              <a:ext uri="{FF2B5EF4-FFF2-40B4-BE49-F238E27FC236}">
                <a16:creationId xmlns:a16="http://schemas.microsoft.com/office/drawing/2014/main" id="{FFE0C81D-6788-4E69-A643-CDF44CF47385}"/>
              </a:ext>
            </a:extLst>
          </p:cNvPr>
          <p:cNvSpPr/>
          <p:nvPr/>
        </p:nvSpPr>
        <p:spPr>
          <a:xfrm>
            <a:off x="11271795" y="1421742"/>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942D7BB4-206C-4772-AFCB-6592244AA541}"/>
              </a:ext>
            </a:extLst>
          </p:cNvPr>
          <p:cNvSpPr/>
          <p:nvPr/>
        </p:nvSpPr>
        <p:spPr>
          <a:xfrm>
            <a:off x="11338061" y="1287570"/>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Elipse 14">
            <a:extLst>
              <a:ext uri="{FF2B5EF4-FFF2-40B4-BE49-F238E27FC236}">
                <a16:creationId xmlns:a16="http://schemas.microsoft.com/office/drawing/2014/main" id="{E2A74A15-AF9A-410C-B4DD-F86719E96D94}"/>
              </a:ext>
            </a:extLst>
          </p:cNvPr>
          <p:cNvSpPr/>
          <p:nvPr/>
        </p:nvSpPr>
        <p:spPr>
          <a:xfrm>
            <a:off x="11271795" y="2091631"/>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6" name="Arco de bloque 15">
            <a:extLst>
              <a:ext uri="{FF2B5EF4-FFF2-40B4-BE49-F238E27FC236}">
                <a16:creationId xmlns:a16="http://schemas.microsoft.com/office/drawing/2014/main" id="{F550163C-3B55-42DB-934F-7A543DEF1BED}"/>
              </a:ext>
            </a:extLst>
          </p:cNvPr>
          <p:cNvSpPr/>
          <p:nvPr/>
        </p:nvSpPr>
        <p:spPr>
          <a:xfrm>
            <a:off x="11338061" y="1957459"/>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25" name="Elipse 24">
            <a:extLst>
              <a:ext uri="{FF2B5EF4-FFF2-40B4-BE49-F238E27FC236}">
                <a16:creationId xmlns:a16="http://schemas.microsoft.com/office/drawing/2014/main" id="{401A6350-24CB-4017-9005-091F470C2199}"/>
              </a:ext>
            </a:extLst>
          </p:cNvPr>
          <p:cNvSpPr/>
          <p:nvPr/>
        </p:nvSpPr>
        <p:spPr>
          <a:xfrm>
            <a:off x="11260201" y="2713321"/>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26" name="Arco de bloque 25">
            <a:extLst>
              <a:ext uri="{FF2B5EF4-FFF2-40B4-BE49-F238E27FC236}">
                <a16:creationId xmlns:a16="http://schemas.microsoft.com/office/drawing/2014/main" id="{83C9EFB9-ECB0-4472-BDF2-D00E2D8412F0}"/>
              </a:ext>
            </a:extLst>
          </p:cNvPr>
          <p:cNvSpPr/>
          <p:nvPr/>
        </p:nvSpPr>
        <p:spPr>
          <a:xfrm>
            <a:off x="11326467" y="2579149"/>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27" name="Elipse 26">
            <a:extLst>
              <a:ext uri="{FF2B5EF4-FFF2-40B4-BE49-F238E27FC236}">
                <a16:creationId xmlns:a16="http://schemas.microsoft.com/office/drawing/2014/main" id="{E7DABAA2-9E16-431A-B584-7DF02B969FC2}"/>
              </a:ext>
            </a:extLst>
          </p:cNvPr>
          <p:cNvSpPr/>
          <p:nvPr/>
        </p:nvSpPr>
        <p:spPr>
          <a:xfrm>
            <a:off x="11260201" y="3237158"/>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28" name="Arco de bloque 27">
            <a:extLst>
              <a:ext uri="{FF2B5EF4-FFF2-40B4-BE49-F238E27FC236}">
                <a16:creationId xmlns:a16="http://schemas.microsoft.com/office/drawing/2014/main" id="{24BFE00C-EAFA-4037-908B-D8D0F67F4FC1}"/>
              </a:ext>
            </a:extLst>
          </p:cNvPr>
          <p:cNvSpPr/>
          <p:nvPr/>
        </p:nvSpPr>
        <p:spPr>
          <a:xfrm>
            <a:off x="11326467" y="3102986"/>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29" name="Elipse 28">
            <a:extLst>
              <a:ext uri="{FF2B5EF4-FFF2-40B4-BE49-F238E27FC236}">
                <a16:creationId xmlns:a16="http://schemas.microsoft.com/office/drawing/2014/main" id="{7146B857-CD06-46A1-AB1B-6624290D6E2B}"/>
              </a:ext>
            </a:extLst>
          </p:cNvPr>
          <p:cNvSpPr/>
          <p:nvPr/>
        </p:nvSpPr>
        <p:spPr>
          <a:xfrm>
            <a:off x="11271795" y="3777852"/>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0" name="Arco de bloque 29">
            <a:extLst>
              <a:ext uri="{FF2B5EF4-FFF2-40B4-BE49-F238E27FC236}">
                <a16:creationId xmlns:a16="http://schemas.microsoft.com/office/drawing/2014/main" id="{90DF889F-A5E1-4914-AE14-5C434497686E}"/>
              </a:ext>
            </a:extLst>
          </p:cNvPr>
          <p:cNvSpPr/>
          <p:nvPr/>
        </p:nvSpPr>
        <p:spPr>
          <a:xfrm>
            <a:off x="11338061" y="3643680"/>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1" name="Elipse 30">
            <a:extLst>
              <a:ext uri="{FF2B5EF4-FFF2-40B4-BE49-F238E27FC236}">
                <a16:creationId xmlns:a16="http://schemas.microsoft.com/office/drawing/2014/main" id="{ECCFB374-7FF6-4582-83D2-3E571133DD92}"/>
              </a:ext>
            </a:extLst>
          </p:cNvPr>
          <p:cNvSpPr/>
          <p:nvPr/>
        </p:nvSpPr>
        <p:spPr>
          <a:xfrm>
            <a:off x="11254404" y="4337782"/>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2" name="Arco de bloque 31">
            <a:extLst>
              <a:ext uri="{FF2B5EF4-FFF2-40B4-BE49-F238E27FC236}">
                <a16:creationId xmlns:a16="http://schemas.microsoft.com/office/drawing/2014/main" id="{74187518-FD2A-4730-97AF-F0CB8C077210}"/>
              </a:ext>
            </a:extLst>
          </p:cNvPr>
          <p:cNvSpPr/>
          <p:nvPr/>
        </p:nvSpPr>
        <p:spPr>
          <a:xfrm>
            <a:off x="11320670" y="4203610"/>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3" name="Elipse 32">
            <a:extLst>
              <a:ext uri="{FF2B5EF4-FFF2-40B4-BE49-F238E27FC236}">
                <a16:creationId xmlns:a16="http://schemas.microsoft.com/office/drawing/2014/main" id="{61E49739-1169-48F7-9A60-0DCF27481C30}"/>
              </a:ext>
            </a:extLst>
          </p:cNvPr>
          <p:cNvSpPr/>
          <p:nvPr/>
        </p:nvSpPr>
        <p:spPr>
          <a:xfrm>
            <a:off x="11271795" y="4878476"/>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3881C40A-BAF0-46F5-AFFA-AE795A8B9DA5}"/>
              </a:ext>
            </a:extLst>
          </p:cNvPr>
          <p:cNvSpPr/>
          <p:nvPr/>
        </p:nvSpPr>
        <p:spPr>
          <a:xfrm>
            <a:off x="11338061" y="4744304"/>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B90B4C20-F5CC-458B-8082-97EEBEE34DF9}"/>
              </a:ext>
            </a:extLst>
          </p:cNvPr>
          <p:cNvSpPr/>
          <p:nvPr/>
        </p:nvSpPr>
        <p:spPr>
          <a:xfrm>
            <a:off x="11264344" y="5459023"/>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Arco de bloque 35">
            <a:extLst>
              <a:ext uri="{FF2B5EF4-FFF2-40B4-BE49-F238E27FC236}">
                <a16:creationId xmlns:a16="http://schemas.microsoft.com/office/drawing/2014/main" id="{2B2D85E9-2414-4702-B8A5-8DFD3BC4E165}"/>
              </a:ext>
            </a:extLst>
          </p:cNvPr>
          <p:cNvSpPr/>
          <p:nvPr/>
        </p:nvSpPr>
        <p:spPr>
          <a:xfrm>
            <a:off x="11330610" y="5324851"/>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7" name="Elipse 36">
            <a:extLst>
              <a:ext uri="{FF2B5EF4-FFF2-40B4-BE49-F238E27FC236}">
                <a16:creationId xmlns:a16="http://schemas.microsoft.com/office/drawing/2014/main" id="{C8A8B6B7-AC15-4BC0-8FDF-012964D36E27}"/>
              </a:ext>
            </a:extLst>
          </p:cNvPr>
          <p:cNvSpPr/>
          <p:nvPr/>
        </p:nvSpPr>
        <p:spPr>
          <a:xfrm>
            <a:off x="11271795" y="5954979"/>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8" name="Arco de bloque 37">
            <a:extLst>
              <a:ext uri="{FF2B5EF4-FFF2-40B4-BE49-F238E27FC236}">
                <a16:creationId xmlns:a16="http://schemas.microsoft.com/office/drawing/2014/main" id="{E4B41337-158C-4E8A-B2A5-C0748205900A}"/>
              </a:ext>
            </a:extLst>
          </p:cNvPr>
          <p:cNvSpPr/>
          <p:nvPr/>
        </p:nvSpPr>
        <p:spPr>
          <a:xfrm>
            <a:off x="11338061" y="5820807"/>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9" name="Elipse 38">
            <a:extLst>
              <a:ext uri="{FF2B5EF4-FFF2-40B4-BE49-F238E27FC236}">
                <a16:creationId xmlns:a16="http://schemas.microsoft.com/office/drawing/2014/main" id="{40642BCC-12C6-4254-A1BF-2B1149C0A7DB}"/>
              </a:ext>
            </a:extLst>
          </p:cNvPr>
          <p:cNvSpPr/>
          <p:nvPr/>
        </p:nvSpPr>
        <p:spPr>
          <a:xfrm>
            <a:off x="11281740" y="6537461"/>
            <a:ext cx="251793" cy="26091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16C51015-58E0-45DE-A4E7-050C69302A82}"/>
              </a:ext>
            </a:extLst>
          </p:cNvPr>
          <p:cNvSpPr/>
          <p:nvPr/>
        </p:nvSpPr>
        <p:spPr>
          <a:xfrm>
            <a:off x="11348006" y="6403289"/>
            <a:ext cx="828261" cy="454711"/>
          </a:xfrm>
          <a:prstGeom prst="blockArc">
            <a:avLst>
              <a:gd name="adj1" fmla="val 10800000"/>
              <a:gd name="adj2" fmla="val 5623471"/>
              <a:gd name="adj3" fmla="val 30862"/>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2" name="CuadroTexto 1"/>
          <p:cNvSpPr txBox="1"/>
          <p:nvPr/>
        </p:nvSpPr>
        <p:spPr>
          <a:xfrm>
            <a:off x="1221798" y="1269665"/>
            <a:ext cx="9594452" cy="830997"/>
          </a:xfrm>
          <a:prstGeom prst="rect">
            <a:avLst/>
          </a:prstGeom>
          <a:noFill/>
        </p:spPr>
        <p:txBody>
          <a:bodyPr wrap="square" rtlCol="0">
            <a:spAutoFit/>
          </a:bodyPr>
          <a:lstStyle/>
          <a:p>
            <a:pPr algn="ctr"/>
            <a:r>
              <a:rPr lang="es-ES" sz="4800" dirty="0"/>
              <a:t>HASTA AQUÍ LLEGAMOS POR HOY.. </a:t>
            </a:r>
            <a:endParaRPr lang="es-AR" sz="4800" dirty="0"/>
          </a:p>
        </p:txBody>
      </p:sp>
      <p:pic>
        <p:nvPicPr>
          <p:cNvPr id="1028" name="Picture 4" descr="10 ideas de Agotada.Cansada | frases de estar cansado, mamá cansada,  emoticonos animados">
            <a:extLst>
              <a:ext uri="{FF2B5EF4-FFF2-40B4-BE49-F238E27FC236}">
                <a16:creationId xmlns:a16="http://schemas.microsoft.com/office/drawing/2014/main" id="{C2618E4D-506F-40A1-9A72-12116D274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12" y="3237158"/>
            <a:ext cx="2657884" cy="33003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srcRect l="5000" t="24000" r="50750" b="18333"/>
          <a:stretch/>
        </p:blipFill>
        <p:spPr>
          <a:xfrm>
            <a:off x="7301535" y="3419061"/>
            <a:ext cx="3371850" cy="3295650"/>
          </a:xfrm>
          <a:prstGeom prst="rect">
            <a:avLst/>
          </a:prstGeom>
        </p:spPr>
      </p:pic>
    </p:spTree>
    <p:extLst>
      <p:ext uri="{BB962C8B-B14F-4D97-AF65-F5344CB8AC3E}">
        <p14:creationId xmlns:p14="http://schemas.microsoft.com/office/powerpoint/2010/main" val="323666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450607" y="748748"/>
            <a:ext cx="4515604" cy="3416320"/>
          </a:xfrm>
          <a:prstGeom prst="rect">
            <a:avLst/>
          </a:prstGeom>
          <a:noFill/>
        </p:spPr>
        <p:txBody>
          <a:bodyPr wrap="square" rtlCol="0">
            <a:spAutoFit/>
          </a:bodyPr>
          <a:lstStyle/>
          <a:p>
            <a:pPr algn="ctr"/>
            <a:r>
              <a:rPr lang="es-ES" sz="3200" b="1" dirty="0">
                <a:effectLst>
                  <a:outerShdw blurRad="38100" dist="38100" dir="2700000" algn="tl">
                    <a:srgbClr val="000000">
                      <a:alpha val="43137"/>
                    </a:srgbClr>
                  </a:outerShdw>
                </a:effectLst>
                <a:latin typeface="Arial Narrow" panose="020B0606020202030204" pitchFamily="34" charset="0"/>
              </a:rPr>
              <a:t>PRINCIPIO</a:t>
            </a:r>
          </a:p>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just"/>
            <a:endParaRPr lang="es-ES" sz="2000" dirty="0">
              <a:latin typeface="Arial Narrow" panose="020B0606020202030204" pitchFamily="34" charset="0"/>
            </a:endParaRPr>
          </a:p>
          <a:p>
            <a:pPr algn="just"/>
            <a:r>
              <a:rPr lang="es-ES" sz="2000" dirty="0">
                <a:latin typeface="Arial Narrow" panose="020B0606020202030204" pitchFamily="34" charset="0"/>
              </a:rPr>
              <a:t>La explotación en este método consiste en la extracción del mineral tanto como sea posible, es decir, dejando pilares que servirán de sostén al techo.</a:t>
            </a:r>
          </a:p>
          <a:p>
            <a:pPr algn="just"/>
            <a:endParaRPr lang="es-AR" sz="2000" dirty="0">
              <a:latin typeface="Arial Narrow" panose="020B0606020202030204" pitchFamily="34" charset="0"/>
            </a:endParaRPr>
          </a:p>
        </p:txBody>
      </p:sp>
      <p:sp>
        <p:nvSpPr>
          <p:cNvPr id="56" name="CuadroTexto 55"/>
          <p:cNvSpPr txBox="1"/>
          <p:nvPr/>
        </p:nvSpPr>
        <p:spPr>
          <a:xfrm>
            <a:off x="6629400" y="114742"/>
            <a:ext cx="5529467" cy="6801862"/>
          </a:xfrm>
          <a:prstGeom prst="rect">
            <a:avLst/>
          </a:prstGeom>
          <a:noFill/>
        </p:spPr>
        <p:txBody>
          <a:bodyPr wrap="square" rtlCol="0">
            <a:spAutoFit/>
          </a:bodyPr>
          <a:lstStyle/>
          <a:p>
            <a:pPr algn="ctr"/>
            <a:endParaRPr lang="es-ES" sz="2000" dirty="0">
              <a:latin typeface="Arial Narrow" panose="020B0606020202030204" pitchFamily="34" charset="0"/>
            </a:endParaRPr>
          </a:p>
          <a:p>
            <a:pPr algn="ctr"/>
            <a:endParaRPr lang="es-ES" sz="2000" dirty="0">
              <a:latin typeface="Arial Narrow" panose="020B0606020202030204" pitchFamily="34" charset="0"/>
            </a:endParaRPr>
          </a:p>
          <a:p>
            <a:pPr algn="ctr"/>
            <a:r>
              <a:rPr lang="es-ES" sz="2000" dirty="0">
                <a:latin typeface="Arial Narrow" panose="020B0606020202030204" pitchFamily="34" charset="0"/>
              </a:rPr>
              <a:t> </a:t>
            </a:r>
            <a:r>
              <a:rPr lang="es-ES" sz="3200" b="1" dirty="0">
                <a:effectLst>
                  <a:outerShdw blurRad="38100" dist="38100" dir="2700000" algn="tl">
                    <a:srgbClr val="000000">
                      <a:alpha val="43137"/>
                    </a:srgbClr>
                  </a:outerShdw>
                </a:effectLst>
                <a:latin typeface="Arial Narrow" panose="020B0606020202030204" pitchFamily="34" charset="0"/>
              </a:rPr>
              <a:t>CARACTERISTICAS</a:t>
            </a: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r>
              <a:rPr lang="es-ES" sz="2000" dirty="0">
                <a:latin typeface="Arial Narrow" panose="020B0606020202030204" pitchFamily="34" charset="0"/>
              </a:rPr>
              <a:t>En cuanto a las dimensiones podemos decir que tanto las cámaras como los pilares dependerán de factores tales como:</a:t>
            </a:r>
          </a:p>
          <a:p>
            <a:endParaRPr lang="es-ES" sz="2000" dirty="0">
              <a:latin typeface="Arial Narrow" panose="020B0606020202030204" pitchFamily="34" charset="0"/>
            </a:endParaRPr>
          </a:p>
          <a:p>
            <a:r>
              <a:rPr lang="es-ES" sz="2000" b="1" dirty="0">
                <a:latin typeface="Arial Narrow" panose="020B0606020202030204" pitchFamily="34" charset="0"/>
              </a:rPr>
              <a:t>-Estabilidad del techo y mineral </a:t>
            </a:r>
          </a:p>
          <a:p>
            <a:r>
              <a:rPr lang="es-ES" sz="2000" b="1" dirty="0">
                <a:latin typeface="Arial Narrow" panose="020B0606020202030204" pitchFamily="34" charset="0"/>
              </a:rPr>
              <a:t>-Potencia del yacimiento</a:t>
            </a:r>
          </a:p>
          <a:p>
            <a:r>
              <a:rPr lang="es-ES" sz="2000" b="1" dirty="0">
                <a:latin typeface="Arial Narrow" panose="020B0606020202030204" pitchFamily="34" charset="0"/>
              </a:rPr>
              <a:t>-Empuje de la roca</a:t>
            </a:r>
          </a:p>
          <a:p>
            <a:endParaRPr lang="es-ES" sz="2000" dirty="0">
              <a:latin typeface="Arial Narrow" panose="020B0606020202030204" pitchFamily="34" charset="0"/>
            </a:endParaRPr>
          </a:p>
          <a:p>
            <a:r>
              <a:rPr lang="es-ES" sz="2000" dirty="0">
                <a:latin typeface="Arial Narrow" panose="020B0606020202030204" pitchFamily="34" charset="0"/>
              </a:rPr>
              <a:t>En general los pilares se disponen en forma regular, pudiendo ser circulares o cuadrados. </a:t>
            </a:r>
          </a:p>
          <a:p>
            <a:r>
              <a:rPr lang="es-ES" sz="2000" dirty="0">
                <a:latin typeface="Arial Narrow" panose="020B0606020202030204" pitchFamily="34" charset="0"/>
              </a:rPr>
              <a:t>El mineral que quede en los pilares se puede recuperar hasta cierto punto luego de que se termine la explotación, considerando el resto como perdida (15-20%)</a:t>
            </a:r>
            <a:endParaRPr lang="es-AR" sz="2000" b="1" dirty="0"/>
          </a:p>
          <a:p>
            <a:endParaRPr lang="es-AR" sz="2000" b="1" dirty="0"/>
          </a:p>
          <a:p>
            <a:pPr algn="just"/>
            <a:endParaRPr lang="es-AR" sz="2000" b="1" dirty="0">
              <a:latin typeface="Arial Narrow" panose="020B0606020202030204" pitchFamily="34" charset="0"/>
            </a:endParaRPr>
          </a:p>
        </p:txBody>
      </p:sp>
    </p:spTree>
    <p:extLst>
      <p:ext uri="{BB962C8B-B14F-4D97-AF65-F5344CB8AC3E}">
        <p14:creationId xmlns:p14="http://schemas.microsoft.com/office/powerpoint/2010/main" val="1888902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304364" y="689880"/>
            <a:ext cx="4515604" cy="4955203"/>
          </a:xfrm>
          <a:prstGeom prst="rect">
            <a:avLst/>
          </a:prstGeom>
          <a:noFill/>
        </p:spPr>
        <p:txBody>
          <a:bodyPr wrap="square" rtlCol="0">
            <a:spAutoFit/>
          </a:bodyPr>
          <a:lstStyle/>
          <a:p>
            <a:pPr algn="ctr"/>
            <a:r>
              <a:rPr lang="es-ES" sz="3200" b="1" dirty="0">
                <a:effectLst>
                  <a:outerShdw blurRad="38100" dist="38100" dir="2700000" algn="tl">
                    <a:srgbClr val="000000">
                      <a:alpha val="43137"/>
                    </a:srgbClr>
                  </a:outerShdw>
                </a:effectLst>
                <a:latin typeface="Arial Narrow" panose="020B0606020202030204" pitchFamily="34" charset="0"/>
              </a:rPr>
              <a:t>Condiciones de Aplicación </a:t>
            </a: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marL="342900" indent="-342900">
              <a:buFont typeface="Wingdings" panose="05000000000000000000" pitchFamily="2" charset="2"/>
              <a:buChar char="Ø"/>
            </a:pPr>
            <a:r>
              <a:rPr lang="es-ES" sz="2000" dirty="0">
                <a:latin typeface="Arial Narrow" panose="020B0606020202030204" pitchFamily="34" charset="0"/>
              </a:rPr>
              <a:t>En yacimientos horizontales o con una pequeña inclinación (30-35°)</a:t>
            </a:r>
          </a:p>
          <a:p>
            <a:pPr marL="342900" indent="-342900">
              <a:buFont typeface="Wingdings" panose="05000000000000000000" pitchFamily="2" charset="2"/>
              <a:buChar char="Ø"/>
            </a:pPr>
            <a:r>
              <a:rPr lang="es-ES" sz="2000" dirty="0">
                <a:latin typeface="Arial Narrow" panose="020B0606020202030204" pitchFamily="34" charset="0"/>
              </a:rPr>
              <a:t>Mineral firme</a:t>
            </a:r>
          </a:p>
          <a:p>
            <a:pPr marL="342900" indent="-342900">
              <a:buFont typeface="Wingdings" panose="05000000000000000000" pitchFamily="2" charset="2"/>
              <a:buChar char="Ø"/>
            </a:pPr>
            <a:r>
              <a:rPr lang="es-ES" sz="2000" dirty="0">
                <a:latin typeface="Arial Narrow" panose="020B0606020202030204" pitchFamily="34" charset="0"/>
              </a:rPr>
              <a:t>Techo firme </a:t>
            </a:r>
          </a:p>
          <a:p>
            <a:pPr marL="342900" indent="-342900">
              <a:buFont typeface="Wingdings" panose="05000000000000000000" pitchFamily="2" charset="2"/>
              <a:buChar char="Ø"/>
            </a:pPr>
            <a:r>
              <a:rPr lang="es-ES" sz="2000" dirty="0">
                <a:latin typeface="Arial Narrow" panose="020B0606020202030204" pitchFamily="34" charset="0"/>
              </a:rPr>
              <a:t>Grandes reservas</a:t>
            </a:r>
          </a:p>
          <a:p>
            <a:pPr marL="342900" indent="-342900">
              <a:buFont typeface="Wingdings" panose="05000000000000000000" pitchFamily="2" charset="2"/>
              <a:buChar char="Ø"/>
            </a:pPr>
            <a:r>
              <a:rPr lang="es-ES" sz="2000" dirty="0">
                <a:latin typeface="Arial Narrow" panose="020B0606020202030204" pitchFamily="34" charset="0"/>
              </a:rPr>
              <a:t>Mineral económico (comúnmente en hierro o carbón)</a:t>
            </a:r>
          </a:p>
          <a:p>
            <a:pPr marL="342900" indent="-342900">
              <a:buFont typeface="Wingdings" panose="05000000000000000000" pitchFamily="2" charset="2"/>
              <a:buChar char="Ø"/>
            </a:pPr>
            <a:r>
              <a:rPr lang="es-ES" sz="2000" dirty="0">
                <a:latin typeface="Arial Narrow" panose="020B0606020202030204" pitchFamily="34" charset="0"/>
              </a:rPr>
              <a:t>Piso firme </a:t>
            </a:r>
          </a:p>
          <a:p>
            <a:pPr marL="342900" indent="-342900">
              <a:buFont typeface="Wingdings" panose="05000000000000000000" pitchFamily="2" charset="2"/>
              <a:buChar char="Ø"/>
            </a:pPr>
            <a:r>
              <a:rPr lang="es-ES" sz="2000" dirty="0">
                <a:latin typeface="Arial Narrow" panose="020B0606020202030204" pitchFamily="34" charset="0"/>
              </a:rPr>
              <a:t>Yacimientos de poca profundidad</a:t>
            </a:r>
          </a:p>
          <a:p>
            <a:pPr marL="342900" indent="-342900">
              <a:buFont typeface="Wingdings" panose="05000000000000000000" pitchFamily="2" charset="2"/>
              <a:buChar char="Ø"/>
            </a:pPr>
            <a:endParaRPr lang="es-ES" sz="2000" dirty="0">
              <a:latin typeface="Arial Narrow" panose="020B0606020202030204" pitchFamily="34" charset="0"/>
            </a:endParaRPr>
          </a:p>
          <a:p>
            <a:pPr algn="ctr"/>
            <a:r>
              <a:rPr lang="es-ES" sz="2000" dirty="0">
                <a:latin typeface="Arial Narrow" panose="020B0606020202030204" pitchFamily="34" charset="0"/>
              </a:rPr>
              <a:t> </a:t>
            </a:r>
            <a:endParaRPr lang="es-AR" sz="2000" dirty="0">
              <a:latin typeface="Arial Narrow" panose="020B0606020202030204" pitchFamily="34" charset="0"/>
            </a:endParaRPr>
          </a:p>
        </p:txBody>
      </p:sp>
      <p:sp>
        <p:nvSpPr>
          <p:cNvPr id="56" name="CuadroTexto 55"/>
          <p:cNvSpPr txBox="1"/>
          <p:nvPr/>
        </p:nvSpPr>
        <p:spPr>
          <a:xfrm>
            <a:off x="6709858" y="901147"/>
            <a:ext cx="4331566" cy="400110"/>
          </a:xfrm>
          <a:prstGeom prst="rect">
            <a:avLst/>
          </a:prstGeom>
          <a:noFill/>
        </p:spPr>
        <p:txBody>
          <a:bodyPr wrap="square" rtlCol="0">
            <a:spAutoFit/>
          </a:bodyPr>
          <a:lstStyle/>
          <a:p>
            <a:pPr algn="just"/>
            <a:r>
              <a:rPr lang="es-ES" sz="2000" dirty="0">
                <a:latin typeface="Arial Narrow" panose="020B0606020202030204" pitchFamily="34" charset="0"/>
              </a:rPr>
              <a:t> </a:t>
            </a:r>
            <a:endParaRPr lang="es-AR" sz="2000" b="1" dirty="0">
              <a:latin typeface="Arial Narrow" panose="020B0606020202030204" pitchFamily="34" charset="0"/>
            </a:endParaRPr>
          </a:p>
        </p:txBody>
      </p:sp>
      <p:sp>
        <p:nvSpPr>
          <p:cNvPr id="58" name="CuadroTexto 57"/>
          <p:cNvSpPr txBox="1"/>
          <p:nvPr/>
        </p:nvSpPr>
        <p:spPr>
          <a:xfrm>
            <a:off x="6586331" y="642729"/>
            <a:ext cx="5353871" cy="5693866"/>
          </a:xfrm>
          <a:prstGeom prst="rect">
            <a:avLst/>
          </a:prstGeom>
          <a:noFill/>
        </p:spPr>
        <p:txBody>
          <a:bodyPr wrap="square" rtlCol="0">
            <a:spAutoFit/>
          </a:bodyPr>
          <a:lstStyle/>
          <a:p>
            <a:pPr algn="ctr"/>
            <a:r>
              <a:rPr lang="es-ES" sz="3200" b="1" dirty="0">
                <a:effectLst>
                  <a:outerShdw blurRad="38100" dist="38100" dir="2700000" algn="tl">
                    <a:srgbClr val="000000">
                      <a:alpha val="43137"/>
                    </a:srgbClr>
                  </a:outerShdw>
                </a:effectLst>
                <a:latin typeface="Arial Narrow" panose="020B0606020202030204" pitchFamily="34" charset="0"/>
              </a:rPr>
              <a:t>¿Cómo se trabaja este método?</a:t>
            </a:r>
          </a:p>
          <a:p>
            <a:endParaRPr lang="es-ES" sz="2000" dirty="0">
              <a:effectLst>
                <a:outerShdw blurRad="38100" dist="38100" dir="2700000" algn="tl">
                  <a:srgbClr val="000000">
                    <a:alpha val="43137"/>
                  </a:srgbClr>
                </a:outerShdw>
              </a:effectLst>
              <a:latin typeface="Arial Narrow" panose="020B0606020202030204" pitchFamily="34" charset="0"/>
            </a:endParaRPr>
          </a:p>
          <a:p>
            <a:endParaRPr lang="es-ES" sz="2000" dirty="0">
              <a:latin typeface="Arial Narrow" panose="020B0606020202030204" pitchFamily="34" charset="0"/>
            </a:endParaRPr>
          </a:p>
          <a:p>
            <a:r>
              <a:rPr lang="es-ES" sz="2000" dirty="0">
                <a:latin typeface="Arial Narrow" panose="020B0606020202030204" pitchFamily="34" charset="0"/>
              </a:rPr>
              <a:t>Existen diversas maneras de trabajar pero las mas común o considerada también como principal es aquella que se emplea cuando el mineral esta dispuesto de manera horizontal o levemente inclinados.</a:t>
            </a:r>
          </a:p>
          <a:p>
            <a:endParaRPr lang="es-ES" sz="2000" dirty="0">
              <a:latin typeface="Arial Narrow" panose="020B0606020202030204" pitchFamily="34" charset="0"/>
            </a:endParaRPr>
          </a:p>
          <a:p>
            <a:r>
              <a:rPr lang="es-ES" sz="2000" dirty="0">
                <a:latin typeface="Arial Narrow" panose="020B0606020202030204" pitchFamily="34" charset="0"/>
              </a:rPr>
              <a:t>Se trabaja realizando galerías que atraviesan el manto mineral. Ellas son anchas y paralelas que se encuentran en contacto con el techo. </a:t>
            </a:r>
          </a:p>
          <a:p>
            <a:r>
              <a:rPr lang="es-ES" sz="2000" dirty="0">
                <a:latin typeface="Arial Narrow" panose="020B0606020202030204" pitchFamily="34" charset="0"/>
              </a:rPr>
              <a:t>A demás se realizaran galerías de tipo transversales entre las principales, de esta manera se crea un diseño regular que nos permitirá tener estabilidad en el techo.</a:t>
            </a:r>
          </a:p>
          <a:p>
            <a:endParaRPr lang="es-ES" sz="2000" dirty="0">
              <a:latin typeface="Arial Narrow" panose="020B0606020202030204" pitchFamily="34" charset="0"/>
            </a:endParaRPr>
          </a:p>
          <a:p>
            <a:pPr algn="ctr"/>
            <a:endParaRPr lang="es-ES" sz="3200" b="1" dirty="0">
              <a:effectLst>
                <a:outerShdw blurRad="38100" dist="38100" dir="2700000" algn="tl">
                  <a:srgbClr val="000000">
                    <a:alpha val="43137"/>
                  </a:srgbClr>
                </a:outerShdw>
              </a:effectLst>
              <a:latin typeface="Arial Narrow" panose="020B0606020202030204" pitchFamily="34" charset="0"/>
            </a:endParaRPr>
          </a:p>
          <a:p>
            <a:pPr algn="ctr"/>
            <a:r>
              <a:rPr lang="es-ES" sz="2000" dirty="0">
                <a:latin typeface="Arial Narrow" panose="020B0606020202030204" pitchFamily="34" charset="0"/>
              </a:rPr>
              <a:t> </a:t>
            </a:r>
            <a:endParaRPr lang="es-AR" sz="2000" dirty="0">
              <a:latin typeface="Arial Narrow" panose="020B0606020202030204" pitchFamily="34" charset="0"/>
            </a:endParaRPr>
          </a:p>
        </p:txBody>
      </p:sp>
    </p:spTree>
    <p:extLst>
      <p:ext uri="{BB962C8B-B14F-4D97-AF65-F5344CB8AC3E}">
        <p14:creationId xmlns:p14="http://schemas.microsoft.com/office/powerpoint/2010/main" val="1166959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2" name="CuadroTexto 1"/>
          <p:cNvSpPr txBox="1"/>
          <p:nvPr/>
        </p:nvSpPr>
        <p:spPr>
          <a:xfrm>
            <a:off x="135825" y="1441246"/>
            <a:ext cx="5221363" cy="3785652"/>
          </a:xfrm>
          <a:prstGeom prst="rect">
            <a:avLst/>
          </a:prstGeom>
          <a:noFill/>
        </p:spPr>
        <p:txBody>
          <a:bodyPr wrap="square" rtlCol="0">
            <a:spAutoFit/>
          </a:bodyPr>
          <a:lstStyle/>
          <a:p>
            <a:r>
              <a:rPr lang="es-AR" sz="2000" dirty="0">
                <a:latin typeface="Arial Narrow" panose="020B0606020202030204" pitchFamily="34" charset="0"/>
              </a:rPr>
              <a:t>Las cámaras que ya fueron excavadas se dejan abiertas y se las refuerza  para evitar derrumbes, teniendo en cuenta que se emplearan tanto como para comunicación como para transporte del mineral. </a:t>
            </a:r>
          </a:p>
          <a:p>
            <a:r>
              <a:rPr lang="es-AR" sz="2000" dirty="0">
                <a:latin typeface="Arial Narrow" panose="020B0606020202030204" pitchFamily="34" charset="0"/>
              </a:rPr>
              <a:t>En caso de que el manto mineral sea muy grande, las galerías anchas no podrán cubrir la altura total del manto, siendo necesario ejecutar una explotación con voladura de banqueo hasta el piso.</a:t>
            </a:r>
          </a:p>
          <a:p>
            <a:r>
              <a:rPr lang="es-AR" sz="2000" dirty="0">
                <a:latin typeface="Arial Narrow" panose="020B0606020202030204" pitchFamily="34" charset="0"/>
              </a:rPr>
              <a:t>Una vez terminada la explotación, será posible recuperar algunos de los pilares. </a:t>
            </a:r>
          </a:p>
          <a:p>
            <a:r>
              <a:rPr lang="es-AR" sz="2000" dirty="0">
                <a:latin typeface="Arial Narrow" panose="020B0606020202030204" pitchFamily="34" charset="0"/>
              </a:rPr>
              <a:t>El método proporciona la posibilidad de mecanizar, siendo muy buenas en carga y perforación. </a:t>
            </a:r>
          </a:p>
        </p:txBody>
      </p:sp>
      <p:pic>
        <p:nvPicPr>
          <p:cNvPr id="4" name="Imagen 3"/>
          <p:cNvPicPr>
            <a:picLocks noChangeAspect="1"/>
          </p:cNvPicPr>
          <p:nvPr/>
        </p:nvPicPr>
        <p:blipFill rotWithShape="1">
          <a:blip r:embed="rId2"/>
          <a:srcRect l="18638" t="26330" r="12625" b="22969"/>
          <a:stretch/>
        </p:blipFill>
        <p:spPr>
          <a:xfrm>
            <a:off x="6612834" y="810047"/>
            <a:ext cx="5400255" cy="4789012"/>
          </a:xfrm>
          <a:prstGeom prst="rect">
            <a:avLst/>
          </a:prstGeom>
        </p:spPr>
      </p:pic>
    </p:spTree>
    <p:extLst>
      <p:ext uri="{BB962C8B-B14F-4D97-AF65-F5344CB8AC3E}">
        <p14:creationId xmlns:p14="http://schemas.microsoft.com/office/powerpoint/2010/main" val="418803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606701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3" name="CuadroTexto 2"/>
          <p:cNvSpPr txBox="1"/>
          <p:nvPr/>
        </p:nvSpPr>
        <p:spPr>
          <a:xfrm>
            <a:off x="6545746" y="670891"/>
            <a:ext cx="5839240" cy="5847755"/>
          </a:xfrm>
          <a:prstGeom prst="rect">
            <a:avLst/>
          </a:prstGeom>
          <a:noFill/>
        </p:spPr>
        <p:txBody>
          <a:bodyPr wrap="square" rtlCol="0">
            <a:spAutoFit/>
          </a:bodyPr>
          <a:lstStyle/>
          <a:p>
            <a:r>
              <a:rPr lang="es-AR" sz="2000" dirty="0">
                <a:latin typeface="Arial Narrow" panose="020B0606020202030204" pitchFamily="34" charset="0"/>
              </a:rPr>
              <a:t>Como habíamos mencionado anteriormente en el caso de yacimientos grandes o potentes no se podrá realizar de una sola vez la perforación por lo que se procederá en dos partes. La primer parte es verticalmente y la segunda que corresponde a la parte inferior se hace mediante bancos.</a:t>
            </a:r>
          </a:p>
          <a:p>
            <a:r>
              <a:rPr lang="es-AR" sz="2000" dirty="0">
                <a:latin typeface="Arial Narrow" panose="020B0606020202030204" pitchFamily="34" charset="0"/>
              </a:rPr>
              <a:t>La maquinaria que se emplea en estos casos es un poco mas especifica y determinada, como es:</a:t>
            </a:r>
          </a:p>
          <a:p>
            <a:pPr marL="285750" indent="-285750">
              <a:buFont typeface="Wingdings" panose="05000000000000000000" pitchFamily="2" charset="2"/>
              <a:buChar char="Ø"/>
            </a:pPr>
            <a:r>
              <a:rPr lang="es-AR" sz="2000" dirty="0">
                <a:latin typeface="Arial Narrow" panose="020B0606020202030204" pitchFamily="34" charset="0"/>
              </a:rPr>
              <a:t>Vagones perforadores sobre orugas</a:t>
            </a:r>
          </a:p>
          <a:p>
            <a:pPr marL="285750" indent="-285750">
              <a:buFont typeface="Wingdings" panose="05000000000000000000" pitchFamily="2" charset="2"/>
              <a:buChar char="Ø"/>
            </a:pPr>
            <a:r>
              <a:rPr lang="es-AR" sz="2000" dirty="0">
                <a:latin typeface="Arial Narrow" panose="020B0606020202030204" pitchFamily="34" charset="0"/>
              </a:rPr>
              <a:t>Perforadoras para banqueo</a:t>
            </a:r>
          </a:p>
          <a:p>
            <a:pPr marL="285750" indent="-285750">
              <a:buFont typeface="Wingdings" panose="05000000000000000000" pitchFamily="2" charset="2"/>
              <a:buChar char="Ø"/>
            </a:pPr>
            <a:r>
              <a:rPr lang="es-AR" sz="2000" dirty="0">
                <a:latin typeface="Arial Narrow" panose="020B0606020202030204" pitchFamily="34" charset="0"/>
              </a:rPr>
              <a:t>Perforadoras sobre empujadores neumáticos o con jumbos</a:t>
            </a:r>
          </a:p>
          <a:p>
            <a:r>
              <a:rPr lang="es-AR" sz="2000" dirty="0">
                <a:latin typeface="Arial Narrow" panose="020B0606020202030204" pitchFamily="34" charset="0"/>
              </a:rPr>
              <a:t>A demás de la maquinaria debemos considerar otros aspectos importantes como el bulonado sistemático de los techos, teniendo en cuenta que mejoran notablemente las condiciones geomecanicas de las labores como las de SEGURIDAD.</a:t>
            </a:r>
          </a:p>
          <a:p>
            <a:pPr marL="285750" indent="-285750">
              <a:buFont typeface="Wingdings" panose="05000000000000000000" pitchFamily="2" charset="2"/>
              <a:buChar char="Ø"/>
            </a:pPr>
            <a:endParaRPr lang="es-AR" dirty="0"/>
          </a:p>
          <a:p>
            <a:endParaRPr lang="es-AR" dirty="0"/>
          </a:p>
          <a:p>
            <a:endParaRPr lang="es-AR" dirty="0"/>
          </a:p>
        </p:txBody>
      </p:sp>
      <p:sp>
        <p:nvSpPr>
          <p:cNvPr id="12" name="CuadroTexto 11"/>
          <p:cNvSpPr txBox="1"/>
          <p:nvPr/>
        </p:nvSpPr>
        <p:spPr>
          <a:xfrm>
            <a:off x="739637" y="1164714"/>
            <a:ext cx="4175263" cy="4401205"/>
          </a:xfrm>
          <a:prstGeom prst="rect">
            <a:avLst/>
          </a:prstGeom>
          <a:noFill/>
        </p:spPr>
        <p:txBody>
          <a:bodyPr wrap="square" rtlCol="0">
            <a:spAutoFit/>
          </a:bodyPr>
          <a:lstStyle/>
          <a:p>
            <a:r>
              <a:rPr lang="es-AR" sz="2000" dirty="0">
                <a:latin typeface="Arial Narrow" panose="020B0606020202030204" pitchFamily="34" charset="0"/>
              </a:rPr>
              <a:t>En el caso de que los yacimientos sean HORIZONTALES la excavación del mineral se hará comparándolo con la perforación de las galerías. </a:t>
            </a:r>
          </a:p>
          <a:p>
            <a:r>
              <a:rPr lang="es-AR" sz="2000" dirty="0">
                <a:latin typeface="Arial Narrow" panose="020B0606020202030204" pitchFamily="34" charset="0"/>
              </a:rPr>
              <a:t>Con respecto a la maquinaria que se puede emplear, la misma dependerá del espacio que tengamos disponible y de los accesos con los que contemos. Ellos pueden ser:</a:t>
            </a:r>
          </a:p>
          <a:p>
            <a:pPr marL="342900" indent="-342900">
              <a:buFont typeface="Wingdings" panose="05000000000000000000" pitchFamily="2" charset="2"/>
              <a:buChar char="Ø"/>
            </a:pPr>
            <a:r>
              <a:rPr lang="es-AR" sz="2000" dirty="0">
                <a:latin typeface="Arial Narrow" panose="020B0606020202030204" pitchFamily="34" charset="0"/>
              </a:rPr>
              <a:t>Jumbos</a:t>
            </a:r>
          </a:p>
          <a:p>
            <a:pPr marL="342900" indent="-342900">
              <a:buFont typeface="Wingdings" panose="05000000000000000000" pitchFamily="2" charset="2"/>
              <a:buChar char="Ø"/>
            </a:pPr>
            <a:r>
              <a:rPr lang="es-AR" sz="2000" dirty="0">
                <a:latin typeface="Arial Narrow" panose="020B0606020202030204" pitchFamily="34" charset="0"/>
              </a:rPr>
              <a:t>LHD </a:t>
            </a:r>
            <a:r>
              <a:rPr lang="es-AR" sz="2000" dirty="0" err="1">
                <a:latin typeface="Arial Narrow" panose="020B0606020202030204" pitchFamily="34" charset="0"/>
              </a:rPr>
              <a:t>ó</a:t>
            </a:r>
            <a:r>
              <a:rPr lang="es-AR" sz="2000" dirty="0">
                <a:latin typeface="Arial Narrow" panose="020B0606020202030204" pitchFamily="34" charset="0"/>
              </a:rPr>
              <a:t> </a:t>
            </a:r>
            <a:r>
              <a:rPr lang="es-AR" sz="2000" dirty="0" err="1">
                <a:latin typeface="Arial Narrow" panose="020B0606020202030204" pitchFamily="34" charset="0"/>
              </a:rPr>
              <a:t>Scoops</a:t>
            </a:r>
            <a:endParaRPr lang="es-AR" sz="2000" dirty="0">
              <a:latin typeface="Arial Narrow" panose="020B0606020202030204" pitchFamily="34" charset="0"/>
            </a:endParaRPr>
          </a:p>
          <a:p>
            <a:pPr marL="342900" indent="-342900">
              <a:buFont typeface="Wingdings" panose="05000000000000000000" pitchFamily="2" charset="2"/>
              <a:buChar char="Ø"/>
            </a:pPr>
            <a:r>
              <a:rPr lang="es-AR" sz="2000" dirty="0">
                <a:latin typeface="Arial Narrow" panose="020B0606020202030204" pitchFamily="34" charset="0"/>
              </a:rPr>
              <a:t>Cargadoras frontales </a:t>
            </a:r>
          </a:p>
          <a:p>
            <a:pPr marL="342900" indent="-342900">
              <a:buFont typeface="Wingdings" panose="05000000000000000000" pitchFamily="2" charset="2"/>
              <a:buChar char="Ø"/>
            </a:pPr>
            <a:r>
              <a:rPr lang="es-AR" sz="2000" dirty="0">
                <a:latin typeface="Arial Narrow" panose="020B0606020202030204" pitchFamily="34" charset="0"/>
              </a:rPr>
              <a:t>Entre otros equipos</a:t>
            </a:r>
          </a:p>
          <a:p>
            <a:r>
              <a:rPr lang="es-AR" sz="2000" dirty="0">
                <a:latin typeface="Arial Narrow" panose="020B0606020202030204" pitchFamily="34" charset="0"/>
              </a:rPr>
              <a:t> </a:t>
            </a:r>
          </a:p>
        </p:txBody>
      </p:sp>
    </p:spTree>
    <p:extLst>
      <p:ext uri="{BB962C8B-B14F-4D97-AF65-F5344CB8AC3E}">
        <p14:creationId xmlns:p14="http://schemas.microsoft.com/office/powerpoint/2010/main" val="410696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pic>
        <p:nvPicPr>
          <p:cNvPr id="3" name="Imagen 2"/>
          <p:cNvPicPr>
            <a:picLocks noChangeAspect="1"/>
          </p:cNvPicPr>
          <p:nvPr/>
        </p:nvPicPr>
        <p:blipFill rotWithShape="1">
          <a:blip r:embed="rId2"/>
          <a:srcRect l="20000" t="22666" r="12750" b="13666"/>
          <a:stretch/>
        </p:blipFill>
        <p:spPr>
          <a:xfrm>
            <a:off x="-7867" y="5803"/>
            <a:ext cx="12166733" cy="6822794"/>
          </a:xfrm>
          <a:prstGeom prst="rect">
            <a:avLst/>
          </a:prstGeom>
        </p:spPr>
      </p:pic>
    </p:spTree>
    <p:extLst>
      <p:ext uri="{BB962C8B-B14F-4D97-AF65-F5344CB8AC3E}">
        <p14:creationId xmlns:p14="http://schemas.microsoft.com/office/powerpoint/2010/main" val="3050615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5989980"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2"/>
          <a:srcRect l="26750" t="19999" r="19500" b="15667"/>
          <a:stretch/>
        </p:blipFill>
        <p:spPr>
          <a:xfrm>
            <a:off x="83650" y="-32297"/>
            <a:ext cx="12108350" cy="6833590"/>
          </a:xfrm>
          <a:prstGeom prst="rect">
            <a:avLst/>
          </a:prstGeom>
        </p:spPr>
      </p:pic>
    </p:spTree>
    <p:extLst>
      <p:ext uri="{BB962C8B-B14F-4D97-AF65-F5344CB8AC3E}">
        <p14:creationId xmlns:p14="http://schemas.microsoft.com/office/powerpoint/2010/main" val="333029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6023113" y="0"/>
            <a:ext cx="6168887"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v</a:t>
            </a:r>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2"/>
          <a:srcRect l="17500" t="13000" r="20500" b="8334"/>
          <a:stretch/>
        </p:blipFill>
        <p:spPr>
          <a:xfrm>
            <a:off x="355321" y="15876"/>
            <a:ext cx="10686224" cy="6842123"/>
          </a:xfrm>
          <a:prstGeom prst="rect">
            <a:avLst/>
          </a:prstGeom>
        </p:spPr>
      </p:pic>
    </p:spTree>
    <p:extLst>
      <p:ext uri="{BB962C8B-B14F-4D97-AF65-F5344CB8AC3E}">
        <p14:creationId xmlns:p14="http://schemas.microsoft.com/office/powerpoint/2010/main" val="2203438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ángulo 67">
            <a:extLst>
              <a:ext uri="{FF2B5EF4-FFF2-40B4-BE49-F238E27FC236}">
                <a16:creationId xmlns:a16="http://schemas.microsoft.com/office/drawing/2014/main" id="{98F0C1AC-E744-4132-8A26-5FD58FFB66E2}"/>
              </a:ext>
            </a:extLst>
          </p:cNvPr>
          <p:cNvSpPr/>
          <p:nvPr/>
        </p:nvSpPr>
        <p:spPr>
          <a:xfrm>
            <a:off x="5989982" y="-6627"/>
            <a:ext cx="6281535"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Elipse 4">
            <a:extLst>
              <a:ext uri="{FF2B5EF4-FFF2-40B4-BE49-F238E27FC236}">
                <a16:creationId xmlns:a16="http://schemas.microsoft.com/office/drawing/2014/main" id="{6274FE61-5EE2-4CF6-9C72-7391458ACA58}"/>
              </a:ext>
            </a:extLst>
          </p:cNvPr>
          <p:cNvSpPr/>
          <p:nvPr/>
        </p:nvSpPr>
        <p:spPr>
          <a:xfrm>
            <a:off x="5496335" y="69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 name="Elipse 5">
            <a:extLst>
              <a:ext uri="{FF2B5EF4-FFF2-40B4-BE49-F238E27FC236}">
                <a16:creationId xmlns:a16="http://schemas.microsoft.com/office/drawing/2014/main" id="{FDAC1C17-9FE5-4D6C-BD58-F36900A09807}"/>
              </a:ext>
            </a:extLst>
          </p:cNvPr>
          <p:cNvSpPr/>
          <p:nvPr/>
        </p:nvSpPr>
        <p:spPr>
          <a:xfrm>
            <a:off x="6218581" y="7620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 name="Arco de bloque 6">
            <a:extLst>
              <a:ext uri="{FF2B5EF4-FFF2-40B4-BE49-F238E27FC236}">
                <a16:creationId xmlns:a16="http://schemas.microsoft.com/office/drawing/2014/main" id="{EFC41AAB-05FC-4327-8DF3-A38A46BB8471}"/>
              </a:ext>
            </a:extLst>
          </p:cNvPr>
          <p:cNvSpPr/>
          <p:nvPr/>
        </p:nvSpPr>
        <p:spPr>
          <a:xfrm>
            <a:off x="5575852" y="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8" name="Elipse 7">
            <a:extLst>
              <a:ext uri="{FF2B5EF4-FFF2-40B4-BE49-F238E27FC236}">
                <a16:creationId xmlns:a16="http://schemas.microsoft.com/office/drawing/2014/main" id="{13922B75-71DA-4340-B41C-A6DB62CF0E91}"/>
              </a:ext>
            </a:extLst>
          </p:cNvPr>
          <p:cNvSpPr/>
          <p:nvPr/>
        </p:nvSpPr>
        <p:spPr>
          <a:xfrm>
            <a:off x="5496335" y="52346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9" name="Elipse 8">
            <a:extLst>
              <a:ext uri="{FF2B5EF4-FFF2-40B4-BE49-F238E27FC236}">
                <a16:creationId xmlns:a16="http://schemas.microsoft.com/office/drawing/2014/main" id="{3330F1B4-7569-4BF9-8E56-A8A34EE28AC5}"/>
              </a:ext>
            </a:extLst>
          </p:cNvPr>
          <p:cNvSpPr/>
          <p:nvPr/>
        </p:nvSpPr>
        <p:spPr>
          <a:xfrm>
            <a:off x="6218581" y="5300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10" name="Arco de bloque 9">
            <a:extLst>
              <a:ext uri="{FF2B5EF4-FFF2-40B4-BE49-F238E27FC236}">
                <a16:creationId xmlns:a16="http://schemas.microsoft.com/office/drawing/2014/main" id="{E6358616-9817-41B1-9704-24ABF9F4DB23}"/>
              </a:ext>
            </a:extLst>
          </p:cNvPr>
          <p:cNvSpPr/>
          <p:nvPr/>
        </p:nvSpPr>
        <p:spPr>
          <a:xfrm>
            <a:off x="5575852" y="453886"/>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2" name="Elipse 31">
            <a:extLst>
              <a:ext uri="{FF2B5EF4-FFF2-40B4-BE49-F238E27FC236}">
                <a16:creationId xmlns:a16="http://schemas.microsoft.com/office/drawing/2014/main" id="{A4856EA2-8BAE-4D30-982D-A3A2C9189EC7}"/>
              </a:ext>
            </a:extLst>
          </p:cNvPr>
          <p:cNvSpPr/>
          <p:nvPr/>
        </p:nvSpPr>
        <p:spPr>
          <a:xfrm>
            <a:off x="5496335" y="970722"/>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3" name="Elipse 32">
            <a:extLst>
              <a:ext uri="{FF2B5EF4-FFF2-40B4-BE49-F238E27FC236}">
                <a16:creationId xmlns:a16="http://schemas.microsoft.com/office/drawing/2014/main" id="{BBD6E02D-2383-46EA-8852-AAA189FB23F7}"/>
              </a:ext>
            </a:extLst>
          </p:cNvPr>
          <p:cNvSpPr/>
          <p:nvPr/>
        </p:nvSpPr>
        <p:spPr>
          <a:xfrm>
            <a:off x="6218581" y="977347"/>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4" name="Arco de bloque 33">
            <a:extLst>
              <a:ext uri="{FF2B5EF4-FFF2-40B4-BE49-F238E27FC236}">
                <a16:creationId xmlns:a16="http://schemas.microsoft.com/office/drawing/2014/main" id="{0A28D583-43EC-4DC6-A549-39D6E2426AFA}"/>
              </a:ext>
            </a:extLst>
          </p:cNvPr>
          <p:cNvSpPr/>
          <p:nvPr/>
        </p:nvSpPr>
        <p:spPr>
          <a:xfrm>
            <a:off x="5575852" y="901147"/>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5" name="Elipse 34">
            <a:extLst>
              <a:ext uri="{FF2B5EF4-FFF2-40B4-BE49-F238E27FC236}">
                <a16:creationId xmlns:a16="http://schemas.microsoft.com/office/drawing/2014/main" id="{20A9878D-2339-468B-B980-408AFFA6397A}"/>
              </a:ext>
            </a:extLst>
          </p:cNvPr>
          <p:cNvSpPr/>
          <p:nvPr/>
        </p:nvSpPr>
        <p:spPr>
          <a:xfrm>
            <a:off x="5496335" y="148755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6" name="Elipse 35">
            <a:extLst>
              <a:ext uri="{FF2B5EF4-FFF2-40B4-BE49-F238E27FC236}">
                <a16:creationId xmlns:a16="http://schemas.microsoft.com/office/drawing/2014/main" id="{174C6B7A-125B-4132-812E-CF2AAB505550}"/>
              </a:ext>
            </a:extLst>
          </p:cNvPr>
          <p:cNvSpPr/>
          <p:nvPr/>
        </p:nvSpPr>
        <p:spPr>
          <a:xfrm>
            <a:off x="6218581" y="14941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7" name="Arco de bloque 36">
            <a:extLst>
              <a:ext uri="{FF2B5EF4-FFF2-40B4-BE49-F238E27FC236}">
                <a16:creationId xmlns:a16="http://schemas.microsoft.com/office/drawing/2014/main" id="{DA716A69-6F8E-477A-879B-149E11E45F9A}"/>
              </a:ext>
            </a:extLst>
          </p:cNvPr>
          <p:cNvSpPr/>
          <p:nvPr/>
        </p:nvSpPr>
        <p:spPr>
          <a:xfrm>
            <a:off x="5575852" y="1417983"/>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38" name="Elipse 37">
            <a:extLst>
              <a:ext uri="{FF2B5EF4-FFF2-40B4-BE49-F238E27FC236}">
                <a16:creationId xmlns:a16="http://schemas.microsoft.com/office/drawing/2014/main" id="{ECE9ABE8-7118-4601-ACAA-FC951FED9D89}"/>
              </a:ext>
            </a:extLst>
          </p:cNvPr>
          <p:cNvSpPr/>
          <p:nvPr/>
        </p:nvSpPr>
        <p:spPr>
          <a:xfrm>
            <a:off x="5496335" y="196795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39" name="Elipse 38">
            <a:extLst>
              <a:ext uri="{FF2B5EF4-FFF2-40B4-BE49-F238E27FC236}">
                <a16:creationId xmlns:a16="http://schemas.microsoft.com/office/drawing/2014/main" id="{1CCBD54B-7430-404F-B0A9-054630FE7CB7}"/>
              </a:ext>
            </a:extLst>
          </p:cNvPr>
          <p:cNvSpPr/>
          <p:nvPr/>
        </p:nvSpPr>
        <p:spPr>
          <a:xfrm>
            <a:off x="6218581" y="197457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0" name="Arco de bloque 39">
            <a:extLst>
              <a:ext uri="{FF2B5EF4-FFF2-40B4-BE49-F238E27FC236}">
                <a16:creationId xmlns:a16="http://schemas.microsoft.com/office/drawing/2014/main" id="{6F78F183-FDC7-46D9-B668-DC186CD9AE59}"/>
              </a:ext>
            </a:extLst>
          </p:cNvPr>
          <p:cNvSpPr/>
          <p:nvPr/>
        </p:nvSpPr>
        <p:spPr>
          <a:xfrm>
            <a:off x="5575852" y="189837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1" name="Elipse 40">
            <a:extLst>
              <a:ext uri="{FF2B5EF4-FFF2-40B4-BE49-F238E27FC236}">
                <a16:creationId xmlns:a16="http://schemas.microsoft.com/office/drawing/2014/main" id="{3B1BE653-5CB9-4604-A264-5C8447C02C45}"/>
              </a:ext>
            </a:extLst>
          </p:cNvPr>
          <p:cNvSpPr/>
          <p:nvPr/>
        </p:nvSpPr>
        <p:spPr>
          <a:xfrm>
            <a:off x="5479773" y="246491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2" name="Elipse 41">
            <a:extLst>
              <a:ext uri="{FF2B5EF4-FFF2-40B4-BE49-F238E27FC236}">
                <a16:creationId xmlns:a16="http://schemas.microsoft.com/office/drawing/2014/main" id="{E027195B-9DE8-4442-87CC-2968F58B9093}"/>
              </a:ext>
            </a:extLst>
          </p:cNvPr>
          <p:cNvSpPr/>
          <p:nvPr/>
        </p:nvSpPr>
        <p:spPr>
          <a:xfrm>
            <a:off x="6202019" y="247153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3" name="Arco de bloque 42">
            <a:extLst>
              <a:ext uri="{FF2B5EF4-FFF2-40B4-BE49-F238E27FC236}">
                <a16:creationId xmlns:a16="http://schemas.microsoft.com/office/drawing/2014/main" id="{1AB212BC-6A59-44FA-BDB7-AFBC501DBC74}"/>
              </a:ext>
            </a:extLst>
          </p:cNvPr>
          <p:cNvSpPr/>
          <p:nvPr/>
        </p:nvSpPr>
        <p:spPr>
          <a:xfrm>
            <a:off x="5559290" y="239533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4" name="Elipse 43">
            <a:extLst>
              <a:ext uri="{FF2B5EF4-FFF2-40B4-BE49-F238E27FC236}">
                <a16:creationId xmlns:a16="http://schemas.microsoft.com/office/drawing/2014/main" id="{F9975B7A-36C9-4188-9937-701EA6489B7C}"/>
              </a:ext>
            </a:extLst>
          </p:cNvPr>
          <p:cNvSpPr/>
          <p:nvPr/>
        </p:nvSpPr>
        <p:spPr>
          <a:xfrm>
            <a:off x="5479773" y="299499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5" name="Elipse 44">
            <a:extLst>
              <a:ext uri="{FF2B5EF4-FFF2-40B4-BE49-F238E27FC236}">
                <a16:creationId xmlns:a16="http://schemas.microsoft.com/office/drawing/2014/main" id="{25B07D28-137D-4EB7-95C1-C72B700A588B}"/>
              </a:ext>
            </a:extLst>
          </p:cNvPr>
          <p:cNvSpPr/>
          <p:nvPr/>
        </p:nvSpPr>
        <p:spPr>
          <a:xfrm>
            <a:off x="6202019" y="300162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6" name="Arco de bloque 45">
            <a:extLst>
              <a:ext uri="{FF2B5EF4-FFF2-40B4-BE49-F238E27FC236}">
                <a16:creationId xmlns:a16="http://schemas.microsoft.com/office/drawing/2014/main" id="{62E6358A-017E-418B-98BF-B3D26A4C9EE7}"/>
              </a:ext>
            </a:extLst>
          </p:cNvPr>
          <p:cNvSpPr/>
          <p:nvPr/>
        </p:nvSpPr>
        <p:spPr>
          <a:xfrm>
            <a:off x="5559290" y="2925424"/>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47" name="Elipse 46">
            <a:extLst>
              <a:ext uri="{FF2B5EF4-FFF2-40B4-BE49-F238E27FC236}">
                <a16:creationId xmlns:a16="http://schemas.microsoft.com/office/drawing/2014/main" id="{833CD2A8-A84E-4A21-830E-82E49DD31FED}"/>
              </a:ext>
            </a:extLst>
          </p:cNvPr>
          <p:cNvSpPr/>
          <p:nvPr/>
        </p:nvSpPr>
        <p:spPr>
          <a:xfrm>
            <a:off x="5469832" y="352508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8" name="Elipse 47">
            <a:extLst>
              <a:ext uri="{FF2B5EF4-FFF2-40B4-BE49-F238E27FC236}">
                <a16:creationId xmlns:a16="http://schemas.microsoft.com/office/drawing/2014/main" id="{78A61AA4-88AB-484B-99ED-8CBBBAF88030}"/>
              </a:ext>
            </a:extLst>
          </p:cNvPr>
          <p:cNvSpPr/>
          <p:nvPr/>
        </p:nvSpPr>
        <p:spPr>
          <a:xfrm>
            <a:off x="6192078" y="353171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49" name="Arco de bloque 48">
            <a:extLst>
              <a:ext uri="{FF2B5EF4-FFF2-40B4-BE49-F238E27FC236}">
                <a16:creationId xmlns:a16="http://schemas.microsoft.com/office/drawing/2014/main" id="{57FB2BB8-A6EB-4760-8088-8710155C1941}"/>
              </a:ext>
            </a:extLst>
          </p:cNvPr>
          <p:cNvSpPr/>
          <p:nvPr/>
        </p:nvSpPr>
        <p:spPr>
          <a:xfrm>
            <a:off x="5549349" y="345551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0" name="Elipse 49">
            <a:extLst>
              <a:ext uri="{FF2B5EF4-FFF2-40B4-BE49-F238E27FC236}">
                <a16:creationId xmlns:a16="http://schemas.microsoft.com/office/drawing/2014/main" id="{1AE711C2-20A0-425A-B70D-CEEA542020AC}"/>
              </a:ext>
            </a:extLst>
          </p:cNvPr>
          <p:cNvSpPr/>
          <p:nvPr/>
        </p:nvSpPr>
        <p:spPr>
          <a:xfrm>
            <a:off x="5469832" y="40651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1" name="Elipse 50">
            <a:extLst>
              <a:ext uri="{FF2B5EF4-FFF2-40B4-BE49-F238E27FC236}">
                <a16:creationId xmlns:a16="http://schemas.microsoft.com/office/drawing/2014/main" id="{4CC72079-4C36-4795-B4E2-D11D1AC22856}"/>
              </a:ext>
            </a:extLst>
          </p:cNvPr>
          <p:cNvSpPr/>
          <p:nvPr/>
        </p:nvSpPr>
        <p:spPr>
          <a:xfrm>
            <a:off x="6192078" y="407174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2" name="Arco de bloque 51">
            <a:extLst>
              <a:ext uri="{FF2B5EF4-FFF2-40B4-BE49-F238E27FC236}">
                <a16:creationId xmlns:a16="http://schemas.microsoft.com/office/drawing/2014/main" id="{1D22284A-65A9-4ECE-A73D-E5F2FED1A9D0}"/>
              </a:ext>
            </a:extLst>
          </p:cNvPr>
          <p:cNvSpPr/>
          <p:nvPr/>
        </p:nvSpPr>
        <p:spPr>
          <a:xfrm>
            <a:off x="5549349" y="3995540"/>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3" name="Elipse 52">
            <a:extLst>
              <a:ext uri="{FF2B5EF4-FFF2-40B4-BE49-F238E27FC236}">
                <a16:creationId xmlns:a16="http://schemas.microsoft.com/office/drawing/2014/main" id="{87AAA3F0-264A-439A-95DE-B5C0F6D15C7F}"/>
              </a:ext>
            </a:extLst>
          </p:cNvPr>
          <p:cNvSpPr/>
          <p:nvPr/>
        </p:nvSpPr>
        <p:spPr>
          <a:xfrm>
            <a:off x="5469832" y="457863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4" name="Elipse 53">
            <a:extLst>
              <a:ext uri="{FF2B5EF4-FFF2-40B4-BE49-F238E27FC236}">
                <a16:creationId xmlns:a16="http://schemas.microsoft.com/office/drawing/2014/main" id="{C352C413-5331-477C-8C76-6E79C3F4FCF9}"/>
              </a:ext>
            </a:extLst>
          </p:cNvPr>
          <p:cNvSpPr/>
          <p:nvPr/>
        </p:nvSpPr>
        <p:spPr>
          <a:xfrm>
            <a:off x="6192078" y="458525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55" name="Arco de bloque 54">
            <a:extLst>
              <a:ext uri="{FF2B5EF4-FFF2-40B4-BE49-F238E27FC236}">
                <a16:creationId xmlns:a16="http://schemas.microsoft.com/office/drawing/2014/main" id="{5B2EB522-47C4-4E34-AC1A-F3F2DD88CE64}"/>
              </a:ext>
            </a:extLst>
          </p:cNvPr>
          <p:cNvSpPr/>
          <p:nvPr/>
        </p:nvSpPr>
        <p:spPr>
          <a:xfrm>
            <a:off x="5549349" y="450905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59" name="Elipse 58">
            <a:extLst>
              <a:ext uri="{FF2B5EF4-FFF2-40B4-BE49-F238E27FC236}">
                <a16:creationId xmlns:a16="http://schemas.microsoft.com/office/drawing/2014/main" id="{95398716-B938-41EA-954B-186B2E3C9C22}"/>
              </a:ext>
            </a:extLst>
          </p:cNvPr>
          <p:cNvSpPr/>
          <p:nvPr/>
        </p:nvSpPr>
        <p:spPr>
          <a:xfrm>
            <a:off x="5446641" y="5087186"/>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0" name="Elipse 59">
            <a:extLst>
              <a:ext uri="{FF2B5EF4-FFF2-40B4-BE49-F238E27FC236}">
                <a16:creationId xmlns:a16="http://schemas.microsoft.com/office/drawing/2014/main" id="{89199C1F-8AA0-4146-9800-3D67780282FB}"/>
              </a:ext>
            </a:extLst>
          </p:cNvPr>
          <p:cNvSpPr/>
          <p:nvPr/>
        </p:nvSpPr>
        <p:spPr>
          <a:xfrm>
            <a:off x="6168887" y="5093811"/>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1" name="Arco de bloque 60">
            <a:extLst>
              <a:ext uri="{FF2B5EF4-FFF2-40B4-BE49-F238E27FC236}">
                <a16:creationId xmlns:a16="http://schemas.microsoft.com/office/drawing/2014/main" id="{3CDBFAE7-1022-4CE1-8F98-42611A39F0FB}"/>
              </a:ext>
            </a:extLst>
          </p:cNvPr>
          <p:cNvSpPr/>
          <p:nvPr/>
        </p:nvSpPr>
        <p:spPr>
          <a:xfrm>
            <a:off x="5526158" y="5017611"/>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2" name="Elipse 61">
            <a:extLst>
              <a:ext uri="{FF2B5EF4-FFF2-40B4-BE49-F238E27FC236}">
                <a16:creationId xmlns:a16="http://schemas.microsoft.com/office/drawing/2014/main" id="{144796FA-CC57-46B7-B403-063F0E388AB4}"/>
              </a:ext>
            </a:extLst>
          </p:cNvPr>
          <p:cNvSpPr/>
          <p:nvPr/>
        </p:nvSpPr>
        <p:spPr>
          <a:xfrm>
            <a:off x="5469831" y="5559294"/>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3" name="Elipse 62">
            <a:extLst>
              <a:ext uri="{FF2B5EF4-FFF2-40B4-BE49-F238E27FC236}">
                <a16:creationId xmlns:a16="http://schemas.microsoft.com/office/drawing/2014/main" id="{16FB8433-630D-4078-86EC-3FB7E0197A15}"/>
              </a:ext>
            </a:extLst>
          </p:cNvPr>
          <p:cNvSpPr/>
          <p:nvPr/>
        </p:nvSpPr>
        <p:spPr>
          <a:xfrm>
            <a:off x="6192077" y="5565919"/>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4" name="Arco de bloque 63">
            <a:extLst>
              <a:ext uri="{FF2B5EF4-FFF2-40B4-BE49-F238E27FC236}">
                <a16:creationId xmlns:a16="http://schemas.microsoft.com/office/drawing/2014/main" id="{4D60DC0A-93A4-4D0A-B753-DE88AB58FB06}"/>
              </a:ext>
            </a:extLst>
          </p:cNvPr>
          <p:cNvSpPr/>
          <p:nvPr/>
        </p:nvSpPr>
        <p:spPr>
          <a:xfrm>
            <a:off x="5549348" y="5489719"/>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65" name="Elipse 64">
            <a:extLst>
              <a:ext uri="{FF2B5EF4-FFF2-40B4-BE49-F238E27FC236}">
                <a16:creationId xmlns:a16="http://schemas.microsoft.com/office/drawing/2014/main" id="{5C662183-06B6-42C0-9EE6-E231E49D984C}"/>
              </a:ext>
            </a:extLst>
          </p:cNvPr>
          <p:cNvSpPr/>
          <p:nvPr/>
        </p:nvSpPr>
        <p:spPr>
          <a:xfrm>
            <a:off x="5473147" y="6045483"/>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6" name="Elipse 65">
            <a:extLst>
              <a:ext uri="{FF2B5EF4-FFF2-40B4-BE49-F238E27FC236}">
                <a16:creationId xmlns:a16="http://schemas.microsoft.com/office/drawing/2014/main" id="{8A1630C3-66D1-47A1-B5FF-03E7D9679D58}"/>
              </a:ext>
            </a:extLst>
          </p:cNvPr>
          <p:cNvSpPr/>
          <p:nvPr/>
        </p:nvSpPr>
        <p:spPr>
          <a:xfrm>
            <a:off x="6195393" y="6052108"/>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67" name="Arco de bloque 66">
            <a:extLst>
              <a:ext uri="{FF2B5EF4-FFF2-40B4-BE49-F238E27FC236}">
                <a16:creationId xmlns:a16="http://schemas.microsoft.com/office/drawing/2014/main" id="{87A2A492-23FE-4EB6-A2AB-555996198BD1}"/>
              </a:ext>
            </a:extLst>
          </p:cNvPr>
          <p:cNvSpPr/>
          <p:nvPr/>
        </p:nvSpPr>
        <p:spPr>
          <a:xfrm>
            <a:off x="5552664" y="5975908"/>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71" name="Elipse 70">
            <a:extLst>
              <a:ext uri="{FF2B5EF4-FFF2-40B4-BE49-F238E27FC236}">
                <a16:creationId xmlns:a16="http://schemas.microsoft.com/office/drawing/2014/main" id="{B67D0573-C6E5-49CE-90A3-37E5FC2AEC3A}"/>
              </a:ext>
            </a:extLst>
          </p:cNvPr>
          <p:cNvSpPr/>
          <p:nvPr/>
        </p:nvSpPr>
        <p:spPr>
          <a:xfrm>
            <a:off x="5473150" y="6549890"/>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id="{CFC96335-7CD8-4EC6-8869-507A12AFC6BC}"/>
              </a:ext>
            </a:extLst>
          </p:cNvPr>
          <p:cNvSpPr/>
          <p:nvPr/>
        </p:nvSpPr>
        <p:spPr>
          <a:xfrm>
            <a:off x="6195396" y="6556515"/>
            <a:ext cx="251792" cy="22528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AR"/>
          </a:p>
        </p:txBody>
      </p:sp>
      <p:sp>
        <p:nvSpPr>
          <p:cNvPr id="73" name="Arco de bloque 72">
            <a:extLst>
              <a:ext uri="{FF2B5EF4-FFF2-40B4-BE49-F238E27FC236}">
                <a16:creationId xmlns:a16="http://schemas.microsoft.com/office/drawing/2014/main" id="{E65E3917-FB92-4B62-87BF-E84A1F37DEBD}"/>
              </a:ext>
            </a:extLst>
          </p:cNvPr>
          <p:cNvSpPr/>
          <p:nvPr/>
        </p:nvSpPr>
        <p:spPr>
          <a:xfrm>
            <a:off x="5552667" y="6480315"/>
            <a:ext cx="828261" cy="377686"/>
          </a:xfrm>
          <a:prstGeom prst="blockArc">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AR">
              <a:solidFill>
                <a:schemeClr val="tx1"/>
              </a:solidFill>
            </a:endParaRPr>
          </a:p>
        </p:txBody>
      </p:sp>
      <p:sp>
        <p:nvSpPr>
          <p:cNvPr id="15" name="Rectangle 8">
            <a:extLst>
              <a:ext uri="{FF2B5EF4-FFF2-40B4-BE49-F238E27FC236}">
                <a16:creationId xmlns:a16="http://schemas.microsoft.com/office/drawing/2014/main" id="{26365025-799E-4CDA-8A34-7D9AF3960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6" name="Rectangle 9">
            <a:extLst>
              <a:ext uri="{FF2B5EF4-FFF2-40B4-BE49-F238E27FC236}">
                <a16:creationId xmlns:a16="http://schemas.microsoft.com/office/drawing/2014/main" id="{7017D131-5D74-43E6-9E36-E6DD543DA638}"/>
              </a:ext>
            </a:extLst>
          </p:cNvPr>
          <p:cNvSpPr>
            <a:spLocks noChangeArrowheads="1"/>
          </p:cNvSpPr>
          <p:nvPr/>
        </p:nvSpPr>
        <p:spPr bwMode="auto">
          <a:xfrm>
            <a:off x="6695660" y="1375814"/>
            <a:ext cx="52843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s-ES" altLang="es-AR" dirty="0">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AR"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endParaRPr>
          </a:p>
        </p:txBody>
      </p:sp>
      <p:sp>
        <p:nvSpPr>
          <p:cNvPr id="11" name="CuadroTexto 10"/>
          <p:cNvSpPr txBox="1"/>
          <p:nvPr/>
        </p:nvSpPr>
        <p:spPr>
          <a:xfrm>
            <a:off x="408562" y="959693"/>
            <a:ext cx="4515604" cy="4708981"/>
          </a:xfrm>
          <a:prstGeom prst="rect">
            <a:avLst/>
          </a:prstGeom>
          <a:noFill/>
        </p:spPr>
        <p:txBody>
          <a:bodyPr wrap="square" rtlCol="0">
            <a:spAutoFit/>
          </a:bodyPr>
          <a:lstStyle/>
          <a:p>
            <a:r>
              <a:rPr lang="es-AR" sz="2000" dirty="0">
                <a:latin typeface="Arial Narrow" panose="020B0606020202030204" pitchFamily="34" charset="0"/>
              </a:rPr>
              <a:t>Esta una tercer opción no muy común pero existente, se trata de los yacimientos con una inclinación pero pequeños. </a:t>
            </a:r>
          </a:p>
          <a:p>
            <a:r>
              <a:rPr lang="es-AR" sz="2000" dirty="0">
                <a:latin typeface="Arial Narrow" panose="020B0606020202030204" pitchFamily="34" charset="0"/>
              </a:rPr>
              <a:t>En estos casos se comienza con un arranque desde las galerías de transporte y se avanza hacia arriba.</a:t>
            </a:r>
          </a:p>
          <a:p>
            <a:r>
              <a:rPr lang="es-AR" sz="2000" dirty="0">
                <a:latin typeface="Arial Narrow" panose="020B0606020202030204" pitchFamily="34" charset="0"/>
              </a:rPr>
              <a:t>Los equipos que podemos emplear en la perforación son perforadoras con empujadores neumáticos y en el rajo se pueden realizar avances con barrenos laterales.</a:t>
            </a:r>
          </a:p>
          <a:p>
            <a:r>
              <a:rPr lang="es-AR" sz="2000" dirty="0">
                <a:latin typeface="Arial Narrow" panose="020B0606020202030204" pitchFamily="34" charset="0"/>
              </a:rPr>
              <a:t>En este caso el trabajo es complejo y debido a la inclinación no es fácil mecanizarlo.</a:t>
            </a:r>
          </a:p>
          <a:p>
            <a:r>
              <a:rPr lang="es-AR" sz="2000" dirty="0">
                <a:latin typeface="Arial Narrow" panose="020B0606020202030204" pitchFamily="34" charset="0"/>
              </a:rPr>
              <a:t>El arrastre se hará mediante </a:t>
            </a:r>
            <a:r>
              <a:rPr lang="es-AR" sz="2000" dirty="0" err="1">
                <a:latin typeface="Arial Narrow" panose="020B0606020202030204" pitchFamily="34" charset="0"/>
              </a:rPr>
              <a:t>scrapers</a:t>
            </a:r>
            <a:r>
              <a:rPr lang="es-AR" sz="2000" dirty="0">
                <a:latin typeface="Arial Narrow" panose="020B0606020202030204" pitchFamily="34" charset="0"/>
              </a:rPr>
              <a:t> y luego se efectúa la carga de las vagonetas. </a:t>
            </a:r>
          </a:p>
          <a:p>
            <a:r>
              <a:rPr lang="es-AR" sz="2000" dirty="0">
                <a:latin typeface="Arial Narrow" panose="020B0606020202030204" pitchFamily="34" charset="0"/>
              </a:rPr>
              <a:t>Este tipo de explotación se encuentra sin uso.</a:t>
            </a:r>
          </a:p>
        </p:txBody>
      </p:sp>
      <p:pic>
        <p:nvPicPr>
          <p:cNvPr id="2" name="Imagen 1"/>
          <p:cNvPicPr>
            <a:picLocks noChangeAspect="1"/>
          </p:cNvPicPr>
          <p:nvPr/>
        </p:nvPicPr>
        <p:blipFill rotWithShape="1">
          <a:blip r:embed="rId2"/>
          <a:srcRect l="24624" t="26652" r="15126" b="22348"/>
          <a:stretch/>
        </p:blipFill>
        <p:spPr>
          <a:xfrm>
            <a:off x="6577336" y="265882"/>
            <a:ext cx="5614664" cy="5779601"/>
          </a:xfrm>
          <a:prstGeom prst="rect">
            <a:avLst/>
          </a:prstGeom>
        </p:spPr>
      </p:pic>
    </p:spTree>
    <p:extLst>
      <p:ext uri="{BB962C8B-B14F-4D97-AF65-F5344CB8AC3E}">
        <p14:creationId xmlns:p14="http://schemas.microsoft.com/office/powerpoint/2010/main" val="2371863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906</Words>
  <Application>Microsoft Office PowerPoint</Application>
  <PresentationFormat>Panorámica</PresentationFormat>
  <Paragraphs>156</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Arial Narrow</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GRGIC</dc:creator>
  <cp:lastModifiedBy>Aldana Grgic</cp:lastModifiedBy>
  <cp:revision>69</cp:revision>
  <dcterms:created xsi:type="dcterms:W3CDTF">2022-04-03T00:23:29Z</dcterms:created>
  <dcterms:modified xsi:type="dcterms:W3CDTF">2022-08-29T18:26:01Z</dcterms:modified>
</cp:coreProperties>
</file>