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1CA7D-4D2D-457A-9388-9C45473B891D}" type="doc">
      <dgm:prSet loTypeId="urn:microsoft.com/office/officeart/2005/8/layout/vProcess5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s-ES"/>
        </a:p>
      </dgm:t>
    </dgm:pt>
    <dgm:pt modelId="{18B6C3B8-20A8-4D3C-8408-24265BD11294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La lengua francesa llama «Mundialización» a lo que otras llaman «Globalización». Tal distinción permite separar</a:t>
          </a:r>
          <a:endParaRPr lang="es-ES" dirty="0">
            <a:solidFill>
              <a:schemeClr val="tx1"/>
            </a:solidFill>
          </a:endParaRPr>
        </a:p>
      </dgm:t>
    </dgm:pt>
    <dgm:pt modelId="{9AF1DCD5-C89B-4531-BA81-7AC6656C644E}" type="parTrans" cxnId="{82DE3C9D-0009-477F-8C70-E9EC803D64AB}">
      <dgm:prSet/>
      <dgm:spPr/>
      <dgm:t>
        <a:bodyPr/>
        <a:lstStyle/>
        <a:p>
          <a:endParaRPr lang="es-ES"/>
        </a:p>
      </dgm:t>
    </dgm:pt>
    <dgm:pt modelId="{8FCF4B02-1764-475B-B232-00EC7EC2307E}" type="sibTrans" cxnId="{82DE3C9D-0009-477F-8C70-E9EC803D64AB}">
      <dgm:prSet/>
      <dgm:spPr/>
      <dgm:t>
        <a:bodyPr/>
        <a:lstStyle/>
        <a:p>
          <a:endParaRPr lang="es-ES"/>
        </a:p>
      </dgm:t>
    </dgm:pt>
    <dgm:pt modelId="{2FF783EF-AFD6-4A95-B032-5A5C1CCE0B98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El sentido político de la referencia al mundo (a la mundanidad),</a:t>
          </a:r>
        </a:p>
        <a:p>
          <a:r>
            <a:rPr lang="es-ES" dirty="0" smtClean="0">
              <a:solidFill>
                <a:schemeClr val="tx1"/>
              </a:solidFill>
            </a:rPr>
            <a:t>del sentido económico de la referencia al globo (globalidad)</a:t>
          </a:r>
          <a:endParaRPr lang="es-ES" dirty="0">
            <a:solidFill>
              <a:schemeClr val="tx1"/>
            </a:solidFill>
          </a:endParaRPr>
        </a:p>
      </dgm:t>
    </dgm:pt>
    <dgm:pt modelId="{865F93EA-331E-4622-90B1-182131324703}" type="parTrans" cxnId="{49D6DB81-BB53-4F2E-A1FC-E038FBBCF622}">
      <dgm:prSet/>
      <dgm:spPr/>
      <dgm:t>
        <a:bodyPr/>
        <a:lstStyle/>
        <a:p>
          <a:endParaRPr lang="es-ES"/>
        </a:p>
      </dgm:t>
    </dgm:pt>
    <dgm:pt modelId="{527BA37C-733B-4E56-B249-CA52AF8EF10F}" type="sibTrans" cxnId="{49D6DB81-BB53-4F2E-A1FC-E038FBBCF622}">
      <dgm:prSet/>
      <dgm:spPr/>
      <dgm:t>
        <a:bodyPr/>
        <a:lstStyle/>
        <a:p>
          <a:endParaRPr lang="es-ES"/>
        </a:p>
      </dgm:t>
    </dgm:pt>
    <dgm:pt modelId="{58964114-7886-47C9-ACBB-648AD59BF1F0}">
      <dgm:prSet phldrT="[Texto]"/>
      <dgm:spPr/>
      <dgm:t>
        <a:bodyPr/>
        <a:lstStyle/>
        <a:p>
          <a:endParaRPr lang="es-ES" dirty="0"/>
        </a:p>
      </dgm:t>
    </dgm:pt>
    <dgm:pt modelId="{F7C29C4D-8106-4955-A735-91CC4A9B3DD9}" type="parTrans" cxnId="{940B7C7E-4125-4EE9-B3E7-6E1E51C9B525}">
      <dgm:prSet/>
      <dgm:spPr/>
      <dgm:t>
        <a:bodyPr/>
        <a:lstStyle/>
        <a:p>
          <a:endParaRPr lang="es-ES"/>
        </a:p>
      </dgm:t>
    </dgm:pt>
    <dgm:pt modelId="{6A7FB0C0-BDA5-4906-8FF8-D3CC3913B948}" type="sibTrans" cxnId="{940B7C7E-4125-4EE9-B3E7-6E1E51C9B525}">
      <dgm:prSet/>
      <dgm:spPr/>
      <dgm:t>
        <a:bodyPr/>
        <a:lstStyle/>
        <a:p>
          <a:endParaRPr lang="es-ES"/>
        </a:p>
      </dgm:t>
    </dgm:pt>
    <dgm:pt modelId="{B9F6E9A5-1316-47A5-A962-2F9EFB3418B9}" type="pres">
      <dgm:prSet presAssocID="{7161CA7D-4D2D-457A-9388-9C45473B891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56E9925-CFE8-415B-BEE3-E3C4F5F0E6E7}" type="pres">
      <dgm:prSet presAssocID="{7161CA7D-4D2D-457A-9388-9C45473B891D}" presName="dummyMaxCanvas" presStyleCnt="0">
        <dgm:presLayoutVars/>
      </dgm:prSet>
      <dgm:spPr/>
    </dgm:pt>
    <dgm:pt modelId="{05143E4C-6CA0-434F-A577-D97CBDEA7A33}" type="pres">
      <dgm:prSet presAssocID="{7161CA7D-4D2D-457A-9388-9C45473B891D}" presName="ThreeNodes_1" presStyleLbl="node1" presStyleIdx="0" presStyleCnt="3" custScaleX="110852" custLinFactNeighborX="5096" custLinFactNeighborY="44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126435-0BFD-46BD-BCAC-D1BFFFFFB363}" type="pres">
      <dgm:prSet presAssocID="{7161CA7D-4D2D-457A-9388-9C45473B891D}" presName="ThreeNodes_2" presStyleLbl="node1" presStyleIdx="1" presStyleCnt="3" custScaleX="111562" custLinFactNeighborX="-3727" custLinFactNeighborY="-11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90D0A5-2494-4CDB-90A8-990966E2C5E3}" type="pres">
      <dgm:prSet presAssocID="{7161CA7D-4D2D-457A-9388-9C45473B891D}" presName="ThreeNodes_3" presStyleLbl="node1" presStyleIdx="2" presStyleCnt="3" custScaleX="112982" custLinFactNeighborX="-15289" custLinFactNeighborY="-44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1A40B0-053A-454F-8536-6D519B9F9A34}" type="pres">
      <dgm:prSet presAssocID="{7161CA7D-4D2D-457A-9388-9C45473B891D}" presName="ThreeConn_1-2" presStyleLbl="fgAccFollowNode1" presStyleIdx="0" presStyleCnt="2" custLinFactNeighborX="72137" custLinFactNeighborY="-482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147D61-36DE-422E-BA62-C90CF552222B}" type="pres">
      <dgm:prSet presAssocID="{7161CA7D-4D2D-457A-9388-9C45473B891D}" presName="ThreeConn_2-3" presStyleLbl="fgAccFollowNode1" presStyleIdx="1" presStyleCnt="2" custLinFactNeighborX="12650" custLinFactNeighborY="-489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188E66-732F-4D4C-8B62-57562775F7CE}" type="pres">
      <dgm:prSet presAssocID="{7161CA7D-4D2D-457A-9388-9C45473B891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8133B5-C0B3-406C-8CC3-3EFE75B1668B}" type="pres">
      <dgm:prSet presAssocID="{7161CA7D-4D2D-457A-9388-9C45473B891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8D01EE-0BB0-43D9-87F5-A2267ADCB12B}" type="pres">
      <dgm:prSet presAssocID="{7161CA7D-4D2D-457A-9388-9C45473B891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2DE3C9D-0009-477F-8C70-E9EC803D64AB}" srcId="{7161CA7D-4D2D-457A-9388-9C45473B891D}" destId="{18B6C3B8-20A8-4D3C-8408-24265BD11294}" srcOrd="0" destOrd="0" parTransId="{9AF1DCD5-C89B-4531-BA81-7AC6656C644E}" sibTransId="{8FCF4B02-1764-475B-B232-00EC7EC2307E}"/>
    <dgm:cxn modelId="{399D9662-60F7-444B-972F-01A129E07F3B}" type="presOf" srcId="{2FF783EF-AFD6-4A95-B032-5A5C1CCE0B98}" destId="{B48133B5-C0B3-406C-8CC3-3EFE75B1668B}" srcOrd="1" destOrd="0" presId="urn:microsoft.com/office/officeart/2005/8/layout/vProcess5"/>
    <dgm:cxn modelId="{586021BD-8CB3-434E-99B4-9DDEF9A656C0}" type="presOf" srcId="{18B6C3B8-20A8-4D3C-8408-24265BD11294}" destId="{5A188E66-732F-4D4C-8B62-57562775F7CE}" srcOrd="1" destOrd="0" presId="urn:microsoft.com/office/officeart/2005/8/layout/vProcess5"/>
    <dgm:cxn modelId="{B21D8DC7-5271-4760-8C1B-CA9CA2D9A642}" type="presOf" srcId="{2FF783EF-AFD6-4A95-B032-5A5C1CCE0B98}" destId="{98126435-0BFD-46BD-BCAC-D1BFFFFFB363}" srcOrd="0" destOrd="0" presId="urn:microsoft.com/office/officeart/2005/8/layout/vProcess5"/>
    <dgm:cxn modelId="{9845F14A-D41E-4A31-BF03-DE256B3A152A}" type="presOf" srcId="{58964114-7886-47C9-ACBB-648AD59BF1F0}" destId="{968D01EE-0BB0-43D9-87F5-A2267ADCB12B}" srcOrd="1" destOrd="0" presId="urn:microsoft.com/office/officeart/2005/8/layout/vProcess5"/>
    <dgm:cxn modelId="{6995C66B-B213-4B99-868E-A94B61B2D5EA}" type="presOf" srcId="{58964114-7886-47C9-ACBB-648AD59BF1F0}" destId="{1590D0A5-2494-4CDB-90A8-990966E2C5E3}" srcOrd="0" destOrd="0" presId="urn:microsoft.com/office/officeart/2005/8/layout/vProcess5"/>
    <dgm:cxn modelId="{CFBE4899-CB83-49A3-BA2F-1E8357464BF4}" type="presOf" srcId="{8FCF4B02-1764-475B-B232-00EC7EC2307E}" destId="{D91A40B0-053A-454F-8536-6D519B9F9A34}" srcOrd="0" destOrd="0" presId="urn:microsoft.com/office/officeart/2005/8/layout/vProcess5"/>
    <dgm:cxn modelId="{940B7C7E-4125-4EE9-B3E7-6E1E51C9B525}" srcId="{7161CA7D-4D2D-457A-9388-9C45473B891D}" destId="{58964114-7886-47C9-ACBB-648AD59BF1F0}" srcOrd="2" destOrd="0" parTransId="{F7C29C4D-8106-4955-A735-91CC4A9B3DD9}" sibTransId="{6A7FB0C0-BDA5-4906-8FF8-D3CC3913B948}"/>
    <dgm:cxn modelId="{49D6DB81-BB53-4F2E-A1FC-E038FBBCF622}" srcId="{7161CA7D-4D2D-457A-9388-9C45473B891D}" destId="{2FF783EF-AFD6-4A95-B032-5A5C1CCE0B98}" srcOrd="1" destOrd="0" parTransId="{865F93EA-331E-4622-90B1-182131324703}" sibTransId="{527BA37C-733B-4E56-B249-CA52AF8EF10F}"/>
    <dgm:cxn modelId="{200BC70D-D68B-4E11-9AAC-BBC4CD6AC0C6}" type="presOf" srcId="{527BA37C-733B-4E56-B249-CA52AF8EF10F}" destId="{AE147D61-36DE-422E-BA62-C90CF552222B}" srcOrd="0" destOrd="0" presId="urn:microsoft.com/office/officeart/2005/8/layout/vProcess5"/>
    <dgm:cxn modelId="{6DA1F0B2-C890-4BEF-81CE-BD606BCFE61F}" type="presOf" srcId="{7161CA7D-4D2D-457A-9388-9C45473B891D}" destId="{B9F6E9A5-1316-47A5-A962-2F9EFB3418B9}" srcOrd="0" destOrd="0" presId="urn:microsoft.com/office/officeart/2005/8/layout/vProcess5"/>
    <dgm:cxn modelId="{E8C34AF3-167F-43CB-AF12-E9B429A057FF}" type="presOf" srcId="{18B6C3B8-20A8-4D3C-8408-24265BD11294}" destId="{05143E4C-6CA0-434F-A577-D97CBDEA7A33}" srcOrd="0" destOrd="0" presId="urn:microsoft.com/office/officeart/2005/8/layout/vProcess5"/>
    <dgm:cxn modelId="{1CBA1EEF-344A-466C-8213-9D258598B9B8}" type="presParOf" srcId="{B9F6E9A5-1316-47A5-A962-2F9EFB3418B9}" destId="{156E9925-CFE8-415B-BEE3-E3C4F5F0E6E7}" srcOrd="0" destOrd="0" presId="urn:microsoft.com/office/officeart/2005/8/layout/vProcess5"/>
    <dgm:cxn modelId="{FC19A531-A167-4CD3-B8C9-A4C20844999D}" type="presParOf" srcId="{B9F6E9A5-1316-47A5-A962-2F9EFB3418B9}" destId="{05143E4C-6CA0-434F-A577-D97CBDEA7A33}" srcOrd="1" destOrd="0" presId="urn:microsoft.com/office/officeart/2005/8/layout/vProcess5"/>
    <dgm:cxn modelId="{FBE4C514-E76F-4F83-A4CA-A1890B9D7B02}" type="presParOf" srcId="{B9F6E9A5-1316-47A5-A962-2F9EFB3418B9}" destId="{98126435-0BFD-46BD-BCAC-D1BFFFFFB363}" srcOrd="2" destOrd="0" presId="urn:microsoft.com/office/officeart/2005/8/layout/vProcess5"/>
    <dgm:cxn modelId="{081BC309-BB05-4631-A257-FD6536E70A90}" type="presParOf" srcId="{B9F6E9A5-1316-47A5-A962-2F9EFB3418B9}" destId="{1590D0A5-2494-4CDB-90A8-990966E2C5E3}" srcOrd="3" destOrd="0" presId="urn:microsoft.com/office/officeart/2005/8/layout/vProcess5"/>
    <dgm:cxn modelId="{3CFC9162-51C5-4317-89F9-E6CFDA6343A9}" type="presParOf" srcId="{B9F6E9A5-1316-47A5-A962-2F9EFB3418B9}" destId="{D91A40B0-053A-454F-8536-6D519B9F9A34}" srcOrd="4" destOrd="0" presId="urn:microsoft.com/office/officeart/2005/8/layout/vProcess5"/>
    <dgm:cxn modelId="{16B39629-FF5C-48E1-B7BA-A3E964BD51F0}" type="presParOf" srcId="{B9F6E9A5-1316-47A5-A962-2F9EFB3418B9}" destId="{AE147D61-36DE-422E-BA62-C90CF552222B}" srcOrd="5" destOrd="0" presId="urn:microsoft.com/office/officeart/2005/8/layout/vProcess5"/>
    <dgm:cxn modelId="{25CAEA75-64B0-493A-85F9-D3E5965A6B8B}" type="presParOf" srcId="{B9F6E9A5-1316-47A5-A962-2F9EFB3418B9}" destId="{5A188E66-732F-4D4C-8B62-57562775F7CE}" srcOrd="6" destOrd="0" presId="urn:microsoft.com/office/officeart/2005/8/layout/vProcess5"/>
    <dgm:cxn modelId="{702B5EC0-0FB5-4AE0-B5EF-2017D9B26E68}" type="presParOf" srcId="{B9F6E9A5-1316-47A5-A962-2F9EFB3418B9}" destId="{B48133B5-C0B3-406C-8CC3-3EFE75B1668B}" srcOrd="7" destOrd="0" presId="urn:microsoft.com/office/officeart/2005/8/layout/vProcess5"/>
    <dgm:cxn modelId="{030EAA0E-1381-4653-86AB-271730B97635}" type="presParOf" srcId="{B9F6E9A5-1316-47A5-A962-2F9EFB3418B9}" destId="{968D01EE-0BB0-43D9-87F5-A2267ADCB12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61CA7D-4D2D-457A-9388-9C45473B891D}" type="doc">
      <dgm:prSet loTypeId="urn:microsoft.com/office/officeart/2005/8/layout/vProcess5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s-ES"/>
        </a:p>
      </dgm:t>
    </dgm:pt>
    <dgm:pt modelId="{18B6C3B8-20A8-4D3C-8408-24265BD11294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Paradoja: pareciera que la globalización planetaria del mercado, bajo la ley de la ganancia y el consumo, hubiese agrupado todo el planeta en un mundo único y común</a:t>
          </a:r>
          <a:endParaRPr lang="es-ES" dirty="0">
            <a:solidFill>
              <a:schemeClr val="tx1"/>
            </a:solidFill>
          </a:endParaRPr>
        </a:p>
      </dgm:t>
    </dgm:pt>
    <dgm:pt modelId="{9AF1DCD5-C89B-4531-BA81-7AC6656C644E}" type="parTrans" cxnId="{82DE3C9D-0009-477F-8C70-E9EC803D64AB}">
      <dgm:prSet/>
      <dgm:spPr/>
      <dgm:t>
        <a:bodyPr/>
        <a:lstStyle/>
        <a:p>
          <a:endParaRPr lang="es-ES"/>
        </a:p>
      </dgm:t>
    </dgm:pt>
    <dgm:pt modelId="{8FCF4B02-1764-475B-B232-00EC7EC2307E}" type="sibTrans" cxnId="{82DE3C9D-0009-477F-8C70-E9EC803D64AB}">
      <dgm:prSet/>
      <dgm:spPr/>
      <dgm:t>
        <a:bodyPr/>
        <a:lstStyle/>
        <a:p>
          <a:endParaRPr lang="es-ES"/>
        </a:p>
      </dgm:t>
    </dgm:pt>
    <dgm:pt modelId="{2FF783EF-AFD6-4A95-B032-5A5C1CCE0B98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La «Vita activa» enfrenta la dificultad del «</a:t>
          </a:r>
          <a:r>
            <a:rPr lang="es-ES" dirty="0" err="1" smtClean="0">
              <a:solidFill>
                <a:schemeClr val="tx1"/>
              </a:solidFill>
            </a:rPr>
            <a:t>process</a:t>
          </a:r>
          <a:r>
            <a:rPr lang="es-ES" dirty="0" smtClean="0">
              <a:solidFill>
                <a:schemeClr val="tx1"/>
              </a:solidFill>
            </a:rPr>
            <a:t> of </a:t>
          </a:r>
          <a:r>
            <a:rPr lang="es-ES" dirty="0" err="1" smtClean="0">
              <a:solidFill>
                <a:schemeClr val="tx1"/>
              </a:solidFill>
            </a:rPr>
            <a:t>life</a:t>
          </a:r>
          <a:r>
            <a:rPr lang="es-ES" dirty="0" smtClean="0">
              <a:solidFill>
                <a:schemeClr val="tx1"/>
              </a:solidFill>
            </a:rPr>
            <a:t>», que termina eliminando la pluralidad mediante la unificación y homogeneización de la globalización de la conducta. </a:t>
          </a:r>
          <a:endParaRPr lang="es-ES" dirty="0">
            <a:solidFill>
              <a:schemeClr val="tx1"/>
            </a:solidFill>
          </a:endParaRPr>
        </a:p>
      </dgm:t>
    </dgm:pt>
    <dgm:pt modelId="{865F93EA-331E-4622-90B1-182131324703}" type="parTrans" cxnId="{49D6DB81-BB53-4F2E-A1FC-E038FBBCF622}">
      <dgm:prSet/>
      <dgm:spPr/>
      <dgm:t>
        <a:bodyPr/>
        <a:lstStyle/>
        <a:p>
          <a:endParaRPr lang="es-ES"/>
        </a:p>
      </dgm:t>
    </dgm:pt>
    <dgm:pt modelId="{527BA37C-733B-4E56-B249-CA52AF8EF10F}" type="sibTrans" cxnId="{49D6DB81-BB53-4F2E-A1FC-E038FBBCF622}">
      <dgm:prSet/>
      <dgm:spPr/>
      <dgm:t>
        <a:bodyPr/>
        <a:lstStyle/>
        <a:p>
          <a:endParaRPr lang="es-ES"/>
        </a:p>
      </dgm:t>
    </dgm:pt>
    <dgm:pt modelId="{58964114-7886-47C9-ACBB-648AD59BF1F0}">
      <dgm:prSet phldrT="[Texto]"/>
      <dgm:spPr/>
      <dgm:t>
        <a:bodyPr/>
        <a:lstStyle/>
        <a:p>
          <a:endParaRPr lang="es-ES" dirty="0"/>
        </a:p>
      </dgm:t>
    </dgm:pt>
    <dgm:pt modelId="{F7C29C4D-8106-4955-A735-91CC4A9B3DD9}" type="parTrans" cxnId="{940B7C7E-4125-4EE9-B3E7-6E1E51C9B525}">
      <dgm:prSet/>
      <dgm:spPr/>
      <dgm:t>
        <a:bodyPr/>
        <a:lstStyle/>
        <a:p>
          <a:endParaRPr lang="es-ES"/>
        </a:p>
      </dgm:t>
    </dgm:pt>
    <dgm:pt modelId="{6A7FB0C0-BDA5-4906-8FF8-D3CC3913B948}" type="sibTrans" cxnId="{940B7C7E-4125-4EE9-B3E7-6E1E51C9B525}">
      <dgm:prSet/>
      <dgm:spPr/>
      <dgm:t>
        <a:bodyPr/>
        <a:lstStyle/>
        <a:p>
          <a:endParaRPr lang="es-ES"/>
        </a:p>
      </dgm:t>
    </dgm:pt>
    <dgm:pt modelId="{B9F6E9A5-1316-47A5-A962-2F9EFB3418B9}" type="pres">
      <dgm:prSet presAssocID="{7161CA7D-4D2D-457A-9388-9C45473B891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56E9925-CFE8-415B-BEE3-E3C4F5F0E6E7}" type="pres">
      <dgm:prSet presAssocID="{7161CA7D-4D2D-457A-9388-9C45473B891D}" presName="dummyMaxCanvas" presStyleCnt="0">
        <dgm:presLayoutVars/>
      </dgm:prSet>
      <dgm:spPr/>
    </dgm:pt>
    <dgm:pt modelId="{05143E4C-6CA0-434F-A577-D97CBDEA7A33}" type="pres">
      <dgm:prSet presAssocID="{7161CA7D-4D2D-457A-9388-9C45473B891D}" presName="ThreeNodes_1" presStyleLbl="node1" presStyleIdx="0" presStyleCnt="3" custScaleX="110852" custLinFactNeighborX="5096" custLinFactNeighborY="44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126435-0BFD-46BD-BCAC-D1BFFFFFB363}" type="pres">
      <dgm:prSet presAssocID="{7161CA7D-4D2D-457A-9388-9C45473B891D}" presName="ThreeNodes_2" presStyleLbl="node1" presStyleIdx="1" presStyleCnt="3" custScaleX="111562" custLinFactNeighborX="-3727" custLinFactNeighborY="-11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90D0A5-2494-4CDB-90A8-990966E2C5E3}" type="pres">
      <dgm:prSet presAssocID="{7161CA7D-4D2D-457A-9388-9C45473B891D}" presName="ThreeNodes_3" presStyleLbl="node1" presStyleIdx="2" presStyleCnt="3" custScaleX="112982" custLinFactNeighborX="-15289" custLinFactNeighborY="-44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1A40B0-053A-454F-8536-6D519B9F9A34}" type="pres">
      <dgm:prSet presAssocID="{7161CA7D-4D2D-457A-9388-9C45473B891D}" presName="ThreeConn_1-2" presStyleLbl="fgAccFollowNode1" presStyleIdx="0" presStyleCnt="2" custLinFactNeighborX="72137" custLinFactNeighborY="-482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147D61-36DE-422E-BA62-C90CF552222B}" type="pres">
      <dgm:prSet presAssocID="{7161CA7D-4D2D-457A-9388-9C45473B891D}" presName="ThreeConn_2-3" presStyleLbl="fgAccFollowNode1" presStyleIdx="1" presStyleCnt="2" custLinFactNeighborX="12650" custLinFactNeighborY="-489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188E66-732F-4D4C-8B62-57562775F7CE}" type="pres">
      <dgm:prSet presAssocID="{7161CA7D-4D2D-457A-9388-9C45473B891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8133B5-C0B3-406C-8CC3-3EFE75B1668B}" type="pres">
      <dgm:prSet presAssocID="{7161CA7D-4D2D-457A-9388-9C45473B891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8D01EE-0BB0-43D9-87F5-A2267ADCB12B}" type="pres">
      <dgm:prSet presAssocID="{7161CA7D-4D2D-457A-9388-9C45473B891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CB738EE-E45A-40DB-8ADF-DE4D642D2542}" type="presOf" srcId="{527BA37C-733B-4E56-B249-CA52AF8EF10F}" destId="{AE147D61-36DE-422E-BA62-C90CF552222B}" srcOrd="0" destOrd="0" presId="urn:microsoft.com/office/officeart/2005/8/layout/vProcess5"/>
    <dgm:cxn modelId="{F180D2F5-A405-4258-A4E0-0DFF63303488}" type="presOf" srcId="{2FF783EF-AFD6-4A95-B032-5A5C1CCE0B98}" destId="{98126435-0BFD-46BD-BCAC-D1BFFFFFB363}" srcOrd="0" destOrd="0" presId="urn:microsoft.com/office/officeart/2005/8/layout/vProcess5"/>
    <dgm:cxn modelId="{34A948BA-82B0-4D2B-9308-6DDBD390EF9F}" type="presOf" srcId="{58964114-7886-47C9-ACBB-648AD59BF1F0}" destId="{1590D0A5-2494-4CDB-90A8-990966E2C5E3}" srcOrd="0" destOrd="0" presId="urn:microsoft.com/office/officeart/2005/8/layout/vProcess5"/>
    <dgm:cxn modelId="{99C58841-930E-4FF6-A3D8-60E717347D67}" type="presOf" srcId="{2FF783EF-AFD6-4A95-B032-5A5C1CCE0B98}" destId="{B48133B5-C0B3-406C-8CC3-3EFE75B1668B}" srcOrd="1" destOrd="0" presId="urn:microsoft.com/office/officeart/2005/8/layout/vProcess5"/>
    <dgm:cxn modelId="{49D6DB81-BB53-4F2E-A1FC-E038FBBCF622}" srcId="{7161CA7D-4D2D-457A-9388-9C45473B891D}" destId="{2FF783EF-AFD6-4A95-B032-5A5C1CCE0B98}" srcOrd="1" destOrd="0" parTransId="{865F93EA-331E-4622-90B1-182131324703}" sibTransId="{527BA37C-733B-4E56-B249-CA52AF8EF10F}"/>
    <dgm:cxn modelId="{82DE3C9D-0009-477F-8C70-E9EC803D64AB}" srcId="{7161CA7D-4D2D-457A-9388-9C45473B891D}" destId="{18B6C3B8-20A8-4D3C-8408-24265BD11294}" srcOrd="0" destOrd="0" parTransId="{9AF1DCD5-C89B-4531-BA81-7AC6656C644E}" sibTransId="{8FCF4B02-1764-475B-B232-00EC7EC2307E}"/>
    <dgm:cxn modelId="{BEC24456-9D27-4C7E-90DF-9F75151ABFDE}" type="presOf" srcId="{58964114-7886-47C9-ACBB-648AD59BF1F0}" destId="{968D01EE-0BB0-43D9-87F5-A2267ADCB12B}" srcOrd="1" destOrd="0" presId="urn:microsoft.com/office/officeart/2005/8/layout/vProcess5"/>
    <dgm:cxn modelId="{940B7C7E-4125-4EE9-B3E7-6E1E51C9B525}" srcId="{7161CA7D-4D2D-457A-9388-9C45473B891D}" destId="{58964114-7886-47C9-ACBB-648AD59BF1F0}" srcOrd="2" destOrd="0" parTransId="{F7C29C4D-8106-4955-A735-91CC4A9B3DD9}" sibTransId="{6A7FB0C0-BDA5-4906-8FF8-D3CC3913B948}"/>
    <dgm:cxn modelId="{CBC70538-BEBA-4B13-A4C6-D232DF4B9D5E}" type="presOf" srcId="{18B6C3B8-20A8-4D3C-8408-24265BD11294}" destId="{05143E4C-6CA0-434F-A577-D97CBDEA7A33}" srcOrd="0" destOrd="0" presId="urn:microsoft.com/office/officeart/2005/8/layout/vProcess5"/>
    <dgm:cxn modelId="{8A0648E5-63FA-4461-B13F-80588F358F78}" type="presOf" srcId="{18B6C3B8-20A8-4D3C-8408-24265BD11294}" destId="{5A188E66-732F-4D4C-8B62-57562775F7CE}" srcOrd="1" destOrd="0" presId="urn:microsoft.com/office/officeart/2005/8/layout/vProcess5"/>
    <dgm:cxn modelId="{23F74D83-EADF-400D-883A-03B70910B701}" type="presOf" srcId="{8FCF4B02-1764-475B-B232-00EC7EC2307E}" destId="{D91A40B0-053A-454F-8536-6D519B9F9A34}" srcOrd="0" destOrd="0" presId="urn:microsoft.com/office/officeart/2005/8/layout/vProcess5"/>
    <dgm:cxn modelId="{6F21E762-2DE4-4B07-B3FB-51AB08903E75}" type="presOf" srcId="{7161CA7D-4D2D-457A-9388-9C45473B891D}" destId="{B9F6E9A5-1316-47A5-A962-2F9EFB3418B9}" srcOrd="0" destOrd="0" presId="urn:microsoft.com/office/officeart/2005/8/layout/vProcess5"/>
    <dgm:cxn modelId="{7813ED46-CF00-4098-B09E-AEB18660C918}" type="presParOf" srcId="{B9F6E9A5-1316-47A5-A962-2F9EFB3418B9}" destId="{156E9925-CFE8-415B-BEE3-E3C4F5F0E6E7}" srcOrd="0" destOrd="0" presId="urn:microsoft.com/office/officeart/2005/8/layout/vProcess5"/>
    <dgm:cxn modelId="{A5D1ACCC-0EEE-497C-AF92-9776A2A03644}" type="presParOf" srcId="{B9F6E9A5-1316-47A5-A962-2F9EFB3418B9}" destId="{05143E4C-6CA0-434F-A577-D97CBDEA7A33}" srcOrd="1" destOrd="0" presId="urn:microsoft.com/office/officeart/2005/8/layout/vProcess5"/>
    <dgm:cxn modelId="{41E3BE37-71B9-4C4B-BBBF-CA9ACAA574FF}" type="presParOf" srcId="{B9F6E9A5-1316-47A5-A962-2F9EFB3418B9}" destId="{98126435-0BFD-46BD-BCAC-D1BFFFFFB363}" srcOrd="2" destOrd="0" presId="urn:microsoft.com/office/officeart/2005/8/layout/vProcess5"/>
    <dgm:cxn modelId="{35061EC7-AC05-435D-B01D-33FF733B1F18}" type="presParOf" srcId="{B9F6E9A5-1316-47A5-A962-2F9EFB3418B9}" destId="{1590D0A5-2494-4CDB-90A8-990966E2C5E3}" srcOrd="3" destOrd="0" presId="urn:microsoft.com/office/officeart/2005/8/layout/vProcess5"/>
    <dgm:cxn modelId="{72F38C24-3DA5-44A8-9E80-E2C40EB1B54A}" type="presParOf" srcId="{B9F6E9A5-1316-47A5-A962-2F9EFB3418B9}" destId="{D91A40B0-053A-454F-8536-6D519B9F9A34}" srcOrd="4" destOrd="0" presId="urn:microsoft.com/office/officeart/2005/8/layout/vProcess5"/>
    <dgm:cxn modelId="{39D0952D-C2A3-4CDC-844A-76DD62C2908C}" type="presParOf" srcId="{B9F6E9A5-1316-47A5-A962-2F9EFB3418B9}" destId="{AE147D61-36DE-422E-BA62-C90CF552222B}" srcOrd="5" destOrd="0" presId="urn:microsoft.com/office/officeart/2005/8/layout/vProcess5"/>
    <dgm:cxn modelId="{B601AAAC-A1C7-4F8C-B8FD-5927CB63FD3A}" type="presParOf" srcId="{B9F6E9A5-1316-47A5-A962-2F9EFB3418B9}" destId="{5A188E66-732F-4D4C-8B62-57562775F7CE}" srcOrd="6" destOrd="0" presId="urn:microsoft.com/office/officeart/2005/8/layout/vProcess5"/>
    <dgm:cxn modelId="{6D294D3C-1930-4D06-B467-6BAB6BB0E717}" type="presParOf" srcId="{B9F6E9A5-1316-47A5-A962-2F9EFB3418B9}" destId="{B48133B5-C0B3-406C-8CC3-3EFE75B1668B}" srcOrd="7" destOrd="0" presId="urn:microsoft.com/office/officeart/2005/8/layout/vProcess5"/>
    <dgm:cxn modelId="{2917EF2B-B492-4613-A104-0C13DDD06C07}" type="presParOf" srcId="{B9F6E9A5-1316-47A5-A962-2F9EFB3418B9}" destId="{968D01EE-0BB0-43D9-87F5-A2267ADCB12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6E8E54-6510-445B-A164-D2417729B6D0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s-ES"/>
        </a:p>
      </dgm:t>
    </dgm:pt>
    <dgm:pt modelId="{B54C2C0E-A33B-4BA6-8B5C-1DCA4AF8C9D9}">
      <dgm:prSet/>
      <dgm:spPr/>
      <dgm:t>
        <a:bodyPr/>
        <a:lstStyle/>
        <a:p>
          <a:pPr rtl="0"/>
          <a:r>
            <a:rPr lang="es-ES" dirty="0" smtClean="0"/>
            <a:t>«Poder Globalizador»: es el ejercido por las multinacionales y las bolsas. La lógica de la rentabilidad impone renunciar a una vida mundana para obligar a los individuos a realizarse mediante el consumo.</a:t>
          </a:r>
          <a:endParaRPr lang="es-ES" dirty="0"/>
        </a:p>
      </dgm:t>
    </dgm:pt>
    <dgm:pt modelId="{E197FDB0-8226-495F-A9F2-D8A59B7DAC40}" type="parTrans" cxnId="{69361EF4-ED28-4ECC-95AB-BECCB59E0949}">
      <dgm:prSet/>
      <dgm:spPr/>
      <dgm:t>
        <a:bodyPr/>
        <a:lstStyle/>
        <a:p>
          <a:endParaRPr lang="es-ES"/>
        </a:p>
      </dgm:t>
    </dgm:pt>
    <dgm:pt modelId="{426FC43A-7A40-47A1-9CC3-870CC101FDD9}" type="sibTrans" cxnId="{69361EF4-ED28-4ECC-95AB-BECCB59E0949}">
      <dgm:prSet/>
      <dgm:spPr/>
      <dgm:t>
        <a:bodyPr/>
        <a:lstStyle/>
        <a:p>
          <a:endParaRPr lang="es-ES"/>
        </a:p>
      </dgm:t>
    </dgm:pt>
    <dgm:pt modelId="{46E384DE-4872-4B30-A6F3-131F59E30167}">
      <dgm:prSet/>
      <dgm:spPr/>
      <dgm:t>
        <a:bodyPr/>
        <a:lstStyle/>
        <a:p>
          <a:pPr rtl="0"/>
          <a:r>
            <a:rPr lang="es-ES" smtClean="0"/>
            <a:t>«Poder»: potencia destructora del dispositivo económico-financiero al que ninguna instancia internacional puede regular. </a:t>
          </a:r>
          <a:endParaRPr lang="es-ES"/>
        </a:p>
      </dgm:t>
    </dgm:pt>
    <dgm:pt modelId="{ACF96914-6DF2-4CE2-BCF0-43BE2E18F483}" type="parTrans" cxnId="{BDC1D95A-FC2A-4EAD-BD51-0F7D63BF8F20}">
      <dgm:prSet/>
      <dgm:spPr/>
      <dgm:t>
        <a:bodyPr/>
        <a:lstStyle/>
        <a:p>
          <a:endParaRPr lang="es-ES"/>
        </a:p>
      </dgm:t>
    </dgm:pt>
    <dgm:pt modelId="{5C4AC343-0771-45BF-A2A6-17D0AC366AEC}" type="sibTrans" cxnId="{BDC1D95A-FC2A-4EAD-BD51-0F7D63BF8F20}">
      <dgm:prSet/>
      <dgm:spPr/>
      <dgm:t>
        <a:bodyPr/>
        <a:lstStyle/>
        <a:p>
          <a:endParaRPr lang="es-ES"/>
        </a:p>
      </dgm:t>
    </dgm:pt>
    <dgm:pt modelId="{07C36A2D-8E5F-4998-9115-D45BE8F49AA9}">
      <dgm:prSet/>
      <dgm:spPr/>
      <dgm:t>
        <a:bodyPr/>
        <a:lstStyle/>
        <a:p>
          <a:pPr rtl="0"/>
          <a:r>
            <a:rPr lang="es-ES" dirty="0" smtClean="0"/>
            <a:t>El poder totalitario se apoya en un aparato policial subordinado a las órdenes de un autócrata; pero el globalizador no tiene rostro. </a:t>
          </a:r>
          <a:endParaRPr lang="es-ES" dirty="0"/>
        </a:p>
      </dgm:t>
    </dgm:pt>
    <dgm:pt modelId="{5978316D-0990-479E-A957-B4117FE23BEC}" type="parTrans" cxnId="{214E187E-21A9-49B2-B13E-D908819FE193}">
      <dgm:prSet/>
      <dgm:spPr/>
      <dgm:t>
        <a:bodyPr/>
        <a:lstStyle/>
        <a:p>
          <a:endParaRPr lang="es-ES"/>
        </a:p>
      </dgm:t>
    </dgm:pt>
    <dgm:pt modelId="{085D9A70-7E90-4DE7-A1EB-993425FCA511}" type="sibTrans" cxnId="{214E187E-21A9-49B2-B13E-D908819FE193}">
      <dgm:prSet/>
      <dgm:spPr/>
      <dgm:t>
        <a:bodyPr/>
        <a:lstStyle/>
        <a:p>
          <a:endParaRPr lang="es-ES"/>
        </a:p>
      </dgm:t>
    </dgm:pt>
    <dgm:pt modelId="{E483D196-D809-4876-AAE4-39DAC34C82C8}">
      <dgm:prSet/>
      <dgm:spPr/>
      <dgm:t>
        <a:bodyPr/>
        <a:lstStyle/>
        <a:p>
          <a:pPr rtl="0"/>
          <a:r>
            <a:rPr lang="es-ES" dirty="0" smtClean="0">
              <a:solidFill>
                <a:schemeClr val="tx1"/>
              </a:solidFill>
            </a:rPr>
            <a:t>Su dominación es global porque incluye a todos, sin escapatoria. </a:t>
          </a:r>
          <a:endParaRPr lang="es-ES" dirty="0">
            <a:solidFill>
              <a:schemeClr val="tx1"/>
            </a:solidFill>
          </a:endParaRPr>
        </a:p>
      </dgm:t>
    </dgm:pt>
    <dgm:pt modelId="{D2CDB94C-A354-4849-B342-5A415E2DEF28}" type="parTrans" cxnId="{35817C2A-EFE7-43D4-81AE-3013DE033E35}">
      <dgm:prSet/>
      <dgm:spPr/>
      <dgm:t>
        <a:bodyPr/>
        <a:lstStyle/>
        <a:p>
          <a:endParaRPr lang="es-ES"/>
        </a:p>
      </dgm:t>
    </dgm:pt>
    <dgm:pt modelId="{BBF20E26-4BD3-41B8-A73B-5ECE5113CE08}" type="sibTrans" cxnId="{35817C2A-EFE7-43D4-81AE-3013DE033E35}">
      <dgm:prSet/>
      <dgm:spPr/>
      <dgm:t>
        <a:bodyPr/>
        <a:lstStyle/>
        <a:p>
          <a:endParaRPr lang="es-ES"/>
        </a:p>
      </dgm:t>
    </dgm:pt>
    <dgm:pt modelId="{F4BD6033-1BC2-4444-8F56-79677462659D}">
      <dgm:prSet/>
      <dgm:spPr/>
      <dgm:t>
        <a:bodyPr/>
        <a:lstStyle/>
        <a:p>
          <a:pPr rtl="0"/>
          <a:r>
            <a:rPr lang="es-ES" dirty="0" smtClean="0">
              <a:solidFill>
                <a:schemeClr val="tx1"/>
              </a:solidFill>
            </a:rPr>
            <a:t>La globalización es la práctica de la </a:t>
          </a:r>
          <a:r>
            <a:rPr lang="es-ES" i="1" dirty="0" smtClean="0">
              <a:solidFill>
                <a:schemeClr val="tx1"/>
              </a:solidFill>
            </a:rPr>
            <a:t>ley de la vida </a:t>
          </a:r>
          <a:r>
            <a:rPr lang="es-ES" dirty="0" smtClean="0">
              <a:solidFill>
                <a:schemeClr val="tx1"/>
              </a:solidFill>
            </a:rPr>
            <a:t>(la reproducción de lo vivo por medio del consumo). De este modo destruye lo que llamamos: </a:t>
          </a:r>
          <a:r>
            <a:rPr lang="es-ES" i="1" dirty="0" smtClean="0">
              <a:solidFill>
                <a:schemeClr val="tx1"/>
              </a:solidFill>
            </a:rPr>
            <a:t>la morada de los hombres.</a:t>
          </a:r>
          <a:endParaRPr lang="es-ES" dirty="0">
            <a:solidFill>
              <a:schemeClr val="tx1"/>
            </a:solidFill>
          </a:endParaRPr>
        </a:p>
      </dgm:t>
    </dgm:pt>
    <dgm:pt modelId="{5F2250BD-C234-4097-BD73-3753997FA9F0}" type="parTrans" cxnId="{729F9EE7-4E2C-4F52-9362-48DFEB6D678A}">
      <dgm:prSet/>
      <dgm:spPr/>
      <dgm:t>
        <a:bodyPr/>
        <a:lstStyle/>
        <a:p>
          <a:endParaRPr lang="es-ES"/>
        </a:p>
      </dgm:t>
    </dgm:pt>
    <dgm:pt modelId="{30A7CF2E-5448-41C5-9521-FB5623BA7F06}" type="sibTrans" cxnId="{729F9EE7-4E2C-4F52-9362-48DFEB6D678A}">
      <dgm:prSet/>
      <dgm:spPr/>
      <dgm:t>
        <a:bodyPr/>
        <a:lstStyle/>
        <a:p>
          <a:endParaRPr lang="es-ES"/>
        </a:p>
      </dgm:t>
    </dgm:pt>
    <dgm:pt modelId="{F137504F-E293-47F9-87DD-6AD3EB4F8926}" type="pres">
      <dgm:prSet presAssocID="{5A6E8E54-6510-445B-A164-D2417729B6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D95C479-DDDB-49A8-8B5B-F48C699A3094}" type="pres">
      <dgm:prSet presAssocID="{B54C2C0E-A33B-4BA6-8B5C-1DCA4AF8C9D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A2D710-E1F6-4EB8-AE8B-0945C5DE35AA}" type="pres">
      <dgm:prSet presAssocID="{426FC43A-7A40-47A1-9CC3-870CC101FDD9}" presName="spacer" presStyleCnt="0"/>
      <dgm:spPr/>
    </dgm:pt>
    <dgm:pt modelId="{C6CAC6D7-A905-4C07-90C5-A59AE1CEFFA7}" type="pres">
      <dgm:prSet presAssocID="{46E384DE-4872-4B30-A6F3-131F59E3016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29D57B-6CFA-4BBB-8A7A-7230197C99D7}" type="pres">
      <dgm:prSet presAssocID="{5C4AC343-0771-45BF-A2A6-17D0AC366AEC}" presName="spacer" presStyleCnt="0"/>
      <dgm:spPr/>
    </dgm:pt>
    <dgm:pt modelId="{52E1F98E-A28D-441E-8E35-FC47F4C1FCFB}" type="pres">
      <dgm:prSet presAssocID="{07C36A2D-8E5F-4998-9115-D45BE8F49AA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E721CF-29B3-45CC-9B6D-F05E9668972D}" type="pres">
      <dgm:prSet presAssocID="{085D9A70-7E90-4DE7-A1EB-993425FCA511}" presName="spacer" presStyleCnt="0"/>
      <dgm:spPr/>
    </dgm:pt>
    <dgm:pt modelId="{E5798092-CE41-4020-8907-3E6BADD4C964}" type="pres">
      <dgm:prSet presAssocID="{E483D196-D809-4876-AAE4-39DAC34C82C8}" presName="parentText" presStyleLbl="node1" presStyleIdx="3" presStyleCnt="5" custLinFactNeighborX="125" custLinFactNeighborY="-6455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C1FAF6-AE60-48FB-B699-E12313A002D4}" type="pres">
      <dgm:prSet presAssocID="{BBF20E26-4BD3-41B8-A73B-5ECE5113CE08}" presName="spacer" presStyleCnt="0"/>
      <dgm:spPr/>
    </dgm:pt>
    <dgm:pt modelId="{864D8772-5CD4-4D70-A5A6-0A07985508D1}" type="pres">
      <dgm:prSet presAssocID="{F4BD6033-1BC2-4444-8F56-79677462659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BE3EE26-9A0C-49E8-AE4F-E8B9F0914D31}" type="presOf" srcId="{B54C2C0E-A33B-4BA6-8B5C-1DCA4AF8C9D9}" destId="{DD95C479-DDDB-49A8-8B5B-F48C699A3094}" srcOrd="0" destOrd="0" presId="urn:microsoft.com/office/officeart/2005/8/layout/vList2"/>
    <dgm:cxn modelId="{BDC1D95A-FC2A-4EAD-BD51-0F7D63BF8F20}" srcId="{5A6E8E54-6510-445B-A164-D2417729B6D0}" destId="{46E384DE-4872-4B30-A6F3-131F59E30167}" srcOrd="1" destOrd="0" parTransId="{ACF96914-6DF2-4CE2-BCF0-43BE2E18F483}" sibTransId="{5C4AC343-0771-45BF-A2A6-17D0AC366AEC}"/>
    <dgm:cxn modelId="{DF559FF8-FBF3-44C0-A832-741DB2043028}" type="presOf" srcId="{5A6E8E54-6510-445B-A164-D2417729B6D0}" destId="{F137504F-E293-47F9-87DD-6AD3EB4F8926}" srcOrd="0" destOrd="0" presId="urn:microsoft.com/office/officeart/2005/8/layout/vList2"/>
    <dgm:cxn modelId="{729F9EE7-4E2C-4F52-9362-48DFEB6D678A}" srcId="{5A6E8E54-6510-445B-A164-D2417729B6D0}" destId="{F4BD6033-1BC2-4444-8F56-79677462659D}" srcOrd="4" destOrd="0" parTransId="{5F2250BD-C234-4097-BD73-3753997FA9F0}" sibTransId="{30A7CF2E-5448-41C5-9521-FB5623BA7F06}"/>
    <dgm:cxn modelId="{214E187E-21A9-49B2-B13E-D908819FE193}" srcId="{5A6E8E54-6510-445B-A164-D2417729B6D0}" destId="{07C36A2D-8E5F-4998-9115-D45BE8F49AA9}" srcOrd="2" destOrd="0" parTransId="{5978316D-0990-479E-A957-B4117FE23BEC}" sibTransId="{085D9A70-7E90-4DE7-A1EB-993425FCA511}"/>
    <dgm:cxn modelId="{94DD3093-5A61-498A-BE36-8C44091BDBD0}" type="presOf" srcId="{07C36A2D-8E5F-4998-9115-D45BE8F49AA9}" destId="{52E1F98E-A28D-441E-8E35-FC47F4C1FCFB}" srcOrd="0" destOrd="0" presId="urn:microsoft.com/office/officeart/2005/8/layout/vList2"/>
    <dgm:cxn modelId="{78EF9D22-ADFF-4E58-A974-7E47382141C8}" type="presOf" srcId="{E483D196-D809-4876-AAE4-39DAC34C82C8}" destId="{E5798092-CE41-4020-8907-3E6BADD4C964}" srcOrd="0" destOrd="0" presId="urn:microsoft.com/office/officeart/2005/8/layout/vList2"/>
    <dgm:cxn modelId="{69361EF4-ED28-4ECC-95AB-BECCB59E0949}" srcId="{5A6E8E54-6510-445B-A164-D2417729B6D0}" destId="{B54C2C0E-A33B-4BA6-8B5C-1DCA4AF8C9D9}" srcOrd="0" destOrd="0" parTransId="{E197FDB0-8226-495F-A9F2-D8A59B7DAC40}" sibTransId="{426FC43A-7A40-47A1-9CC3-870CC101FDD9}"/>
    <dgm:cxn modelId="{35817C2A-EFE7-43D4-81AE-3013DE033E35}" srcId="{5A6E8E54-6510-445B-A164-D2417729B6D0}" destId="{E483D196-D809-4876-AAE4-39DAC34C82C8}" srcOrd="3" destOrd="0" parTransId="{D2CDB94C-A354-4849-B342-5A415E2DEF28}" sibTransId="{BBF20E26-4BD3-41B8-A73B-5ECE5113CE08}"/>
    <dgm:cxn modelId="{998ABF65-1160-4488-B2D3-D3FE97602C80}" type="presOf" srcId="{F4BD6033-1BC2-4444-8F56-79677462659D}" destId="{864D8772-5CD4-4D70-A5A6-0A07985508D1}" srcOrd="0" destOrd="0" presId="urn:microsoft.com/office/officeart/2005/8/layout/vList2"/>
    <dgm:cxn modelId="{6891EABC-2EBC-4B9F-BD6A-00A69C8F15F2}" type="presOf" srcId="{46E384DE-4872-4B30-A6F3-131F59E30167}" destId="{C6CAC6D7-A905-4C07-90C5-A59AE1CEFFA7}" srcOrd="0" destOrd="0" presId="urn:microsoft.com/office/officeart/2005/8/layout/vList2"/>
    <dgm:cxn modelId="{5048AEE9-FC84-4F60-9179-81DC3006420C}" type="presParOf" srcId="{F137504F-E293-47F9-87DD-6AD3EB4F8926}" destId="{DD95C479-DDDB-49A8-8B5B-F48C699A3094}" srcOrd="0" destOrd="0" presId="urn:microsoft.com/office/officeart/2005/8/layout/vList2"/>
    <dgm:cxn modelId="{5C6CA59A-9BBC-4683-9E1E-31B8FD729555}" type="presParOf" srcId="{F137504F-E293-47F9-87DD-6AD3EB4F8926}" destId="{15A2D710-E1F6-4EB8-AE8B-0945C5DE35AA}" srcOrd="1" destOrd="0" presId="urn:microsoft.com/office/officeart/2005/8/layout/vList2"/>
    <dgm:cxn modelId="{D4DF9620-B332-47DC-88DC-479C9B7CBA8F}" type="presParOf" srcId="{F137504F-E293-47F9-87DD-6AD3EB4F8926}" destId="{C6CAC6D7-A905-4C07-90C5-A59AE1CEFFA7}" srcOrd="2" destOrd="0" presId="urn:microsoft.com/office/officeart/2005/8/layout/vList2"/>
    <dgm:cxn modelId="{5B83A1C9-EF04-48AB-8E88-462CA02D4B9E}" type="presParOf" srcId="{F137504F-E293-47F9-87DD-6AD3EB4F8926}" destId="{A229D57B-6CFA-4BBB-8A7A-7230197C99D7}" srcOrd="3" destOrd="0" presId="urn:microsoft.com/office/officeart/2005/8/layout/vList2"/>
    <dgm:cxn modelId="{B29AB04A-5A53-473E-8A42-E185255F1402}" type="presParOf" srcId="{F137504F-E293-47F9-87DD-6AD3EB4F8926}" destId="{52E1F98E-A28D-441E-8E35-FC47F4C1FCFB}" srcOrd="4" destOrd="0" presId="urn:microsoft.com/office/officeart/2005/8/layout/vList2"/>
    <dgm:cxn modelId="{703ADD21-E7A8-453C-BE35-3B7956058F9E}" type="presParOf" srcId="{F137504F-E293-47F9-87DD-6AD3EB4F8926}" destId="{65E721CF-29B3-45CC-9B6D-F05E9668972D}" srcOrd="5" destOrd="0" presId="urn:microsoft.com/office/officeart/2005/8/layout/vList2"/>
    <dgm:cxn modelId="{258E5BC5-CF48-4C4A-928B-DB229A00A942}" type="presParOf" srcId="{F137504F-E293-47F9-87DD-6AD3EB4F8926}" destId="{E5798092-CE41-4020-8907-3E6BADD4C964}" srcOrd="6" destOrd="0" presId="urn:microsoft.com/office/officeart/2005/8/layout/vList2"/>
    <dgm:cxn modelId="{7189449A-F0D6-4841-A3C4-5B3A6B7862EB}" type="presParOf" srcId="{F137504F-E293-47F9-87DD-6AD3EB4F8926}" destId="{D3C1FAF6-AE60-48FB-B699-E12313A002D4}" srcOrd="7" destOrd="0" presId="urn:microsoft.com/office/officeart/2005/8/layout/vList2"/>
    <dgm:cxn modelId="{C7A767D2-E37D-4650-A866-30979559C769}" type="presParOf" srcId="{F137504F-E293-47F9-87DD-6AD3EB4F8926}" destId="{864D8772-5CD4-4D70-A5A6-0A07985508D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43E4C-6CA0-434F-A577-D97CBDEA7A33}">
      <dsp:nvSpPr>
        <dsp:cNvPr id="0" name=""/>
        <dsp:cNvSpPr/>
      </dsp:nvSpPr>
      <dsp:spPr>
        <a:xfrm>
          <a:off x="-61237" y="72000"/>
          <a:ext cx="787047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solidFill>
                <a:schemeClr val="tx1"/>
              </a:solidFill>
            </a:rPr>
            <a:t>La lengua francesa llama «Mundialización» a lo que otras llaman «Globalización». Tal distinción permite separar</a:t>
          </a:r>
          <a:endParaRPr lang="es-ES" sz="2300" kern="1200" dirty="0">
            <a:solidFill>
              <a:schemeClr val="tx1"/>
            </a:solidFill>
          </a:endParaRPr>
        </a:p>
      </dsp:txBody>
      <dsp:txXfrm>
        <a:off x="-13784" y="119453"/>
        <a:ext cx="5942753" cy="1525274"/>
      </dsp:txXfrm>
    </dsp:sp>
    <dsp:sp modelId="{98126435-0BFD-46BD-BCAC-D1BFFFFFB363}">
      <dsp:nvSpPr>
        <dsp:cNvPr id="0" name=""/>
        <dsp:cNvSpPr/>
      </dsp:nvSpPr>
      <dsp:spPr>
        <a:xfrm>
          <a:off x="0" y="1872209"/>
          <a:ext cx="792088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solidFill>
                <a:schemeClr val="tx1"/>
              </a:solidFill>
            </a:rPr>
            <a:t>El sentido político de la referencia al mundo (a la mundanidad),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solidFill>
                <a:schemeClr val="tx1"/>
              </a:solidFill>
            </a:rPr>
            <a:t>del sentido económico de la referencia al globo (globalidad)</a:t>
          </a:r>
          <a:endParaRPr lang="es-ES" sz="2300" kern="1200" dirty="0">
            <a:solidFill>
              <a:schemeClr val="tx1"/>
            </a:solidFill>
          </a:endParaRPr>
        </a:p>
      </dsp:txBody>
      <dsp:txXfrm>
        <a:off x="47453" y="1919662"/>
        <a:ext cx="5952203" cy="1525274"/>
      </dsp:txXfrm>
    </dsp:sp>
    <dsp:sp modelId="{1590D0A5-2494-4CDB-90A8-990966E2C5E3}">
      <dsp:nvSpPr>
        <dsp:cNvPr id="0" name=""/>
        <dsp:cNvSpPr/>
      </dsp:nvSpPr>
      <dsp:spPr>
        <a:xfrm>
          <a:off x="0" y="3708419"/>
          <a:ext cx="802170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 dirty="0"/>
        </a:p>
      </dsp:txBody>
      <dsp:txXfrm>
        <a:off x="47453" y="3755872"/>
        <a:ext cx="6029172" cy="1525274"/>
      </dsp:txXfrm>
    </dsp:sp>
    <dsp:sp modelId="{D91A40B0-053A-454F-8536-6D519B9F9A34}">
      <dsp:nvSpPr>
        <dsp:cNvPr id="0" name=""/>
        <dsp:cNvSpPr/>
      </dsp:nvSpPr>
      <dsp:spPr>
        <a:xfrm>
          <a:off x="6768751" y="720075"/>
          <a:ext cx="1053117" cy="1053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7005702" y="720075"/>
        <a:ext cx="579215" cy="792471"/>
      </dsp:txXfrm>
    </dsp:sp>
    <dsp:sp modelId="{AE147D61-36DE-422E-BA62-C90CF552222B}">
      <dsp:nvSpPr>
        <dsp:cNvPr id="0" name=""/>
        <dsp:cNvSpPr/>
      </dsp:nvSpPr>
      <dsp:spPr>
        <a:xfrm>
          <a:off x="6768753" y="2592291"/>
          <a:ext cx="1053117" cy="1053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-40000"/>
          </a:schemeClr>
        </a:solidFill>
        <a:ln w="264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7005704" y="2592291"/>
        <a:ext cx="579215" cy="7924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43E4C-6CA0-434F-A577-D97CBDEA7A33}">
      <dsp:nvSpPr>
        <dsp:cNvPr id="0" name=""/>
        <dsp:cNvSpPr/>
      </dsp:nvSpPr>
      <dsp:spPr>
        <a:xfrm>
          <a:off x="-61237" y="72000"/>
          <a:ext cx="787047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Paradoja: pareciera que la globalización planetaria del mercado, bajo la ley de la ganancia y el consumo, hubiese agrupado todo el planeta en un mundo único y común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-13784" y="119453"/>
        <a:ext cx="5942753" cy="1525274"/>
      </dsp:txXfrm>
    </dsp:sp>
    <dsp:sp modelId="{98126435-0BFD-46BD-BCAC-D1BFFFFFB363}">
      <dsp:nvSpPr>
        <dsp:cNvPr id="0" name=""/>
        <dsp:cNvSpPr/>
      </dsp:nvSpPr>
      <dsp:spPr>
        <a:xfrm>
          <a:off x="0" y="1872209"/>
          <a:ext cx="792088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La «Vita activa» enfrenta la dificultad del «</a:t>
          </a:r>
          <a:r>
            <a:rPr lang="es-ES" sz="2000" kern="1200" dirty="0" err="1" smtClean="0">
              <a:solidFill>
                <a:schemeClr val="tx1"/>
              </a:solidFill>
            </a:rPr>
            <a:t>process</a:t>
          </a:r>
          <a:r>
            <a:rPr lang="es-ES" sz="2000" kern="1200" dirty="0" smtClean="0">
              <a:solidFill>
                <a:schemeClr val="tx1"/>
              </a:solidFill>
            </a:rPr>
            <a:t> of </a:t>
          </a:r>
          <a:r>
            <a:rPr lang="es-ES" sz="2000" kern="1200" dirty="0" err="1" smtClean="0">
              <a:solidFill>
                <a:schemeClr val="tx1"/>
              </a:solidFill>
            </a:rPr>
            <a:t>life</a:t>
          </a:r>
          <a:r>
            <a:rPr lang="es-ES" sz="2000" kern="1200" dirty="0" smtClean="0">
              <a:solidFill>
                <a:schemeClr val="tx1"/>
              </a:solidFill>
            </a:rPr>
            <a:t>», que termina eliminando la pluralidad mediante la unificación y homogeneización de la globalización de la conducta. 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47453" y="1919662"/>
        <a:ext cx="5952203" cy="1525274"/>
      </dsp:txXfrm>
    </dsp:sp>
    <dsp:sp modelId="{1590D0A5-2494-4CDB-90A8-990966E2C5E3}">
      <dsp:nvSpPr>
        <dsp:cNvPr id="0" name=""/>
        <dsp:cNvSpPr/>
      </dsp:nvSpPr>
      <dsp:spPr>
        <a:xfrm>
          <a:off x="0" y="3708419"/>
          <a:ext cx="8021709" cy="16201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/>
        </a:p>
      </dsp:txBody>
      <dsp:txXfrm>
        <a:off x="47453" y="3755872"/>
        <a:ext cx="6029172" cy="1525274"/>
      </dsp:txXfrm>
    </dsp:sp>
    <dsp:sp modelId="{D91A40B0-053A-454F-8536-6D519B9F9A34}">
      <dsp:nvSpPr>
        <dsp:cNvPr id="0" name=""/>
        <dsp:cNvSpPr/>
      </dsp:nvSpPr>
      <dsp:spPr>
        <a:xfrm>
          <a:off x="6768751" y="720075"/>
          <a:ext cx="1053117" cy="1053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7005702" y="720075"/>
        <a:ext cx="579215" cy="792471"/>
      </dsp:txXfrm>
    </dsp:sp>
    <dsp:sp modelId="{AE147D61-36DE-422E-BA62-C90CF552222B}">
      <dsp:nvSpPr>
        <dsp:cNvPr id="0" name=""/>
        <dsp:cNvSpPr/>
      </dsp:nvSpPr>
      <dsp:spPr>
        <a:xfrm>
          <a:off x="6768753" y="2592291"/>
          <a:ext cx="1053117" cy="1053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-40000"/>
          </a:schemeClr>
        </a:solidFill>
        <a:ln w="264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/>
        </a:p>
      </dsp:txBody>
      <dsp:txXfrm>
        <a:off x="7005704" y="2592291"/>
        <a:ext cx="579215" cy="7924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5C479-DDDB-49A8-8B5B-F48C699A3094}">
      <dsp:nvSpPr>
        <dsp:cNvPr id="0" name=""/>
        <dsp:cNvSpPr/>
      </dsp:nvSpPr>
      <dsp:spPr>
        <a:xfrm>
          <a:off x="0" y="131190"/>
          <a:ext cx="8291264" cy="947699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«Poder Globalizador»: es el ejercido por las multinacionales y las bolsas. La lógica de la rentabilidad impone renunciar a una vida mundana para obligar a los individuos a realizarse mediante el consumo.</a:t>
          </a:r>
          <a:endParaRPr lang="es-ES" sz="1800" kern="1200" dirty="0"/>
        </a:p>
      </dsp:txBody>
      <dsp:txXfrm>
        <a:off x="46263" y="177453"/>
        <a:ext cx="8198738" cy="855173"/>
      </dsp:txXfrm>
    </dsp:sp>
    <dsp:sp modelId="{C6CAC6D7-A905-4C07-90C5-A59AE1CEFFA7}">
      <dsp:nvSpPr>
        <dsp:cNvPr id="0" name=""/>
        <dsp:cNvSpPr/>
      </dsp:nvSpPr>
      <dsp:spPr>
        <a:xfrm>
          <a:off x="0" y="1130730"/>
          <a:ext cx="8291264" cy="947699"/>
        </a:xfrm>
        <a:prstGeom prst="roundRect">
          <a:avLst/>
        </a:prstGeom>
        <a:solidFill>
          <a:schemeClr val="accent3">
            <a:shade val="80000"/>
            <a:hueOff val="-27513"/>
            <a:satOff val="-2084"/>
            <a:lumOff val="764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«Poder»: potencia destructora del dispositivo económico-financiero al que ninguna instancia internacional puede regular. </a:t>
          </a:r>
          <a:endParaRPr lang="es-ES" sz="1800" kern="1200"/>
        </a:p>
      </dsp:txBody>
      <dsp:txXfrm>
        <a:off x="46263" y="1176993"/>
        <a:ext cx="8198738" cy="855173"/>
      </dsp:txXfrm>
    </dsp:sp>
    <dsp:sp modelId="{52E1F98E-A28D-441E-8E35-FC47F4C1FCFB}">
      <dsp:nvSpPr>
        <dsp:cNvPr id="0" name=""/>
        <dsp:cNvSpPr/>
      </dsp:nvSpPr>
      <dsp:spPr>
        <a:xfrm>
          <a:off x="0" y="2130270"/>
          <a:ext cx="8291264" cy="947699"/>
        </a:xfrm>
        <a:prstGeom prst="roundRect">
          <a:avLst/>
        </a:prstGeom>
        <a:solidFill>
          <a:schemeClr val="accent3">
            <a:shade val="80000"/>
            <a:hueOff val="-55025"/>
            <a:satOff val="-4168"/>
            <a:lumOff val="15294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 poder totalitario se apoya en un aparato policial subordinado a las órdenes de un autócrata; pero el globalizador no tiene rostro. </a:t>
          </a:r>
          <a:endParaRPr lang="es-ES" sz="1800" kern="1200" dirty="0"/>
        </a:p>
      </dsp:txBody>
      <dsp:txXfrm>
        <a:off x="46263" y="2176533"/>
        <a:ext cx="8198738" cy="855173"/>
      </dsp:txXfrm>
    </dsp:sp>
    <dsp:sp modelId="{E5798092-CE41-4020-8907-3E6BADD4C964}">
      <dsp:nvSpPr>
        <dsp:cNvPr id="0" name=""/>
        <dsp:cNvSpPr/>
      </dsp:nvSpPr>
      <dsp:spPr>
        <a:xfrm>
          <a:off x="0" y="3096344"/>
          <a:ext cx="8291264" cy="947699"/>
        </a:xfrm>
        <a:prstGeom prst="roundRect">
          <a:avLst/>
        </a:prstGeom>
        <a:solidFill>
          <a:schemeClr val="accent3">
            <a:shade val="80000"/>
            <a:hueOff val="-82538"/>
            <a:satOff val="-6252"/>
            <a:lumOff val="2294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Su dominación es global porque incluye a todos, sin escapatoria. 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46263" y="3142607"/>
        <a:ext cx="8198738" cy="855173"/>
      </dsp:txXfrm>
    </dsp:sp>
    <dsp:sp modelId="{864D8772-5CD4-4D70-A5A6-0A07985508D1}">
      <dsp:nvSpPr>
        <dsp:cNvPr id="0" name=""/>
        <dsp:cNvSpPr/>
      </dsp:nvSpPr>
      <dsp:spPr>
        <a:xfrm>
          <a:off x="0" y="4129350"/>
          <a:ext cx="8291264" cy="947699"/>
        </a:xfrm>
        <a:prstGeom prst="roundRect">
          <a:avLst/>
        </a:prstGeom>
        <a:solidFill>
          <a:schemeClr val="accent3">
            <a:shade val="80000"/>
            <a:hueOff val="-110050"/>
            <a:satOff val="-8336"/>
            <a:lumOff val="30589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La globalización es la práctica de la </a:t>
          </a:r>
          <a:r>
            <a:rPr lang="es-ES" sz="1800" i="1" kern="1200" dirty="0" smtClean="0">
              <a:solidFill>
                <a:schemeClr val="tx1"/>
              </a:solidFill>
            </a:rPr>
            <a:t>ley de la vida </a:t>
          </a:r>
          <a:r>
            <a:rPr lang="es-ES" sz="1800" kern="1200" dirty="0" smtClean="0">
              <a:solidFill>
                <a:schemeClr val="tx1"/>
              </a:solidFill>
            </a:rPr>
            <a:t>(la reproducción de lo vivo por medio del consumo). De este modo destruye lo que llamamos: </a:t>
          </a:r>
          <a:r>
            <a:rPr lang="es-ES" sz="1800" i="1" kern="1200" dirty="0" smtClean="0">
              <a:solidFill>
                <a:schemeClr val="tx1"/>
              </a:solidFill>
            </a:rPr>
            <a:t>la morada de los hombres.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46263" y="4175613"/>
        <a:ext cx="8198738" cy="8551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FBA72-0E14-407E-BAC0-F229E477DB1D}" type="datetimeFigureOut">
              <a:rPr lang="es-ES" smtClean="0"/>
              <a:t>08/05/2023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75FA1-95C8-4E98-B9E4-51C129FD18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19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93DDA-3275-4147-B68B-5FDF15295CE9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D51A-D417-4035-81DA-17FCE2868C07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2819-C73F-45CC-824C-3C63A1FAA005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F7BC-8F4F-4895-95AE-DF0CB6A05455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2686-EC04-4CCA-B396-C5B1E12EF781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AF86-833B-4A81-B77A-FDC7619BDFE1}" type="datetime1">
              <a:rPr lang="es-ES" smtClean="0"/>
              <a:t>08/05/2023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1FD4-D1D6-4C46-BF56-62EB1C1F80F6}" type="datetime1">
              <a:rPr lang="es-ES" smtClean="0"/>
              <a:t>08/05/2023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0454-7A26-4A63-84DA-7E5219D36825}" type="datetime1">
              <a:rPr lang="es-ES" smtClean="0"/>
              <a:t>08/05/2023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98-3219-4FF7-9614-CC9F8586D861}" type="datetime1">
              <a:rPr lang="es-ES" smtClean="0"/>
              <a:t>08/05/2023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08D-BB46-4791-92E6-C79CA6A98E34}" type="datetime1">
              <a:rPr lang="es-ES" smtClean="0"/>
              <a:t>08/05/2023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6668-61EC-4634-99FA-36940F816FE5}" type="datetime1">
              <a:rPr lang="es-ES" smtClean="0"/>
              <a:t>08/05/2023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47E66E-BA80-4F40-BBB7-A59763A59A96}" type="datetime1">
              <a:rPr lang="es-ES" smtClean="0"/>
              <a:t>08/05/2023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BB5F3F3-3D52-4B5D-A83A-0D6966836E0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384376"/>
          </a:xfrm>
        </p:spPr>
        <p:txBody>
          <a:bodyPr anchor="ctr">
            <a:noAutofit/>
          </a:bodyPr>
          <a:lstStyle/>
          <a:p>
            <a:pPr algn="ctr"/>
            <a:r>
              <a:rPr lang="es-ES" sz="1800" dirty="0" smtClean="0">
                <a:latin typeface="Berlin Sans FB" pitchFamily="34" charset="0"/>
              </a:rPr>
              <a:t>COLEGIO SECUNDARIO «SAN BERNARDO»</a:t>
            </a:r>
            <a:br>
              <a:rPr lang="es-ES" sz="1800" dirty="0" smtClean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CICLO ORIENTADO – ECONOMÍA </a:t>
            </a:r>
            <a:br>
              <a:rPr lang="es-ES" sz="1800" dirty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CURSO: 6 ° A</a:t>
            </a:r>
            <a:br>
              <a:rPr lang="es-ES" sz="1800" dirty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ASIGNATURA: «CONSTRUCCIÓN ÉTICA Y CIUDADANA»</a:t>
            </a:r>
            <a:br>
              <a:rPr lang="es-ES" sz="1800" dirty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UNIDAD </a:t>
            </a:r>
            <a:r>
              <a:rPr lang="es-ES" sz="1800" dirty="0">
                <a:latin typeface="Berlin Sans FB" pitchFamily="34" charset="0"/>
              </a:rPr>
              <a:t>N°2: </a:t>
            </a:r>
            <a:r>
              <a:rPr lang="es-ES" sz="1800" dirty="0" smtClean="0">
                <a:latin typeface="Berlin Sans FB" pitchFamily="34" charset="0"/>
              </a:rPr>
              <a:t> </a:t>
            </a:r>
            <a:r>
              <a:rPr lang="es-ES" sz="1800" dirty="0">
                <a:latin typeface="Berlin Sans FB" pitchFamily="34" charset="0"/>
              </a:rPr>
              <a:t>“Ciudadanía y Política” </a:t>
            </a:r>
            <a:br>
              <a:rPr lang="es-ES" sz="1800" dirty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Participación política. </a:t>
            </a:r>
            <a:r>
              <a:rPr lang="es-ES" sz="1800" dirty="0">
                <a:latin typeface="Berlin Sans FB" pitchFamily="34" charset="0"/>
              </a:rPr>
              <a:t>Modalidad de participación política, entre derechos y deberes ciudadanos.</a:t>
            </a:r>
            <a:br>
              <a:rPr lang="es-ES" sz="1800" dirty="0">
                <a:latin typeface="Berlin Sans FB" pitchFamily="34" charset="0"/>
              </a:rPr>
            </a:br>
            <a:r>
              <a:rPr lang="es-ES" sz="1800" dirty="0">
                <a:latin typeface="Berlin Sans FB" pitchFamily="34" charset="0"/>
              </a:rPr>
              <a:t>El concepto de la economía desde la Grecia clásica. El </a:t>
            </a:r>
            <a:r>
              <a:rPr lang="es-ES" sz="1800" dirty="0" err="1">
                <a:latin typeface="Berlin Sans FB" pitchFamily="34" charset="0"/>
              </a:rPr>
              <a:t>oikos</a:t>
            </a:r>
            <a:r>
              <a:rPr lang="es-ES" sz="1800" dirty="0">
                <a:latin typeface="Berlin Sans FB" pitchFamily="34" charset="0"/>
              </a:rPr>
              <a:t> como forma de organización social</a:t>
            </a:r>
            <a:r>
              <a:rPr lang="es-ES" sz="1800" dirty="0" smtClean="0">
                <a:latin typeface="Berlin Sans FB" pitchFamily="34" charset="0"/>
              </a:rPr>
              <a:t>.</a:t>
            </a:r>
            <a:br>
              <a:rPr lang="es-ES" sz="1800" dirty="0" smtClean="0">
                <a:latin typeface="Berlin Sans FB" pitchFamily="34" charset="0"/>
              </a:rPr>
            </a:br>
            <a:r>
              <a:rPr lang="es-ES" sz="2000" dirty="0">
                <a:latin typeface="Berlin Sans FB" pitchFamily="34" charset="0"/>
              </a:rPr>
              <a:t/>
            </a:r>
            <a:br>
              <a:rPr lang="es-ES" sz="2000" dirty="0">
                <a:latin typeface="Berlin Sans FB" pitchFamily="34" charset="0"/>
              </a:rPr>
            </a:br>
            <a:endParaRPr lang="es-ES" sz="2000" dirty="0">
              <a:latin typeface="Berlin Sans FB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643539" cy="2664296"/>
          </a:xfrm>
        </p:spPr>
        <p:txBody>
          <a:bodyPr>
            <a:noAutofit/>
          </a:bodyPr>
          <a:lstStyle/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«Lecturas de la condición humana» </a:t>
            </a:r>
          </a:p>
          <a:p>
            <a:pPr algn="r">
              <a:spcBef>
                <a:spcPct val="0"/>
              </a:spcBef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Pensamiento, política y </a:t>
            </a:r>
            <a:endParaRPr lang="es-ES" dirty="0" smtClean="0">
              <a:solidFill>
                <a:schemeClr val="accent2">
                  <a:lumMod val="50000"/>
                </a:schemeClr>
              </a:solidFill>
              <a:latin typeface="Berlin Sans FB" pitchFamily="34" charset="0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narración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en la obra de </a:t>
            </a:r>
            <a:endParaRPr lang="es-ES" dirty="0" smtClean="0">
              <a:solidFill>
                <a:schemeClr val="accent2">
                  <a:lumMod val="50000"/>
                </a:schemeClr>
              </a:solidFill>
              <a:latin typeface="Berlin Sans FB" pitchFamily="34" charset="0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Hannah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Arendt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 (por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E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tiènn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e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Tassin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)</a:t>
            </a:r>
          </a:p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Profesora (suplente) responsable: </a:t>
            </a:r>
          </a:p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Ana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H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eredia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Ciclo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lectivo: 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2023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  <a:ea typeface="+mj-ea"/>
              <a:cs typeface="+mj-cs"/>
            </a:endParaRPr>
          </a:p>
        </p:txBody>
      </p:sp>
      <p:pic>
        <p:nvPicPr>
          <p:cNvPr id="1026" name="Picture 2" descr="Hannah Arendt póster | JUNIQ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78" y="3501008"/>
            <a:ext cx="2822602" cy="273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6353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es-ES" sz="2400" dirty="0" smtClean="0"/>
              <a:t>«Hannah </a:t>
            </a:r>
            <a:r>
              <a:rPr lang="es-ES" sz="2400" dirty="0" err="1" smtClean="0"/>
              <a:t>Arendt</a:t>
            </a:r>
            <a:r>
              <a:rPr lang="es-ES" sz="2400" dirty="0" smtClean="0"/>
              <a:t> frente a la globalización» </a:t>
            </a:r>
            <a:r>
              <a:rPr lang="es-ES" sz="2400" dirty="0" err="1"/>
              <a:t>É</a:t>
            </a:r>
            <a:r>
              <a:rPr lang="es-ES" sz="2400" dirty="0" err="1" smtClean="0"/>
              <a:t>tienne</a:t>
            </a:r>
            <a:r>
              <a:rPr lang="es-ES" sz="2400" dirty="0" smtClean="0"/>
              <a:t> </a:t>
            </a:r>
            <a:r>
              <a:rPr lang="es-ES" sz="2400" dirty="0" err="1" smtClean="0"/>
              <a:t>Tassin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374786"/>
              </p:ext>
            </p:extLst>
          </p:nvPr>
        </p:nvGraphicFramePr>
        <p:xfrm>
          <a:off x="539552" y="1124744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2</a:t>
            </a:fld>
            <a:endParaRPr lang="es-ES"/>
          </a:p>
        </p:txBody>
      </p:sp>
      <p:sp>
        <p:nvSpPr>
          <p:cNvPr id="5" name="4 Distinto de"/>
          <p:cNvSpPr/>
          <p:nvPr/>
        </p:nvSpPr>
        <p:spPr>
          <a:xfrm>
            <a:off x="4067944" y="5301208"/>
            <a:ext cx="1656184" cy="864096"/>
          </a:xfrm>
          <a:prstGeom prst="mathNotEqua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372200" y="4941168"/>
            <a:ext cx="2232248" cy="15121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Globo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Globalización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Economía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39552" y="4933397"/>
            <a:ext cx="2448272" cy="15121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Mundo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Mundialización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Política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802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es-ES" sz="2400" dirty="0" smtClean="0"/>
              <a:t>«Hannah </a:t>
            </a:r>
            <a:r>
              <a:rPr lang="es-ES" sz="2400" dirty="0" err="1" smtClean="0"/>
              <a:t>Arendt</a:t>
            </a:r>
            <a:r>
              <a:rPr lang="es-ES" sz="2400" dirty="0" smtClean="0"/>
              <a:t> frente a la globalización» </a:t>
            </a:r>
            <a:r>
              <a:rPr lang="es-ES" sz="2400" dirty="0" err="1"/>
              <a:t>É</a:t>
            </a:r>
            <a:r>
              <a:rPr lang="es-ES" sz="2400" dirty="0" err="1" smtClean="0"/>
              <a:t>tienne</a:t>
            </a:r>
            <a:r>
              <a:rPr lang="es-ES" sz="2400" dirty="0" smtClean="0"/>
              <a:t> </a:t>
            </a:r>
            <a:r>
              <a:rPr lang="es-ES" sz="2400" dirty="0" err="1" smtClean="0"/>
              <a:t>Tassin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460206"/>
              </p:ext>
            </p:extLst>
          </p:nvPr>
        </p:nvGraphicFramePr>
        <p:xfrm>
          <a:off x="539552" y="1124744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3</a:t>
            </a:fld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6372200" y="4941168"/>
            <a:ext cx="2232248" cy="15121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Vida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Pertenencia al mundo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Pluralidad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39552" y="4797152"/>
            <a:ext cx="2088232" cy="16484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Labor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Trabajo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Acción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59832" y="5157192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Pueden leerse desde lo sistemático; que relaciona c/actividad con su propia condición;  y lo histórico</a:t>
            </a:r>
            <a:endParaRPr lang="es-ES" dirty="0"/>
          </a:p>
        </p:txBody>
      </p:sp>
      <p:sp>
        <p:nvSpPr>
          <p:cNvPr id="9" name="8 Flecha izquierda y derecha"/>
          <p:cNvSpPr/>
          <p:nvPr/>
        </p:nvSpPr>
        <p:spPr>
          <a:xfrm>
            <a:off x="2411760" y="5621358"/>
            <a:ext cx="648072" cy="2044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izquierda y derecha"/>
          <p:cNvSpPr/>
          <p:nvPr/>
        </p:nvSpPr>
        <p:spPr>
          <a:xfrm>
            <a:off x="6012160" y="5621358"/>
            <a:ext cx="648072" cy="2044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78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07368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«Hannah </a:t>
            </a:r>
            <a:r>
              <a:rPr lang="es-ES" sz="2400" dirty="0" err="1"/>
              <a:t>Arendt</a:t>
            </a:r>
            <a:r>
              <a:rPr lang="es-ES" sz="2400" dirty="0"/>
              <a:t> frente a la globalización» </a:t>
            </a:r>
            <a:r>
              <a:rPr lang="es-ES" sz="2400" dirty="0" err="1"/>
              <a:t>Étienne</a:t>
            </a:r>
            <a:r>
              <a:rPr lang="es-ES" sz="2400" dirty="0"/>
              <a:t> </a:t>
            </a:r>
            <a:r>
              <a:rPr lang="es-ES" sz="2400" dirty="0" err="1"/>
              <a:t>Tassin</a:t>
            </a:r>
            <a:endParaRPr lang="es-ES" sz="2400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298952"/>
              </p:ext>
            </p:extLst>
          </p:nvPr>
        </p:nvGraphicFramePr>
        <p:xfrm>
          <a:off x="467544" y="1268760"/>
          <a:ext cx="8424936" cy="51845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44566"/>
                <a:gridCol w="2435954"/>
                <a:gridCol w="3744416"/>
              </a:tblGrid>
              <a:tr h="730603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ARISTÓTELES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GEORG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HEGEL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HANNAH</a:t>
                      </a:r>
                      <a:r>
                        <a:rPr lang="es-ES" baseline="0" dirty="0" smtClean="0"/>
                        <a:t> ARENDT</a:t>
                      </a:r>
                    </a:p>
                  </a:txBody>
                  <a:tcPr/>
                </a:tc>
              </a:tr>
              <a:tr h="7721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POLÍTICA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FILOSOFÍA</a:t>
                      </a:r>
                      <a:r>
                        <a:rPr lang="es-ES" baseline="0" dirty="0" smtClean="0"/>
                        <a:t> DEL DERECHO</a:t>
                      </a:r>
                      <a:endParaRPr lang="es-E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smtClean="0"/>
                        <a:t>LA VITA ACTIVA (punto de vista histórico)</a:t>
                      </a:r>
                      <a:endParaRPr lang="es-ES" dirty="0"/>
                    </a:p>
                  </a:txBody>
                  <a:tcPr/>
                </a:tc>
              </a:tr>
              <a:tr h="1352498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Familia</a:t>
                      </a:r>
                      <a:r>
                        <a:rPr lang="es-ES" baseline="0" dirty="0" smtClean="0"/>
                        <a:t> (</a:t>
                      </a:r>
                      <a:r>
                        <a:rPr lang="es-ES" baseline="0" dirty="0" err="1" smtClean="0"/>
                        <a:t>oikía</a:t>
                      </a:r>
                      <a:r>
                        <a:rPr lang="es-ES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Familia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Preponderancia de la</a:t>
                      </a:r>
                      <a:r>
                        <a:rPr lang="es-ES" baseline="0" dirty="0" smtClean="0"/>
                        <a:t> acción por sobre las otras dos actividades: </a:t>
                      </a:r>
                      <a:r>
                        <a:rPr lang="es-ES" b="0" i="1" baseline="0" dirty="0" err="1" smtClean="0"/>
                        <a:t>zoon</a:t>
                      </a:r>
                      <a:r>
                        <a:rPr lang="es-ES" b="0" i="1" baseline="0" dirty="0" smtClean="0"/>
                        <a:t> </a:t>
                      </a:r>
                      <a:r>
                        <a:rPr lang="es-ES" b="0" i="1" baseline="0" dirty="0" err="1" smtClean="0"/>
                        <a:t>politikon</a:t>
                      </a:r>
                      <a:endParaRPr lang="es-ES" b="0" i="0" dirty="0"/>
                    </a:p>
                  </a:txBody>
                  <a:tcPr/>
                </a:tc>
              </a:tr>
              <a:tr h="1088899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Pueblo</a:t>
                      </a:r>
                      <a:r>
                        <a:rPr lang="es-ES" baseline="0" dirty="0" smtClean="0"/>
                        <a:t> (</a:t>
                      </a:r>
                      <a:r>
                        <a:rPr lang="es-ES" baseline="0" dirty="0" err="1" smtClean="0"/>
                        <a:t>apokía</a:t>
                      </a:r>
                      <a:r>
                        <a:rPr lang="es-ES" baseline="0" dirty="0" smtClean="0"/>
                        <a:t>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Sociedad Civil (sistema de necesidades)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Preponderancia del trabajo:</a:t>
                      </a:r>
                      <a:r>
                        <a:rPr lang="es-ES" baseline="0" dirty="0" smtClean="0"/>
                        <a:t> Edad Media: sindicatos, artesanos.</a:t>
                      </a:r>
                      <a:r>
                        <a:rPr lang="es-ES" i="1" baseline="0" dirty="0" smtClean="0"/>
                        <a:t> Homo </a:t>
                      </a:r>
                      <a:r>
                        <a:rPr lang="es-ES" i="1" baseline="0" dirty="0" err="1" smtClean="0"/>
                        <a:t>faber</a:t>
                      </a:r>
                      <a:r>
                        <a:rPr lang="es-ES" i="1" baseline="0" dirty="0" smtClean="0"/>
                        <a:t>.</a:t>
                      </a:r>
                      <a:endParaRPr lang="es-ES" i="1" dirty="0"/>
                    </a:p>
                  </a:txBody>
                  <a:tcPr/>
                </a:tc>
              </a:tr>
              <a:tr h="1240404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Ciudad – Estado (polis)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s-ES" dirty="0" smtClean="0"/>
                        <a:t>Estado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Preponderancia d</a:t>
                      </a:r>
                      <a:r>
                        <a:rPr lang="es-ES" baseline="0" dirty="0" smtClean="0"/>
                        <a:t>e la labor: Modernidad. Sociedad de la labor y del consumo. </a:t>
                      </a:r>
                      <a:r>
                        <a:rPr lang="es-ES" i="1" baseline="0" dirty="0" smtClean="0"/>
                        <a:t>Animal </a:t>
                      </a:r>
                      <a:r>
                        <a:rPr lang="es-ES" i="1" baseline="0" dirty="0" err="1" smtClean="0"/>
                        <a:t>laborans</a:t>
                      </a:r>
                      <a:r>
                        <a:rPr lang="es-ES" i="1" baseline="0" dirty="0" smtClean="0"/>
                        <a:t>.</a:t>
                      </a:r>
                      <a:endParaRPr lang="es-E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0839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«Hannah </a:t>
            </a:r>
            <a:r>
              <a:rPr lang="es-ES" sz="2400" dirty="0" err="1"/>
              <a:t>Arendt</a:t>
            </a:r>
            <a:r>
              <a:rPr lang="es-ES" sz="2400" dirty="0"/>
              <a:t> frente a la globalización» </a:t>
            </a:r>
            <a:r>
              <a:rPr lang="es-ES" sz="2400" dirty="0" err="1"/>
              <a:t>Étienne</a:t>
            </a:r>
            <a:r>
              <a:rPr lang="es-ES" sz="2400" dirty="0"/>
              <a:t> </a:t>
            </a:r>
            <a:r>
              <a:rPr lang="es-ES" sz="2400" dirty="0" err="1"/>
              <a:t>Tassin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2256"/>
          </a:xfrm>
        </p:spPr>
        <p:txBody>
          <a:bodyPr/>
          <a:lstStyle/>
          <a:p>
            <a:pPr algn="ctr"/>
            <a:r>
              <a:rPr lang="es-ES" sz="2000" dirty="0" smtClean="0"/>
              <a:t>La preocupación política central se manifiesta bajo los tres aspectos en que el mundo se nos presenta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5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9592" y="1916832"/>
            <a:ext cx="6720408" cy="3544168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es-ES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0953"/>
              </p:ext>
            </p:extLst>
          </p:nvPr>
        </p:nvGraphicFramePr>
        <p:xfrm>
          <a:off x="611561" y="1916832"/>
          <a:ext cx="7752183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061"/>
                <a:gridCol w="2584061"/>
                <a:gridCol w="258406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Plano económico condicionado por la vida: labor. </a:t>
                      </a:r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Plano cultural y social condicionado por la pertenencia al mundo: trabajo. </a:t>
                      </a:r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Plano político</a:t>
                      </a:r>
                      <a:r>
                        <a:rPr lang="es-ES" baseline="0" dirty="0" smtClean="0"/>
                        <a:t> condicionado por la pluralidad de seres, comunidades y Estados. Acción.</a:t>
                      </a:r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El mundo es biotopo,</a:t>
                      </a:r>
                      <a:r>
                        <a:rPr lang="es-ES" baseline="0" dirty="0" smtClean="0"/>
                        <a:t> entendido como un ecosistema de lo vivo. </a:t>
                      </a:r>
                      <a:r>
                        <a:rPr lang="es-ES" dirty="0" smtClean="0"/>
                        <a:t>Preocupación </a:t>
                      </a:r>
                      <a:r>
                        <a:rPr lang="es-ES" b="1" dirty="0" smtClean="0">
                          <a:solidFill>
                            <a:srgbClr val="C00000"/>
                          </a:solidFill>
                        </a:rPr>
                        <a:t>ecológica.  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Construye un mundo artificial. El mundo se presenta como mundo de la cultura y símbolos. Preocupación </a:t>
                      </a:r>
                      <a:r>
                        <a:rPr lang="es-ES" b="1" dirty="0" smtClean="0">
                          <a:solidFill>
                            <a:srgbClr val="C00000"/>
                          </a:solidFill>
                        </a:rPr>
                        <a:t>patrimonial. 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El mundo se presenta como la escena de la pluralidad de actores de</a:t>
                      </a:r>
                      <a:r>
                        <a:rPr lang="es-ES" baseline="0" dirty="0" smtClean="0"/>
                        <a:t> una vida política trasnacional en libertad. Preocupación </a:t>
                      </a:r>
                      <a:r>
                        <a:rPr lang="es-ES" b="1" baseline="0" dirty="0" smtClean="0">
                          <a:solidFill>
                            <a:srgbClr val="C00000"/>
                          </a:solidFill>
                        </a:rPr>
                        <a:t>cosmopolita.</a:t>
                      </a:r>
                      <a:endParaRPr lang="es-E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509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«Hannah </a:t>
            </a:r>
            <a:r>
              <a:rPr lang="es-ES" sz="2400" dirty="0" err="1"/>
              <a:t>Arendt</a:t>
            </a:r>
            <a:r>
              <a:rPr lang="es-ES" sz="2400" dirty="0"/>
              <a:t> frente a la globalización» </a:t>
            </a:r>
            <a:r>
              <a:rPr lang="es-ES" sz="2400" dirty="0" err="1"/>
              <a:t>Étienne</a:t>
            </a:r>
            <a:r>
              <a:rPr lang="es-ES" sz="2400" dirty="0"/>
              <a:t> </a:t>
            </a:r>
            <a:r>
              <a:rPr lang="es-ES" sz="2400" dirty="0" err="1"/>
              <a:t>Tassin</a:t>
            </a:r>
            <a:endParaRPr lang="es-E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6</a:t>
            </a:fld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/>
          </a:bodyPr>
          <a:lstStyle/>
          <a:p>
            <a:pPr lvl="0" rtl="0"/>
            <a:r>
              <a:rPr lang="es-ES" sz="2000" dirty="0" smtClean="0"/>
              <a:t>La globalización u omnipotencia de la economía: «</a:t>
            </a:r>
            <a:r>
              <a:rPr lang="es-ES" sz="2000" dirty="0" err="1" smtClean="0"/>
              <a:t>process</a:t>
            </a:r>
            <a:r>
              <a:rPr lang="es-ES" sz="2000" dirty="0" smtClean="0"/>
              <a:t> of </a:t>
            </a:r>
            <a:r>
              <a:rPr lang="es-ES" sz="2000" dirty="0" err="1" smtClean="0"/>
              <a:t>life</a:t>
            </a:r>
            <a:r>
              <a:rPr lang="es-ES" sz="2000" dirty="0" smtClean="0"/>
              <a:t>» se reduce a tres disposiciones</a:t>
            </a:r>
          </a:p>
          <a:p>
            <a:pPr lvl="0" rtl="0"/>
            <a:endParaRPr lang="es-ES" sz="2000" dirty="0" smtClean="0"/>
          </a:p>
          <a:p>
            <a:pPr lvl="0" rtl="0"/>
            <a:endParaRPr lang="es-ES" sz="2000" dirty="0"/>
          </a:p>
          <a:p>
            <a:pPr lvl="0" rtl="0"/>
            <a:endParaRPr lang="es-ES" sz="2000" dirty="0" smtClean="0"/>
          </a:p>
          <a:p>
            <a:pPr lvl="0" rtl="0"/>
            <a:r>
              <a:rPr lang="es-ES" sz="2000" dirty="0" smtClean="0"/>
              <a:t>a) La domesticación contra la publicitación</a:t>
            </a:r>
            <a:endParaRPr lang="es-ES" sz="2000" dirty="0"/>
          </a:p>
          <a:p>
            <a:pPr lvl="0" rtl="0"/>
            <a:r>
              <a:rPr lang="es-ES" sz="2000" dirty="0" smtClean="0"/>
              <a:t>Paradoja: la globalización económica se corresponde con una falta de límites en lo doméstico.</a:t>
            </a:r>
            <a:endParaRPr lang="es-ES" sz="2000" dirty="0"/>
          </a:p>
          <a:p>
            <a:pPr lvl="0" rtl="0"/>
            <a:r>
              <a:rPr lang="es-ES" sz="2000" dirty="0" smtClean="0"/>
              <a:t>b) El consumo contra el hábitat:</a:t>
            </a:r>
            <a:endParaRPr lang="es-ES" sz="2000" dirty="0"/>
          </a:p>
          <a:p>
            <a:pPr lvl="0" rtl="0"/>
            <a:r>
              <a:rPr lang="es-ES" sz="2000" dirty="0" smtClean="0"/>
              <a:t>Contradicción entre </a:t>
            </a:r>
            <a:r>
              <a:rPr lang="es-ES" sz="2000" dirty="0" err="1" smtClean="0"/>
              <a:t>oikos</a:t>
            </a:r>
            <a:r>
              <a:rPr lang="es-ES" sz="2000" dirty="0" smtClean="0"/>
              <a:t> y </a:t>
            </a:r>
            <a:r>
              <a:rPr lang="es-ES" sz="2000" dirty="0" err="1" smtClean="0"/>
              <a:t>oikónomos</a:t>
            </a:r>
            <a:endParaRPr lang="es-ES" sz="2000" dirty="0"/>
          </a:p>
          <a:p>
            <a:pPr lvl="0" rtl="0"/>
            <a:r>
              <a:rPr lang="es-ES" sz="2000" dirty="0" smtClean="0"/>
              <a:t>c) La homogeneización contra la pluralización:</a:t>
            </a:r>
            <a:endParaRPr lang="es-ES" sz="2000" dirty="0"/>
          </a:p>
          <a:p>
            <a:pPr lvl="0" rtl="0"/>
            <a:r>
              <a:rPr lang="es-ES" sz="2000" dirty="0" smtClean="0"/>
              <a:t>El mundo es pluralidad. </a:t>
            </a:r>
          </a:p>
          <a:p>
            <a:pPr lvl="0" rtl="0"/>
            <a:r>
              <a:rPr lang="es-ES" sz="2000" dirty="0" smtClean="0"/>
              <a:t>d) Dominación total y mundo global:</a:t>
            </a:r>
          </a:p>
          <a:p>
            <a:pPr lvl="0" rtl="0"/>
            <a:r>
              <a:rPr lang="es-ES" sz="2000" dirty="0" smtClean="0"/>
              <a:t>Para ser </a:t>
            </a:r>
            <a:r>
              <a:rPr lang="es-ES" sz="2000" u="sng" dirty="0" smtClean="0"/>
              <a:t>total</a:t>
            </a:r>
            <a:r>
              <a:rPr lang="es-ES" sz="2000" dirty="0" smtClean="0"/>
              <a:t>, la dominación debía ser </a:t>
            </a:r>
            <a:r>
              <a:rPr lang="es-ES" sz="2000" u="sng" dirty="0" smtClean="0"/>
              <a:t>local</a:t>
            </a:r>
            <a:r>
              <a:rPr lang="es-ES" sz="2000" dirty="0" smtClean="0"/>
              <a:t>.</a:t>
            </a:r>
          </a:p>
          <a:p>
            <a:pPr lvl="0" rtl="0"/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95591"/>
              </p:ext>
            </p:extLst>
          </p:nvPr>
        </p:nvGraphicFramePr>
        <p:xfrm>
          <a:off x="683568" y="2132856"/>
          <a:ext cx="777686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592288"/>
                <a:gridCol w="2592288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/>
                        <a:t>Domesticación</a:t>
                      </a:r>
                    </a:p>
                    <a:p>
                      <a:pPr algn="ctr"/>
                      <a:endParaRPr lang="es-ES" sz="20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/>
                        <a:t>Consumo</a:t>
                      </a:r>
                    </a:p>
                    <a:p>
                      <a:pPr algn="ctr"/>
                      <a:endParaRPr lang="es-ES" sz="20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/>
                        <a:t>Unificación</a:t>
                      </a:r>
                    </a:p>
                    <a:p>
                      <a:pPr algn="ctr"/>
                      <a:endParaRPr lang="es-ES" sz="20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706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«Hannah </a:t>
            </a:r>
            <a:r>
              <a:rPr lang="es-ES" sz="2400" dirty="0" err="1"/>
              <a:t>Arendt</a:t>
            </a:r>
            <a:r>
              <a:rPr lang="es-ES" sz="2400" dirty="0"/>
              <a:t> frente a la globalización» </a:t>
            </a:r>
            <a:r>
              <a:rPr lang="es-ES" sz="2400" dirty="0" err="1"/>
              <a:t>Étienne</a:t>
            </a:r>
            <a:r>
              <a:rPr lang="es-ES" sz="2400" dirty="0"/>
              <a:t> </a:t>
            </a:r>
            <a:r>
              <a:rPr lang="es-ES" sz="2400" dirty="0" err="1"/>
              <a:t>Tassin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/>
          <a:lstStyle/>
          <a:p>
            <a:r>
              <a:rPr lang="es-ES" sz="2000" dirty="0" smtClean="0"/>
              <a:t>Todos los rasgos característicos del totalitarismo, son desmentidos por la globalización. </a:t>
            </a:r>
          </a:p>
          <a:p>
            <a:r>
              <a:rPr lang="es-ES" sz="2000" dirty="0" smtClean="0"/>
              <a:t>Asistimos al surgimiento de una nueva figura de la dominación que no es política, sino económico-financiera.</a:t>
            </a:r>
          </a:p>
          <a:p>
            <a:r>
              <a:rPr lang="es-ES" sz="2000" dirty="0" smtClean="0"/>
              <a:t>No es total, pero es global.</a:t>
            </a:r>
          </a:p>
          <a:p>
            <a:r>
              <a:rPr lang="es-ES" sz="2000" dirty="0" smtClean="0"/>
              <a:t>La dominación global se manifestaría por el cruce de una extensión:</a:t>
            </a:r>
          </a:p>
          <a:p>
            <a:endParaRPr lang="es-ES" sz="2000" dirty="0" smtClean="0"/>
          </a:p>
          <a:p>
            <a:r>
              <a:rPr lang="es-ES" sz="2000" dirty="0" smtClean="0"/>
              <a:t> </a:t>
            </a:r>
          </a:p>
          <a:p>
            <a:endParaRPr lang="es-ES" sz="2000" dirty="0" smtClean="0"/>
          </a:p>
          <a:p>
            <a:r>
              <a:rPr lang="es-ES" sz="2000" dirty="0" smtClean="0"/>
              <a:t>Y de una absorción: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7</a:t>
            </a:fld>
            <a:endParaRPr lang="es-E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846818"/>
              </p:ext>
            </p:extLst>
          </p:nvPr>
        </p:nvGraphicFramePr>
        <p:xfrm>
          <a:off x="467544" y="3789040"/>
          <a:ext cx="8208913" cy="720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0260"/>
                <a:gridCol w="1380260"/>
                <a:gridCol w="5448393"/>
              </a:tblGrid>
              <a:tr h="720080">
                <a:tc>
                  <a:txBody>
                    <a:bodyPr/>
                    <a:lstStyle/>
                    <a:p>
                      <a:r>
                        <a:rPr lang="es-ES" dirty="0" smtClean="0"/>
                        <a:t>horizontal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planetaria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</a:t>
                      </a:r>
                      <a:r>
                        <a:rPr lang="es-ES" baseline="0" dirty="0" smtClean="0"/>
                        <a:t> únicamente las actividades generadoras de beneficios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749732"/>
              </p:ext>
            </p:extLst>
          </p:nvPr>
        </p:nvGraphicFramePr>
        <p:xfrm>
          <a:off x="467544" y="5178896"/>
          <a:ext cx="8136904" cy="91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93644"/>
                <a:gridCol w="1014137"/>
                <a:gridCol w="5529123"/>
              </a:tblGrid>
              <a:tr h="792088">
                <a:tc>
                  <a:txBody>
                    <a:bodyPr/>
                    <a:lstStyle/>
                    <a:p>
                      <a:r>
                        <a:rPr lang="es-ES" dirty="0" smtClean="0"/>
                        <a:t>hegemónica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vertical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de</a:t>
                      </a:r>
                      <a:r>
                        <a:rPr lang="es-ES" b="1" baseline="0" dirty="0" smtClean="0"/>
                        <a:t> la economía en la distintas esferas de la existencia y mundos humanos reducidos al consumo (la vida y la supervivencia)</a:t>
                      </a:r>
                      <a:endParaRPr lang="es-E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762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«Hannah </a:t>
            </a:r>
            <a:r>
              <a:rPr lang="es-ES" sz="2400" dirty="0" err="1"/>
              <a:t>Arendt</a:t>
            </a:r>
            <a:r>
              <a:rPr lang="es-ES" sz="2400" dirty="0"/>
              <a:t> frente a la globalización» </a:t>
            </a:r>
            <a:r>
              <a:rPr lang="es-ES" sz="2400" dirty="0" err="1"/>
              <a:t>Étienne</a:t>
            </a:r>
            <a:r>
              <a:rPr lang="es-ES" sz="2400" dirty="0"/>
              <a:t> </a:t>
            </a:r>
            <a:r>
              <a:rPr lang="es-ES" sz="2400" dirty="0" err="1"/>
              <a:t>Tassin</a:t>
            </a:r>
            <a:endParaRPr lang="es-ES" sz="24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70514"/>
              </p:ext>
            </p:extLst>
          </p:nvPr>
        </p:nvGraphicFramePr>
        <p:xfrm>
          <a:off x="457200" y="1268760"/>
          <a:ext cx="8291264" cy="5208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716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F3F3-3D52-4B5D-A83A-0D6966836E06}" type="slidenum">
              <a:rPr lang="es-ES" smtClean="0"/>
              <a:t>9</a:t>
            </a:fld>
            <a:endParaRPr lang="es-ES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90" y="404664"/>
            <a:ext cx="8847619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636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3562</TotalTime>
  <Words>758</Words>
  <Application>Microsoft Office PowerPoint</Application>
  <PresentationFormat>Presentación en pantalla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Claridad</vt:lpstr>
      <vt:lpstr>COLEGIO SECUNDARIO «SAN BERNARDO» CICLO ORIENTADO – ECONOMÍA  CURSO: 6 ° A ASIGNATURA: «CONSTRUCCIÓN ÉTICA Y CIUDADANA» UNIDAD N°2:  “Ciudadanía y Política”  Participación política. Modalidad de participación política, entre derechos y deberes ciudadanos. El concepto de la economía desde la Grecia clásica. El oikos como forma de organización social.  </vt:lpstr>
      <vt:lpstr>«Hannah Arendt frente a la globalización» Étienne Tassin</vt:lpstr>
      <vt:lpstr>«Hannah Arendt frente a la globalización» Étienne Tassin</vt:lpstr>
      <vt:lpstr>«Hannah Arendt frente a la globalización» Étienne Tassin</vt:lpstr>
      <vt:lpstr>«Hannah Arendt frente a la globalización» Étienne Tassin</vt:lpstr>
      <vt:lpstr>«Hannah Arendt frente a la globalización» Étienne Tassin</vt:lpstr>
      <vt:lpstr>«Hannah Arendt frente a la globalización» Étienne Tassin</vt:lpstr>
      <vt:lpstr>«Hannah Arendt frente a la globalización» Étienne Tassin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28</cp:revision>
  <dcterms:created xsi:type="dcterms:W3CDTF">2021-10-28T23:52:56Z</dcterms:created>
  <dcterms:modified xsi:type="dcterms:W3CDTF">2023-05-08T20:09:31Z</dcterms:modified>
</cp:coreProperties>
</file>