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9" d="100"/>
          <a:sy n="109" d="100"/>
        </p:scale>
        <p:origin x="67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9255346" y="2750337"/>
            <a:ext cx="1171888" cy="1356442"/>
          </a:xfrm>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239958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11309"/>
            <a:ext cx="1154151" cy="1090789"/>
          </a:xfrm>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271635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11615"/>
            <a:ext cx="1154151" cy="1090789"/>
          </a:xfrm>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42874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09925"/>
            <a:ext cx="1154151" cy="1090789"/>
          </a:xfrm>
        </p:spPr>
        <p:txBody>
          <a:bodyPr/>
          <a:lstStyle/>
          <a:p>
            <a:fld id="{E0E56DCB-1E3F-4E65-B12F-F7E218D5E26F}" type="slidenum">
              <a:rPr lang="es-ES" smtClean="0"/>
              <a:pPr/>
              <a:t>‹Nº›</a:t>
            </a:fld>
            <a:endParaRPr lang="es-E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11803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a:xfrm>
            <a:off x="10729455" y="4709925"/>
            <a:ext cx="1154151" cy="1090789"/>
          </a:xfrm>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416205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1120209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2740083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5595488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B0A96EF-E32F-4AC2-A0F5-09F154CC8422}" type="datetimeFigureOut">
              <a:rPr lang="es-ES" smtClean="0"/>
              <a:pPr/>
              <a:t>26/06/2023</a:t>
            </a:fld>
            <a:endParaRPr lang="es-ES"/>
          </a:p>
        </p:txBody>
      </p:sp>
      <p:sp>
        <p:nvSpPr>
          <p:cNvPr id="5" name="Footer Placeholder 4"/>
          <p:cNvSpPr>
            <a:spLocks noGrp="1"/>
          </p:cNvSpPr>
          <p:nvPr>
            <p:ph type="ftr" sz="quarter" idx="11"/>
          </p:nvPr>
        </p:nvSpPr>
        <p:spPr>
          <a:xfrm>
            <a:off x="680321" y="5936188"/>
            <a:ext cx="6126805" cy="365125"/>
          </a:xfrm>
        </p:spPr>
        <p:txBody>
          <a:bodyPr/>
          <a:lstStyle/>
          <a:p>
            <a:endParaRPr lang="es-E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E0E56DCB-1E3F-4E65-B12F-F7E218D5E26F}" type="slidenum">
              <a:rPr lang="es-ES" smtClean="0"/>
              <a:pPr/>
              <a:t>‹Nº›</a:t>
            </a:fld>
            <a:endParaRPr lang="es-ES"/>
          </a:p>
        </p:txBody>
      </p:sp>
    </p:spTree>
    <p:extLst>
      <p:ext uri="{BB962C8B-B14F-4D97-AF65-F5344CB8AC3E}">
        <p14:creationId xmlns:p14="http://schemas.microsoft.com/office/powerpoint/2010/main" val="2955724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2169200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729455" y="2869895"/>
            <a:ext cx="1154151" cy="1090789"/>
          </a:xfrm>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212397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1178545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3467586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363182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824070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3565940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EB0A96EF-E32F-4AC2-A0F5-09F154CC8422}" type="datetimeFigureOut">
              <a:rPr lang="es-ES" smtClean="0"/>
              <a:pPr/>
              <a:t>26/06/2023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E56DCB-1E3F-4E65-B12F-F7E218D5E26F}" type="slidenum">
              <a:rPr lang="es-ES" smtClean="0"/>
              <a:pPr/>
              <a:t>‹Nº›</a:t>
            </a:fld>
            <a:endParaRPr lang="es-ES"/>
          </a:p>
        </p:txBody>
      </p:sp>
    </p:spTree>
    <p:extLst>
      <p:ext uri="{BB962C8B-B14F-4D97-AF65-F5344CB8AC3E}">
        <p14:creationId xmlns:p14="http://schemas.microsoft.com/office/powerpoint/2010/main" val="303358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B0A96EF-E32F-4AC2-A0F5-09F154CC8422}" type="datetimeFigureOut">
              <a:rPr lang="es-ES" smtClean="0"/>
              <a:pPr/>
              <a:t>26/06/2023</a:t>
            </a:fld>
            <a:endParaRPr lang="es-E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E0E56DCB-1E3F-4E65-B12F-F7E218D5E26F}" type="slidenum">
              <a:rPr lang="es-ES" smtClean="0"/>
              <a:pPr/>
              <a:t>‹Nº›</a:t>
            </a:fld>
            <a:endParaRPr lang="es-ES"/>
          </a:p>
        </p:txBody>
      </p:sp>
    </p:spTree>
    <p:extLst>
      <p:ext uri="{BB962C8B-B14F-4D97-AF65-F5344CB8AC3E}">
        <p14:creationId xmlns:p14="http://schemas.microsoft.com/office/powerpoint/2010/main" val="3798283827"/>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smtClean="0"/>
              <a:t>Estadistica</a:t>
            </a:r>
            <a:r>
              <a:rPr lang="es-ES" dirty="0" smtClean="0"/>
              <a:t> </a:t>
            </a:r>
            <a:endParaRPr lang="es-ES" dirty="0"/>
          </a:p>
        </p:txBody>
      </p:sp>
      <p:sp>
        <p:nvSpPr>
          <p:cNvPr id="3" name="Subtítulo 2"/>
          <p:cNvSpPr>
            <a:spLocks noGrp="1"/>
          </p:cNvSpPr>
          <p:nvPr>
            <p:ph type="subTitle" idx="1"/>
          </p:nvPr>
        </p:nvSpPr>
        <p:spPr/>
        <p:txBody>
          <a:bodyPr/>
          <a:lstStyle/>
          <a:p>
            <a:r>
              <a:rPr lang="es-ES" dirty="0" smtClean="0"/>
              <a:t>Joaquín </a:t>
            </a:r>
            <a:r>
              <a:rPr lang="es-ES" dirty="0"/>
              <a:t>J</a:t>
            </a:r>
            <a:r>
              <a:rPr lang="es-ES" dirty="0" smtClean="0"/>
              <a:t>uan, Francisco Ferrer y Lorenzo Videla </a:t>
            </a:r>
            <a:endParaRPr lang="es-ES" dirty="0"/>
          </a:p>
        </p:txBody>
      </p:sp>
    </p:spTree>
    <p:extLst>
      <p:ext uri="{BB962C8B-B14F-4D97-AF65-F5344CB8AC3E}">
        <p14:creationId xmlns:p14="http://schemas.microsoft.com/office/powerpoint/2010/main" val="70564460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Origen de la estadística </a:t>
            </a:r>
            <a:endParaRPr lang="es-ES" dirty="0"/>
          </a:p>
        </p:txBody>
      </p:sp>
      <p:sp>
        <p:nvSpPr>
          <p:cNvPr id="3" name="Marcador de contenido 2"/>
          <p:cNvSpPr>
            <a:spLocks noGrp="1"/>
          </p:cNvSpPr>
          <p:nvPr>
            <p:ph idx="1"/>
          </p:nvPr>
        </p:nvSpPr>
        <p:spPr/>
        <p:txBody>
          <a:bodyPr/>
          <a:lstStyle/>
          <a:p>
            <a:r>
              <a:rPr lang="es-ES" dirty="0" smtClean="0"/>
              <a:t>La estadística surge en Alemania por el profesor </a:t>
            </a:r>
            <a:r>
              <a:rPr lang="es-ES" dirty="0"/>
              <a:t>Gottfried </a:t>
            </a:r>
            <a:r>
              <a:rPr lang="es-ES" dirty="0" err="1"/>
              <a:t>Achenwall</a:t>
            </a:r>
            <a:r>
              <a:rPr lang="es-ES" dirty="0"/>
              <a:t> (1719 – 1772</a:t>
            </a:r>
            <a:r>
              <a:rPr lang="es-ES" dirty="0" smtClean="0"/>
              <a:t>), y la palabra estadística proviene de </a:t>
            </a:r>
            <a:r>
              <a:rPr lang="es-ES" dirty="0" err="1" smtClean="0"/>
              <a:t>statistik</a:t>
            </a:r>
            <a:r>
              <a:rPr lang="es-ES" dirty="0" smtClean="0"/>
              <a:t> </a:t>
            </a:r>
          </a:p>
          <a:p>
            <a:r>
              <a:rPr lang="es-ES" dirty="0" smtClean="0"/>
              <a:t>La estadística tiene dos acepciones, por un lado es el hecho de estudiar las características de una población y sus integrantes; y por otro lado es una disciplina científica que entre muchas otras utilidades puede usarse para deducir relaciones entre variables, o para extender los resultados que obtengamos para una parte de la población a toda la población.</a:t>
            </a:r>
            <a:endParaRPr lang="es-ES" dirty="0"/>
          </a:p>
        </p:txBody>
      </p:sp>
    </p:spTree>
    <p:extLst>
      <p:ext uri="{BB962C8B-B14F-4D97-AF65-F5344CB8AC3E}">
        <p14:creationId xmlns:p14="http://schemas.microsoft.com/office/powerpoint/2010/main" val="395424004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71500"/>
            <a:ext cx="10515600" cy="5605463"/>
          </a:xfrm>
        </p:spPr>
        <p:txBody>
          <a:bodyPr/>
          <a:lstStyle/>
          <a:p>
            <a:endParaRPr lang="es-ES" dirty="0" smtClean="0"/>
          </a:p>
          <a:p>
            <a:endParaRPr lang="es-ES" dirty="0"/>
          </a:p>
          <a:p>
            <a:endParaRPr lang="es-ES" dirty="0" smtClean="0"/>
          </a:p>
          <a:p>
            <a:endParaRPr lang="es-ES" dirty="0"/>
          </a:p>
          <a:p>
            <a:r>
              <a:rPr lang="es-ES" dirty="0" smtClean="0"/>
              <a:t>Estadística </a:t>
            </a:r>
            <a:r>
              <a:rPr lang="es-ES" dirty="0" smtClean="0"/>
              <a:t>significa ciencia del Estado, en sus orígenes la estadística se utilizaba exclusivamente con fines estatales, en el sentido de que los gobiernos de las distintas naciones tenían la necesidad, por razones de organización, de conocer las características de su población para gestionar el pago de impuestos, el reclutamiento de soldados, el reparto de tierras o bienes, la prestación de servicios públicos etc. Esta necesidad llevó a los gobernantes a establecer sistemas para recoger y procesar de alguna manera la información obtenida, es decir, a hacer estadísticas sobre la población.</a:t>
            </a:r>
            <a:endParaRPr lang="es-ES" dirty="0"/>
          </a:p>
        </p:txBody>
      </p:sp>
    </p:spTree>
    <p:extLst>
      <p:ext uri="{BB962C8B-B14F-4D97-AF65-F5344CB8AC3E}">
        <p14:creationId xmlns:p14="http://schemas.microsoft.com/office/powerpoint/2010/main" val="6400797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¿Qué es un censo poblacional?</a:t>
            </a:r>
            <a:endParaRPr lang="es-ES" dirty="0"/>
          </a:p>
        </p:txBody>
      </p:sp>
      <p:sp>
        <p:nvSpPr>
          <p:cNvPr id="3" name="Marcador de contenido 2"/>
          <p:cNvSpPr>
            <a:spLocks noGrp="1"/>
          </p:cNvSpPr>
          <p:nvPr>
            <p:ph idx="1"/>
          </p:nvPr>
        </p:nvSpPr>
        <p:spPr/>
        <p:txBody>
          <a:bodyPr/>
          <a:lstStyle/>
          <a:p>
            <a:r>
              <a:rPr lang="es-ES" dirty="0" smtClean="0"/>
              <a:t>Es </a:t>
            </a:r>
            <a:r>
              <a:rPr lang="es-ES" dirty="0"/>
              <a:t>el</a:t>
            </a:r>
            <a:r>
              <a:rPr lang="es-ES" b="1" dirty="0"/>
              <a:t> recuento de todas las personas, todos los hogares y todas las viviendas que se encuentran en el territorio nacional</a:t>
            </a:r>
            <a:r>
              <a:rPr lang="es-ES" dirty="0"/>
              <a:t> en un momento determinado. El objetivo es saber cuántos somos, cómo vivimos y cómo nos distribuimos</a:t>
            </a:r>
            <a:r>
              <a:rPr lang="es-ES" dirty="0" smtClean="0"/>
              <a:t>.</a:t>
            </a:r>
          </a:p>
          <a:p>
            <a:r>
              <a:rPr lang="es-ES" dirty="0"/>
              <a:t>Todas las personas que habitan en el territorio nacional tienen que responder las preguntas incluidas en el cuestionario censal </a:t>
            </a:r>
            <a:endParaRPr lang="es-ES" dirty="0" smtClean="0"/>
          </a:p>
          <a:p>
            <a:r>
              <a:rPr lang="es-ES" dirty="0"/>
              <a:t>es el recuento de individuos que conforman una población estadística, definida como un conjunto de elementos de referencia sobre el que se realizan las observaciones.</a:t>
            </a:r>
          </a:p>
        </p:txBody>
      </p:sp>
    </p:spTree>
    <p:extLst>
      <p:ext uri="{BB962C8B-B14F-4D97-AF65-F5344CB8AC3E}">
        <p14:creationId xmlns:p14="http://schemas.microsoft.com/office/powerpoint/2010/main" val="12908413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lvl="0"/>
            <a:r>
              <a:rPr lang="es-AR" dirty="0"/>
              <a:t>cuando se hizo el primer censo nacional, quien fue el precursor.</a:t>
            </a:r>
            <a:r>
              <a:rPr lang="es-ES" dirty="0"/>
              <a:t/>
            </a:r>
            <a:br>
              <a:rPr lang="es-ES" dirty="0"/>
            </a:br>
            <a:endParaRPr lang="es-ES" dirty="0"/>
          </a:p>
        </p:txBody>
      </p:sp>
      <p:sp>
        <p:nvSpPr>
          <p:cNvPr id="3" name="Marcador de contenido 2"/>
          <p:cNvSpPr>
            <a:spLocks noGrp="1"/>
          </p:cNvSpPr>
          <p:nvPr>
            <p:ph idx="1"/>
          </p:nvPr>
        </p:nvSpPr>
        <p:spPr/>
        <p:txBody>
          <a:bodyPr>
            <a:normAutofit lnSpcReduction="10000"/>
          </a:bodyPr>
          <a:lstStyle/>
          <a:p>
            <a:r>
              <a:rPr lang="es-ES" dirty="0" smtClean="0"/>
              <a:t>Se realizó durante tres días: 15, 16 y 17 de septiembre de 1869, bajo la presidencia de Domingo F. Sarmiento. Fue muy importante ya que en el país se empezaba a pensar como Nación.</a:t>
            </a:r>
          </a:p>
          <a:p>
            <a:r>
              <a:rPr lang="es-ES" dirty="0"/>
              <a:t>Las 1.877.490 personas censadas incluyeron al Ejército nacional que intervino en la Guerra de la Triple Alianza y a los argentinos en el exterior. </a:t>
            </a:r>
            <a:r>
              <a:rPr lang="es-ES" dirty="0" smtClean="0"/>
              <a:t>La población de Chaco, Chubut, Formosa, la pampa, misiones, </a:t>
            </a:r>
            <a:r>
              <a:rPr lang="es-ES" dirty="0" err="1" smtClean="0"/>
              <a:t>neuquen</a:t>
            </a:r>
            <a:r>
              <a:rPr lang="es-ES" dirty="0" smtClean="0"/>
              <a:t>, rio negro, santa cruz y tierra del fuego no fue censada si no estimada dado </a:t>
            </a:r>
            <a:r>
              <a:rPr lang="es-ES" dirty="0"/>
              <a:t>que esas </a:t>
            </a:r>
            <a:r>
              <a:rPr lang="es-ES" dirty="0" smtClean="0"/>
              <a:t>provincias </a:t>
            </a:r>
            <a:r>
              <a:rPr lang="es-ES" dirty="0"/>
              <a:t>no se encontraban bajo control del Estado nacional. </a:t>
            </a:r>
            <a:r>
              <a:rPr lang="es-ES" dirty="0" smtClean="0"/>
              <a:t>No se realizo un censo de viviendas, si no que fue exclusivamente un censo de población.</a:t>
            </a:r>
            <a:endParaRPr lang="es-ES" dirty="0"/>
          </a:p>
        </p:txBody>
      </p:sp>
    </p:spTree>
    <p:extLst>
      <p:ext uri="{BB962C8B-B14F-4D97-AF65-F5344CB8AC3E}">
        <p14:creationId xmlns:p14="http://schemas.microsoft.com/office/powerpoint/2010/main" val="3623970884"/>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838200" y="377825"/>
          <a:ext cx="10515600" cy="519176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370840">
                <a:tc>
                  <a:txBody>
                    <a:bodyPr/>
                    <a:lstStyle/>
                    <a:p>
                      <a:r>
                        <a:rPr lang="es-ES" dirty="0" smtClean="0"/>
                        <a:t>PROVINCIAS-AÑO</a:t>
                      </a:r>
                      <a:endParaRPr lang="es-ES" dirty="0"/>
                    </a:p>
                  </a:txBody>
                  <a:tcPr/>
                </a:tc>
                <a:tc>
                  <a:txBody>
                    <a:bodyPr/>
                    <a:lstStyle/>
                    <a:p>
                      <a:r>
                        <a:rPr lang="es-ES" dirty="0" smtClean="0"/>
                        <a:t>1869</a:t>
                      </a:r>
                      <a:endParaRPr lang="es-ES" dirty="0"/>
                    </a:p>
                  </a:txBody>
                  <a:tcPr/>
                </a:tc>
                <a:tc>
                  <a:txBody>
                    <a:bodyPr/>
                    <a:lstStyle/>
                    <a:p>
                      <a:r>
                        <a:rPr lang="es-ES" dirty="0" smtClean="0"/>
                        <a:t>2022</a:t>
                      </a:r>
                      <a:endParaRPr lang="es-ES" dirty="0"/>
                    </a:p>
                  </a:txBody>
                  <a:tcPr/>
                </a:tc>
                <a:extLst>
                  <a:ext uri="{0D108BD9-81ED-4DB2-BD59-A6C34878D82A}">
                    <a16:rowId xmlns:a16="http://schemas.microsoft.com/office/drawing/2014/main" val="10000"/>
                  </a:ext>
                </a:extLst>
              </a:tr>
              <a:tr h="370840">
                <a:tc>
                  <a:txBody>
                    <a:bodyPr/>
                    <a:lstStyle/>
                    <a:p>
                      <a:r>
                        <a:rPr lang="es-ES" dirty="0" smtClean="0"/>
                        <a:t>C.A.B.A</a:t>
                      </a:r>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495.107</a:t>
                      </a:r>
                    </a:p>
                  </a:txBody>
                  <a:tcPr/>
                </a:tc>
                <a:tc>
                  <a:txBody>
                    <a:bodyPr/>
                    <a:lstStyle/>
                    <a:p>
                      <a:r>
                        <a:rPr lang="es-ES" dirty="0" smtClean="0"/>
                        <a:t>3.120.610</a:t>
                      </a:r>
                      <a:endParaRPr lang="es-ES" dirty="0"/>
                    </a:p>
                  </a:txBody>
                  <a:tcPr/>
                </a:tc>
                <a:extLst>
                  <a:ext uri="{0D108BD9-81ED-4DB2-BD59-A6C34878D82A}">
                    <a16:rowId xmlns:a16="http://schemas.microsoft.com/office/drawing/2014/main" val="10001"/>
                  </a:ext>
                </a:extLst>
              </a:tr>
              <a:tr h="370840">
                <a:tc>
                  <a:txBody>
                    <a:bodyPr/>
                    <a:lstStyle/>
                    <a:p>
                      <a:r>
                        <a:rPr lang="es-ES" dirty="0" smtClean="0"/>
                        <a:t>Buenos Aires</a:t>
                      </a:r>
                      <a:endParaRPr lang="es-ES" dirty="0"/>
                    </a:p>
                  </a:txBody>
                  <a:tcPr/>
                </a:tc>
                <a:tc>
                  <a:txBody>
                    <a:bodyPr/>
                    <a:lstStyle/>
                    <a:p>
                      <a:endParaRPr lang="es-ES" dirty="0"/>
                    </a:p>
                  </a:txBody>
                  <a:tcPr/>
                </a:tc>
                <a:tc>
                  <a:txBody>
                    <a:bodyPr/>
                    <a:lstStyle/>
                    <a:p>
                      <a:r>
                        <a:rPr lang="es-ES" dirty="0" smtClean="0"/>
                        <a:t>17.569.053</a:t>
                      </a:r>
                      <a:endParaRPr lang="es-ES" dirty="0"/>
                    </a:p>
                  </a:txBody>
                  <a:tcPr/>
                </a:tc>
                <a:extLst>
                  <a:ext uri="{0D108BD9-81ED-4DB2-BD59-A6C34878D82A}">
                    <a16:rowId xmlns:a16="http://schemas.microsoft.com/office/drawing/2014/main" val="10002"/>
                  </a:ext>
                </a:extLst>
              </a:tr>
              <a:tr h="370840">
                <a:tc>
                  <a:txBody>
                    <a:bodyPr/>
                    <a:lstStyle/>
                    <a:p>
                      <a:r>
                        <a:rPr lang="es-ES" dirty="0" smtClean="0"/>
                        <a:t>Santa </a:t>
                      </a:r>
                      <a:r>
                        <a:rPr lang="es-ES" dirty="0" err="1" smtClean="0"/>
                        <a:t>Fé</a:t>
                      </a:r>
                      <a:endParaRPr lang="es-ES" dirty="0"/>
                    </a:p>
                  </a:txBody>
                  <a:tcPr/>
                </a:tc>
                <a:tc>
                  <a:txBody>
                    <a:bodyPr/>
                    <a:lstStyle/>
                    <a:p>
                      <a:r>
                        <a:rPr lang="es-ES" dirty="0" smtClean="0"/>
                        <a:t>89.117</a:t>
                      </a:r>
                      <a:endParaRPr lang="es-ES" dirty="0"/>
                    </a:p>
                  </a:txBody>
                  <a:tcPr/>
                </a:tc>
                <a:tc>
                  <a:txBody>
                    <a:bodyPr/>
                    <a:lstStyle/>
                    <a:p>
                      <a:r>
                        <a:rPr lang="es-ES" dirty="0" smtClean="0"/>
                        <a:t>3.556.522</a:t>
                      </a:r>
                    </a:p>
                  </a:txBody>
                  <a:tcPr/>
                </a:tc>
                <a:extLst>
                  <a:ext uri="{0D108BD9-81ED-4DB2-BD59-A6C34878D82A}">
                    <a16:rowId xmlns:a16="http://schemas.microsoft.com/office/drawing/2014/main" val="10003"/>
                  </a:ext>
                </a:extLst>
              </a:tr>
              <a:tr h="370840">
                <a:tc>
                  <a:txBody>
                    <a:bodyPr/>
                    <a:lstStyle/>
                    <a:p>
                      <a:r>
                        <a:rPr lang="es-ES" dirty="0" smtClean="0"/>
                        <a:t>Entre</a:t>
                      </a:r>
                      <a:r>
                        <a:rPr lang="es-ES" baseline="0" dirty="0" smtClean="0"/>
                        <a:t> Ríos </a:t>
                      </a:r>
                      <a:endParaRPr lang="es-ES" dirty="0"/>
                    </a:p>
                  </a:txBody>
                  <a:tcPr/>
                </a:tc>
                <a:tc>
                  <a:txBody>
                    <a:bodyPr/>
                    <a:lstStyle/>
                    <a:p>
                      <a:r>
                        <a:rPr lang="es-ES" dirty="0" smtClean="0"/>
                        <a:t>131.271</a:t>
                      </a:r>
                      <a:endParaRPr lang="es-ES" dirty="0"/>
                    </a:p>
                  </a:txBody>
                  <a:tcPr/>
                </a:tc>
                <a:tc>
                  <a:txBody>
                    <a:bodyPr/>
                    <a:lstStyle/>
                    <a:p>
                      <a:r>
                        <a:rPr lang="es-ES" dirty="0" smtClean="0"/>
                        <a:t>1.426.426</a:t>
                      </a:r>
                      <a:endParaRPr lang="es-ES" dirty="0"/>
                    </a:p>
                  </a:txBody>
                  <a:tcPr/>
                </a:tc>
                <a:extLst>
                  <a:ext uri="{0D108BD9-81ED-4DB2-BD59-A6C34878D82A}">
                    <a16:rowId xmlns:a16="http://schemas.microsoft.com/office/drawing/2014/main" val="10004"/>
                  </a:ext>
                </a:extLst>
              </a:tr>
              <a:tr h="370840">
                <a:tc>
                  <a:txBody>
                    <a:bodyPr/>
                    <a:lstStyle/>
                    <a:p>
                      <a:r>
                        <a:rPr lang="es-ES" dirty="0" smtClean="0"/>
                        <a:t>Corrientes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129.023</a:t>
                      </a:r>
                    </a:p>
                  </a:txBody>
                  <a:tcPr/>
                </a:tc>
                <a:tc>
                  <a:txBody>
                    <a:bodyPr/>
                    <a:lstStyle/>
                    <a:p>
                      <a:r>
                        <a:rPr lang="es-ES" dirty="0" smtClean="0"/>
                        <a:t>1.197.553</a:t>
                      </a:r>
                      <a:endParaRPr lang="es-ES" dirty="0"/>
                    </a:p>
                  </a:txBody>
                  <a:tcPr/>
                </a:tc>
                <a:extLst>
                  <a:ext uri="{0D108BD9-81ED-4DB2-BD59-A6C34878D82A}">
                    <a16:rowId xmlns:a16="http://schemas.microsoft.com/office/drawing/2014/main" val="10005"/>
                  </a:ext>
                </a:extLst>
              </a:tr>
              <a:tr h="370840">
                <a:tc>
                  <a:txBody>
                    <a:bodyPr/>
                    <a:lstStyle/>
                    <a:p>
                      <a:r>
                        <a:rPr lang="es-ES" dirty="0" smtClean="0"/>
                        <a:t>Córdoba </a:t>
                      </a:r>
                      <a:endParaRPr lang="es-ES" dirty="0"/>
                    </a:p>
                  </a:txBody>
                  <a:tcPr/>
                </a:tc>
                <a:tc>
                  <a:txBody>
                    <a:bodyPr/>
                    <a:lstStyle/>
                    <a:p>
                      <a:r>
                        <a:rPr lang="es-ES" dirty="0" smtClean="0"/>
                        <a:t>210.508</a:t>
                      </a:r>
                      <a:endParaRPr lang="es-ES" dirty="0"/>
                    </a:p>
                  </a:txBody>
                  <a:tcPr/>
                </a:tc>
                <a:tc>
                  <a:txBody>
                    <a:bodyPr/>
                    <a:lstStyle/>
                    <a:p>
                      <a:r>
                        <a:rPr lang="es-ES" dirty="0" smtClean="0"/>
                        <a:t>3.978.984</a:t>
                      </a:r>
                      <a:endParaRPr lang="es-ES" dirty="0"/>
                    </a:p>
                  </a:txBody>
                  <a:tcPr/>
                </a:tc>
                <a:extLst>
                  <a:ext uri="{0D108BD9-81ED-4DB2-BD59-A6C34878D82A}">
                    <a16:rowId xmlns:a16="http://schemas.microsoft.com/office/drawing/2014/main" val="10006"/>
                  </a:ext>
                </a:extLst>
              </a:tr>
              <a:tr h="370840">
                <a:tc>
                  <a:txBody>
                    <a:bodyPr/>
                    <a:lstStyle/>
                    <a:p>
                      <a:r>
                        <a:rPr lang="es-ES" dirty="0" smtClean="0"/>
                        <a:t>San Luis</a:t>
                      </a:r>
                      <a:endParaRPr lang="es-ES" dirty="0"/>
                    </a:p>
                  </a:txBody>
                  <a:tcPr/>
                </a:tc>
                <a:tc>
                  <a:txBody>
                    <a:bodyPr/>
                    <a:lstStyle/>
                    <a:p>
                      <a:r>
                        <a:rPr lang="es-ES" dirty="0" smtClean="0"/>
                        <a:t>53.294</a:t>
                      </a:r>
                      <a:endParaRPr lang="es-ES" dirty="0"/>
                    </a:p>
                  </a:txBody>
                  <a:tcPr/>
                </a:tc>
                <a:tc>
                  <a:txBody>
                    <a:bodyPr/>
                    <a:lstStyle/>
                    <a:p>
                      <a:r>
                        <a:rPr lang="es-ES" dirty="0" smtClean="0"/>
                        <a:t>540.905</a:t>
                      </a:r>
                      <a:endParaRPr lang="es-ES" dirty="0"/>
                    </a:p>
                  </a:txBody>
                  <a:tcPr/>
                </a:tc>
                <a:extLst>
                  <a:ext uri="{0D108BD9-81ED-4DB2-BD59-A6C34878D82A}">
                    <a16:rowId xmlns:a16="http://schemas.microsoft.com/office/drawing/2014/main" val="10007"/>
                  </a:ext>
                </a:extLst>
              </a:tr>
              <a:tr h="370840">
                <a:tc>
                  <a:txBody>
                    <a:bodyPr/>
                    <a:lstStyle/>
                    <a:p>
                      <a:r>
                        <a:rPr lang="es-ES" dirty="0" smtClean="0"/>
                        <a:t>Santiago</a:t>
                      </a:r>
                      <a:endParaRPr lang="es-ES" dirty="0"/>
                    </a:p>
                  </a:txBody>
                  <a:tcPr/>
                </a:tc>
                <a:tc>
                  <a:txBody>
                    <a:bodyPr/>
                    <a:lstStyle/>
                    <a:p>
                      <a:r>
                        <a:rPr lang="es-ES" dirty="0" smtClean="0"/>
                        <a:t>132.808</a:t>
                      </a:r>
                      <a:endParaRPr lang="es-ES" dirty="0"/>
                    </a:p>
                  </a:txBody>
                  <a:tcPr/>
                </a:tc>
                <a:tc>
                  <a:txBody>
                    <a:bodyPr/>
                    <a:lstStyle/>
                    <a:p>
                      <a:r>
                        <a:rPr lang="es-ES" dirty="0" smtClean="0"/>
                        <a:t>1.054.028</a:t>
                      </a:r>
                      <a:endParaRPr lang="es-ES" dirty="0"/>
                    </a:p>
                  </a:txBody>
                  <a:tcPr/>
                </a:tc>
                <a:extLst>
                  <a:ext uri="{0D108BD9-81ED-4DB2-BD59-A6C34878D82A}">
                    <a16:rowId xmlns:a16="http://schemas.microsoft.com/office/drawing/2014/main" val="10008"/>
                  </a:ext>
                </a:extLst>
              </a:tr>
              <a:tr h="370840">
                <a:tc>
                  <a:txBody>
                    <a:bodyPr/>
                    <a:lstStyle/>
                    <a:p>
                      <a:r>
                        <a:rPr lang="es-ES" dirty="0" smtClean="0"/>
                        <a:t>Mendoza</a:t>
                      </a:r>
                      <a:endParaRPr lang="es-ES" dirty="0"/>
                    </a:p>
                  </a:txBody>
                  <a:tcPr/>
                </a:tc>
                <a:tc>
                  <a:txBody>
                    <a:bodyPr/>
                    <a:lstStyle/>
                    <a:p>
                      <a:r>
                        <a:rPr lang="es-ES" dirty="0" smtClean="0"/>
                        <a:t>65.413</a:t>
                      </a:r>
                      <a:endParaRPr lang="es-ES" dirty="0"/>
                    </a:p>
                  </a:txBody>
                  <a:tcPr/>
                </a:tc>
                <a:tc>
                  <a:txBody>
                    <a:bodyPr/>
                    <a:lstStyle/>
                    <a:p>
                      <a:r>
                        <a:rPr lang="es-ES" dirty="0" smtClean="0"/>
                        <a:t>2.440.672</a:t>
                      </a:r>
                      <a:endParaRPr lang="es-ES" dirty="0"/>
                    </a:p>
                  </a:txBody>
                  <a:tcPr/>
                </a:tc>
                <a:extLst>
                  <a:ext uri="{0D108BD9-81ED-4DB2-BD59-A6C34878D82A}">
                    <a16:rowId xmlns:a16="http://schemas.microsoft.com/office/drawing/2014/main" val="10009"/>
                  </a:ext>
                </a:extLst>
              </a:tr>
              <a:tr h="370840">
                <a:tc>
                  <a:txBody>
                    <a:bodyPr/>
                    <a:lstStyle/>
                    <a:p>
                      <a:r>
                        <a:rPr lang="es-ES" dirty="0" smtClean="0"/>
                        <a:t>San Juan</a:t>
                      </a:r>
                      <a:endParaRPr lang="es-ES" dirty="0"/>
                    </a:p>
                  </a:txBody>
                  <a:tcPr/>
                </a:tc>
                <a:tc>
                  <a:txBody>
                    <a:bodyPr/>
                    <a:lstStyle/>
                    <a:p>
                      <a:r>
                        <a:rPr lang="es-ES" dirty="0" smtClean="0"/>
                        <a:t>60.319</a:t>
                      </a:r>
                      <a:endParaRPr lang="es-ES" dirty="0"/>
                    </a:p>
                  </a:txBody>
                  <a:tcPr/>
                </a:tc>
                <a:tc>
                  <a:txBody>
                    <a:bodyPr/>
                    <a:lstStyle/>
                    <a:p>
                      <a:r>
                        <a:rPr lang="es-ES" dirty="0" smtClean="0"/>
                        <a:t>818.234</a:t>
                      </a:r>
                      <a:endParaRPr lang="es-ES" dirty="0"/>
                    </a:p>
                  </a:txBody>
                  <a:tcPr/>
                </a:tc>
                <a:extLst>
                  <a:ext uri="{0D108BD9-81ED-4DB2-BD59-A6C34878D82A}">
                    <a16:rowId xmlns:a16="http://schemas.microsoft.com/office/drawing/2014/main" val="10010"/>
                  </a:ext>
                </a:extLst>
              </a:tr>
              <a:tr h="370840">
                <a:tc>
                  <a:txBody>
                    <a:bodyPr/>
                    <a:lstStyle/>
                    <a:p>
                      <a:r>
                        <a:rPr lang="es-ES" dirty="0" smtClean="0"/>
                        <a:t>La Rioja</a:t>
                      </a:r>
                      <a:endParaRPr lang="es-ES" dirty="0"/>
                    </a:p>
                  </a:txBody>
                  <a:tcPr/>
                </a:tc>
                <a:tc>
                  <a:txBody>
                    <a:bodyPr/>
                    <a:lstStyle/>
                    <a:p>
                      <a:r>
                        <a:rPr lang="es-ES" dirty="0" smtClean="0"/>
                        <a:t>48.746</a:t>
                      </a:r>
                      <a:endParaRPr lang="es-ES" dirty="0"/>
                    </a:p>
                  </a:txBody>
                  <a:tcPr/>
                </a:tc>
                <a:tc>
                  <a:txBody>
                    <a:bodyPr/>
                    <a:lstStyle/>
                    <a:p>
                      <a:r>
                        <a:rPr lang="es-ES" dirty="0" smtClean="0"/>
                        <a:t>384.607</a:t>
                      </a:r>
                      <a:endParaRPr lang="es-ES" dirty="0"/>
                    </a:p>
                  </a:txBody>
                  <a:tcPr/>
                </a:tc>
                <a:extLst>
                  <a:ext uri="{0D108BD9-81ED-4DB2-BD59-A6C34878D82A}">
                    <a16:rowId xmlns:a16="http://schemas.microsoft.com/office/drawing/2014/main" val="10011"/>
                  </a:ext>
                </a:extLst>
              </a:tr>
              <a:tr h="370840">
                <a:tc>
                  <a:txBody>
                    <a:bodyPr/>
                    <a:lstStyle/>
                    <a:p>
                      <a:r>
                        <a:rPr lang="es-ES" dirty="0" smtClean="0"/>
                        <a:t>Ejercito</a:t>
                      </a:r>
                      <a:r>
                        <a:rPr lang="es-ES" baseline="0" dirty="0" smtClean="0"/>
                        <a:t> en el Paraguay</a:t>
                      </a:r>
                      <a:endParaRPr lang="es-ES" dirty="0"/>
                    </a:p>
                  </a:txBody>
                  <a:tcPr/>
                </a:tc>
                <a:tc>
                  <a:txBody>
                    <a:bodyPr/>
                    <a:lstStyle/>
                    <a:p>
                      <a:r>
                        <a:rPr lang="es-ES" dirty="0" smtClean="0"/>
                        <a:t>6.276</a:t>
                      </a:r>
                      <a:endParaRPr lang="es-ES" dirty="0"/>
                    </a:p>
                  </a:txBody>
                  <a:tcPr/>
                </a:tc>
                <a:tc>
                  <a:txBody>
                    <a:bodyPr/>
                    <a:lstStyle/>
                    <a:p>
                      <a:endParaRPr lang="es-ES" dirty="0"/>
                    </a:p>
                  </a:txBody>
                  <a:tcPr/>
                </a:tc>
                <a:extLst>
                  <a:ext uri="{0D108BD9-81ED-4DB2-BD59-A6C34878D82A}">
                    <a16:rowId xmlns:a16="http://schemas.microsoft.com/office/drawing/2014/main" val="10012"/>
                  </a:ext>
                </a:extLst>
              </a:tr>
              <a:tr h="370840">
                <a:tc>
                  <a:txBody>
                    <a:bodyPr/>
                    <a:lstStyle/>
                    <a:p>
                      <a:r>
                        <a:rPr lang="es-ES" dirty="0" smtClean="0"/>
                        <a:t>Argentinos</a:t>
                      </a:r>
                      <a:r>
                        <a:rPr lang="es-ES" baseline="0" dirty="0" smtClean="0"/>
                        <a:t> en el Extranjero</a:t>
                      </a:r>
                      <a:endParaRPr lang="es-ES" dirty="0"/>
                    </a:p>
                  </a:txBody>
                  <a:tcPr/>
                </a:tc>
                <a:tc>
                  <a:txBody>
                    <a:bodyPr/>
                    <a:lstStyle/>
                    <a:p>
                      <a:r>
                        <a:rPr lang="es-ES" dirty="0" smtClean="0"/>
                        <a:t>41.000</a:t>
                      </a:r>
                      <a:endParaRPr lang="es-ES" dirty="0"/>
                    </a:p>
                  </a:txBody>
                  <a:tcPr/>
                </a:tc>
                <a:tc>
                  <a:txBody>
                    <a:bodyPr/>
                    <a:lstStyle/>
                    <a:p>
                      <a:endParaRPr lang="es-ES" dirty="0"/>
                    </a:p>
                  </a:txBody>
                  <a:tcPr/>
                </a:tc>
                <a:extLst>
                  <a:ext uri="{0D108BD9-81ED-4DB2-BD59-A6C34878D82A}">
                    <a16:rowId xmlns:a16="http://schemas.microsoft.com/office/drawing/2014/main" val="10013"/>
                  </a:ext>
                </a:extLst>
              </a:tr>
            </a:tbl>
          </a:graphicData>
        </a:graphic>
      </p:graphicFrame>
      <p:sp>
        <p:nvSpPr>
          <p:cNvPr id="7" name="6 Cerrar llave"/>
          <p:cNvSpPr/>
          <p:nvPr/>
        </p:nvSpPr>
        <p:spPr>
          <a:xfrm>
            <a:off x="3840480" y="783771"/>
            <a:ext cx="65314" cy="54864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757661095"/>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nvGraphicFramePr>
        <p:xfrm>
          <a:off x="901336" y="706603"/>
          <a:ext cx="10463349" cy="4820920"/>
        </p:xfrm>
        <a:graphic>
          <a:graphicData uri="http://schemas.openxmlformats.org/drawingml/2006/table">
            <a:tbl>
              <a:tblPr firstRow="1" bandRow="1">
                <a:tableStyleId>{5C22544A-7EE6-4342-B048-85BDC9FD1C3A}</a:tableStyleId>
              </a:tblPr>
              <a:tblGrid>
                <a:gridCol w="3487783">
                  <a:extLst>
                    <a:ext uri="{9D8B030D-6E8A-4147-A177-3AD203B41FA5}">
                      <a16:colId xmlns:a16="http://schemas.microsoft.com/office/drawing/2014/main" val="20000"/>
                    </a:ext>
                  </a:extLst>
                </a:gridCol>
                <a:gridCol w="3487783">
                  <a:extLst>
                    <a:ext uri="{9D8B030D-6E8A-4147-A177-3AD203B41FA5}">
                      <a16:colId xmlns:a16="http://schemas.microsoft.com/office/drawing/2014/main" val="20001"/>
                    </a:ext>
                  </a:extLst>
                </a:gridCol>
                <a:gridCol w="3487783">
                  <a:extLst>
                    <a:ext uri="{9D8B030D-6E8A-4147-A177-3AD203B41FA5}">
                      <a16:colId xmlns:a16="http://schemas.microsoft.com/office/drawing/2014/main" val="20002"/>
                    </a:ext>
                  </a:extLst>
                </a:gridCol>
              </a:tblGrid>
              <a:tr h="370840">
                <a:tc>
                  <a:txBody>
                    <a:bodyPr/>
                    <a:lstStyle/>
                    <a:p>
                      <a:r>
                        <a:rPr lang="es-ES" dirty="0" smtClean="0"/>
                        <a:t>Catamarca</a:t>
                      </a:r>
                      <a:endParaRPr lang="es-ES" dirty="0"/>
                    </a:p>
                  </a:txBody>
                  <a:tcPr/>
                </a:tc>
                <a:tc>
                  <a:txBody>
                    <a:bodyPr/>
                    <a:lstStyle/>
                    <a:p>
                      <a:r>
                        <a:rPr lang="es-ES" dirty="0" smtClean="0"/>
                        <a:t>79.962</a:t>
                      </a:r>
                      <a:endParaRPr lang="es-ES" dirty="0"/>
                    </a:p>
                  </a:txBody>
                  <a:tcPr/>
                </a:tc>
                <a:tc>
                  <a:txBody>
                    <a:bodyPr/>
                    <a:lstStyle/>
                    <a:p>
                      <a:r>
                        <a:rPr lang="es-ES" dirty="0" smtClean="0"/>
                        <a:t>429.556</a:t>
                      </a:r>
                      <a:endParaRPr lang="es-ES" dirty="0"/>
                    </a:p>
                  </a:txBody>
                  <a:tcPr/>
                </a:tc>
                <a:extLst>
                  <a:ext uri="{0D108BD9-81ED-4DB2-BD59-A6C34878D82A}">
                    <a16:rowId xmlns:a16="http://schemas.microsoft.com/office/drawing/2014/main" val="10000"/>
                  </a:ext>
                </a:extLst>
              </a:tr>
              <a:tr h="370840">
                <a:tc>
                  <a:txBody>
                    <a:bodyPr/>
                    <a:lstStyle/>
                    <a:p>
                      <a:r>
                        <a:rPr lang="es-ES" dirty="0" smtClean="0"/>
                        <a:t>Tucumán </a:t>
                      </a:r>
                      <a:endParaRPr lang="es-ES" dirty="0"/>
                    </a:p>
                  </a:txBody>
                  <a:tcPr/>
                </a:tc>
                <a:tc>
                  <a:txBody>
                    <a:bodyPr/>
                    <a:lstStyle/>
                    <a:p>
                      <a:r>
                        <a:rPr lang="es-ES" dirty="0" smtClean="0"/>
                        <a:t>108.953</a:t>
                      </a:r>
                      <a:endParaRPr lang="es-ES" dirty="0"/>
                    </a:p>
                  </a:txBody>
                  <a:tcPr/>
                </a:tc>
                <a:tc>
                  <a:txBody>
                    <a:bodyPr/>
                    <a:lstStyle/>
                    <a:p>
                      <a:r>
                        <a:rPr lang="es-ES" smtClean="0"/>
                        <a:t>1,703.186</a:t>
                      </a:r>
                      <a:endParaRPr lang="es-ES"/>
                    </a:p>
                  </a:txBody>
                  <a:tcPr/>
                </a:tc>
                <a:extLst>
                  <a:ext uri="{0D108BD9-81ED-4DB2-BD59-A6C34878D82A}">
                    <a16:rowId xmlns:a16="http://schemas.microsoft.com/office/drawing/2014/main" val="10001"/>
                  </a:ext>
                </a:extLst>
              </a:tr>
              <a:tr h="370840">
                <a:tc>
                  <a:txBody>
                    <a:bodyPr/>
                    <a:lstStyle/>
                    <a:p>
                      <a:r>
                        <a:rPr lang="es-ES" dirty="0" smtClean="0"/>
                        <a:t>Salta </a:t>
                      </a:r>
                      <a:endParaRPr lang="es-ES" dirty="0"/>
                    </a:p>
                  </a:txBody>
                  <a:tcPr/>
                </a:tc>
                <a:tc>
                  <a:txBody>
                    <a:bodyPr/>
                    <a:lstStyle/>
                    <a:p>
                      <a:r>
                        <a:rPr lang="es-ES" dirty="0" smtClean="0"/>
                        <a:t>88.933</a:t>
                      </a:r>
                      <a:endParaRPr lang="es-ES" dirty="0"/>
                    </a:p>
                  </a:txBody>
                  <a:tcPr/>
                </a:tc>
                <a:tc>
                  <a:txBody>
                    <a:bodyPr/>
                    <a:lstStyle/>
                    <a:p>
                      <a:r>
                        <a:rPr lang="es-ES" dirty="0" smtClean="0"/>
                        <a:t>1.440.672</a:t>
                      </a:r>
                      <a:endParaRPr lang="es-ES" dirty="0"/>
                    </a:p>
                  </a:txBody>
                  <a:tcPr/>
                </a:tc>
                <a:extLst>
                  <a:ext uri="{0D108BD9-81ED-4DB2-BD59-A6C34878D82A}">
                    <a16:rowId xmlns:a16="http://schemas.microsoft.com/office/drawing/2014/main" val="10002"/>
                  </a:ext>
                </a:extLst>
              </a:tr>
              <a:tr h="370840">
                <a:tc>
                  <a:txBody>
                    <a:bodyPr/>
                    <a:lstStyle/>
                    <a:p>
                      <a:r>
                        <a:rPr lang="es-ES" dirty="0" smtClean="0"/>
                        <a:t>Jujuy</a:t>
                      </a:r>
                      <a:endParaRPr lang="es-ES" dirty="0"/>
                    </a:p>
                  </a:txBody>
                  <a:tcPr/>
                </a:tc>
                <a:tc>
                  <a:txBody>
                    <a:bodyPr/>
                    <a:lstStyle/>
                    <a:p>
                      <a:r>
                        <a:rPr lang="es-ES" dirty="0" smtClean="0"/>
                        <a:t>40.379</a:t>
                      </a:r>
                      <a:endParaRPr lang="es-ES" dirty="0"/>
                    </a:p>
                  </a:txBody>
                  <a:tcPr/>
                </a:tc>
                <a:tc>
                  <a:txBody>
                    <a:bodyPr/>
                    <a:lstStyle/>
                    <a:p>
                      <a:r>
                        <a:rPr lang="es-ES" dirty="0" smtClean="0"/>
                        <a:t>797.955</a:t>
                      </a:r>
                      <a:endParaRPr lang="es-ES" dirty="0"/>
                    </a:p>
                  </a:txBody>
                  <a:tcPr/>
                </a:tc>
                <a:extLst>
                  <a:ext uri="{0D108BD9-81ED-4DB2-BD59-A6C34878D82A}">
                    <a16:rowId xmlns:a16="http://schemas.microsoft.com/office/drawing/2014/main" val="10003"/>
                  </a:ext>
                </a:extLst>
              </a:tr>
              <a:tr h="370840">
                <a:tc>
                  <a:txBody>
                    <a:bodyPr/>
                    <a:lstStyle/>
                    <a:p>
                      <a:r>
                        <a:rPr lang="es-ES" dirty="0" smtClean="0"/>
                        <a:t>Chaco</a:t>
                      </a:r>
                      <a:endParaRPr lang="es-ES" dirty="0"/>
                    </a:p>
                  </a:txBody>
                  <a:tcPr/>
                </a:tc>
                <a:tc>
                  <a:txBody>
                    <a:bodyPr/>
                    <a:lstStyle/>
                    <a:p>
                      <a:r>
                        <a:rPr lang="es-ES" dirty="0" smtClean="0"/>
                        <a:t>45.291</a:t>
                      </a:r>
                      <a:endParaRPr lang="es-ES" dirty="0"/>
                    </a:p>
                  </a:txBody>
                  <a:tcPr/>
                </a:tc>
                <a:tc>
                  <a:txBody>
                    <a:bodyPr/>
                    <a:lstStyle/>
                    <a:p>
                      <a:r>
                        <a:rPr lang="es-ES" dirty="0" smtClean="0"/>
                        <a:t>1.142.963</a:t>
                      </a:r>
                      <a:endParaRPr lang="es-ES" dirty="0"/>
                    </a:p>
                  </a:txBody>
                  <a:tcPr/>
                </a:tc>
                <a:extLst>
                  <a:ext uri="{0D108BD9-81ED-4DB2-BD59-A6C34878D82A}">
                    <a16:rowId xmlns:a16="http://schemas.microsoft.com/office/drawing/2014/main" val="10004"/>
                  </a:ext>
                </a:extLst>
              </a:tr>
              <a:tr h="370840">
                <a:tc>
                  <a:txBody>
                    <a:bodyPr/>
                    <a:lstStyle/>
                    <a:p>
                      <a:r>
                        <a:rPr lang="es-ES" dirty="0" smtClean="0"/>
                        <a:t>Misiones</a:t>
                      </a:r>
                      <a:endParaRPr lang="es-ES" dirty="0"/>
                    </a:p>
                  </a:txBody>
                  <a:tcPr/>
                </a:tc>
                <a:tc>
                  <a:txBody>
                    <a:bodyPr/>
                    <a:lstStyle/>
                    <a:p>
                      <a:r>
                        <a:rPr lang="es-ES" dirty="0" smtClean="0"/>
                        <a:t>3.000</a:t>
                      </a:r>
                      <a:endParaRPr lang="es-ES" dirty="0"/>
                    </a:p>
                  </a:txBody>
                  <a:tcPr/>
                </a:tc>
                <a:tc>
                  <a:txBody>
                    <a:bodyPr/>
                    <a:lstStyle/>
                    <a:p>
                      <a:r>
                        <a:rPr lang="es-ES" dirty="0" smtClean="0"/>
                        <a:t>1.280.960</a:t>
                      </a:r>
                      <a:endParaRPr lang="es-ES" dirty="0"/>
                    </a:p>
                  </a:txBody>
                  <a:tcPr/>
                </a:tc>
                <a:extLst>
                  <a:ext uri="{0D108BD9-81ED-4DB2-BD59-A6C34878D82A}">
                    <a16:rowId xmlns:a16="http://schemas.microsoft.com/office/drawing/2014/main" val="10005"/>
                  </a:ext>
                </a:extLst>
              </a:tr>
              <a:tr h="370840">
                <a:tc>
                  <a:txBody>
                    <a:bodyPr/>
                    <a:lstStyle/>
                    <a:p>
                      <a:r>
                        <a:rPr lang="es-ES" dirty="0" smtClean="0"/>
                        <a:t>La Pampa</a:t>
                      </a:r>
                      <a:endParaRPr lang="es-ES" dirty="0"/>
                    </a:p>
                  </a:txBody>
                  <a:tcPr/>
                </a:tc>
                <a:tc>
                  <a:txBody>
                    <a:bodyPr/>
                    <a:lstStyle/>
                    <a:p>
                      <a:r>
                        <a:rPr lang="es-ES" dirty="0" smtClean="0"/>
                        <a:t>21.000</a:t>
                      </a:r>
                      <a:endParaRPr lang="es-ES" dirty="0"/>
                    </a:p>
                  </a:txBody>
                  <a:tcPr/>
                </a:tc>
                <a:tc>
                  <a:txBody>
                    <a:bodyPr/>
                    <a:lstStyle/>
                    <a:p>
                      <a:r>
                        <a:rPr lang="es-ES" dirty="0" smtClean="0"/>
                        <a:t>366.022</a:t>
                      </a:r>
                      <a:endParaRPr lang="es-ES" dirty="0"/>
                    </a:p>
                  </a:txBody>
                  <a:tcPr/>
                </a:tc>
                <a:extLst>
                  <a:ext uri="{0D108BD9-81ED-4DB2-BD59-A6C34878D82A}">
                    <a16:rowId xmlns:a16="http://schemas.microsoft.com/office/drawing/2014/main" val="10006"/>
                  </a:ext>
                </a:extLst>
              </a:tr>
              <a:tr h="370840">
                <a:tc>
                  <a:txBody>
                    <a:bodyPr/>
                    <a:lstStyle/>
                    <a:p>
                      <a:r>
                        <a:rPr lang="es-ES" dirty="0" smtClean="0"/>
                        <a:t>Neuquén</a:t>
                      </a:r>
                      <a:endParaRPr lang="es-ES" dirty="0"/>
                    </a:p>
                  </a:txBody>
                  <a:tcPr/>
                </a:tc>
                <a:tc>
                  <a:txBody>
                    <a:bodyPr/>
                    <a:lstStyle/>
                    <a:p>
                      <a:endParaRPr lang="es-ES" dirty="0"/>
                    </a:p>
                  </a:txBody>
                  <a:tcPr/>
                </a:tc>
                <a:tc>
                  <a:txBody>
                    <a:bodyPr/>
                    <a:lstStyle/>
                    <a:p>
                      <a:r>
                        <a:rPr lang="es-ES" dirty="0" smtClean="0"/>
                        <a:t>726.590</a:t>
                      </a:r>
                      <a:endParaRPr lang="es-ES" dirty="0"/>
                    </a:p>
                  </a:txBody>
                  <a:tcPr/>
                </a:tc>
                <a:extLst>
                  <a:ext uri="{0D108BD9-81ED-4DB2-BD59-A6C34878D82A}">
                    <a16:rowId xmlns:a16="http://schemas.microsoft.com/office/drawing/2014/main" val="10007"/>
                  </a:ext>
                </a:extLst>
              </a:tr>
              <a:tr h="370840">
                <a:tc>
                  <a:txBody>
                    <a:bodyPr/>
                    <a:lstStyle/>
                    <a:p>
                      <a:r>
                        <a:rPr lang="es-ES" dirty="0" smtClean="0"/>
                        <a:t>Santa Cruz </a:t>
                      </a:r>
                      <a:endParaRPr lang="es-ES" dirty="0"/>
                    </a:p>
                  </a:txBody>
                  <a:tcPr/>
                </a:tc>
                <a:tc>
                  <a:txBody>
                    <a:bodyPr/>
                    <a:lstStyle/>
                    <a:p>
                      <a:endParaRPr lang="es-ES"/>
                    </a:p>
                  </a:txBody>
                  <a:tcPr/>
                </a:tc>
                <a:tc>
                  <a:txBody>
                    <a:bodyPr/>
                    <a:lstStyle/>
                    <a:p>
                      <a:r>
                        <a:rPr lang="es-ES" dirty="0" smtClean="0"/>
                        <a:t>333.473</a:t>
                      </a:r>
                      <a:endParaRPr lang="es-ES" dirty="0"/>
                    </a:p>
                  </a:txBody>
                  <a:tcPr/>
                </a:tc>
                <a:extLst>
                  <a:ext uri="{0D108BD9-81ED-4DB2-BD59-A6C34878D82A}">
                    <a16:rowId xmlns:a16="http://schemas.microsoft.com/office/drawing/2014/main" val="10008"/>
                  </a:ext>
                </a:extLst>
              </a:tr>
              <a:tr h="370840">
                <a:tc>
                  <a:txBody>
                    <a:bodyPr/>
                    <a:lstStyle/>
                    <a:p>
                      <a:r>
                        <a:rPr lang="es-ES" dirty="0" smtClean="0"/>
                        <a:t>Chubut</a:t>
                      </a:r>
                      <a:endParaRPr lang="es-ES" dirty="0"/>
                    </a:p>
                  </a:txBody>
                  <a:tcPr/>
                </a:tc>
                <a:tc>
                  <a:txBody>
                    <a:bodyPr/>
                    <a:lstStyle/>
                    <a:p>
                      <a:r>
                        <a:rPr lang="es-ES" dirty="0" smtClean="0"/>
                        <a:t>24.000</a:t>
                      </a:r>
                      <a:endParaRPr lang="es-ES" dirty="0"/>
                    </a:p>
                  </a:txBody>
                  <a:tcPr/>
                </a:tc>
                <a:tc>
                  <a:txBody>
                    <a:bodyPr/>
                    <a:lstStyle/>
                    <a:p>
                      <a:r>
                        <a:rPr lang="es-ES" dirty="0" smtClean="0"/>
                        <a:t>603.120</a:t>
                      </a:r>
                      <a:endParaRPr lang="es-ES" dirty="0"/>
                    </a:p>
                  </a:txBody>
                  <a:tcPr/>
                </a:tc>
                <a:extLst>
                  <a:ext uri="{0D108BD9-81ED-4DB2-BD59-A6C34878D82A}">
                    <a16:rowId xmlns:a16="http://schemas.microsoft.com/office/drawing/2014/main" val="10009"/>
                  </a:ext>
                </a:extLst>
              </a:tr>
              <a:tr h="370840">
                <a:tc>
                  <a:txBody>
                    <a:bodyPr/>
                    <a:lstStyle/>
                    <a:p>
                      <a:r>
                        <a:rPr lang="es-ES" dirty="0" smtClean="0"/>
                        <a:t>Rio Negro</a:t>
                      </a:r>
                      <a:endParaRPr lang="es-ES" dirty="0"/>
                    </a:p>
                  </a:txBody>
                  <a:tcPr/>
                </a:tc>
                <a:tc>
                  <a:txBody>
                    <a:bodyPr/>
                    <a:lstStyle/>
                    <a:p>
                      <a:endParaRPr lang="es-ES"/>
                    </a:p>
                  </a:txBody>
                  <a:tcPr/>
                </a:tc>
                <a:tc>
                  <a:txBody>
                    <a:bodyPr/>
                    <a:lstStyle/>
                    <a:p>
                      <a:r>
                        <a:rPr lang="es-ES" dirty="0" smtClean="0"/>
                        <a:t>762.590</a:t>
                      </a:r>
                      <a:endParaRPr lang="es-ES" dirty="0"/>
                    </a:p>
                  </a:txBody>
                  <a:tcPr/>
                </a:tc>
                <a:extLst>
                  <a:ext uri="{0D108BD9-81ED-4DB2-BD59-A6C34878D82A}">
                    <a16:rowId xmlns:a16="http://schemas.microsoft.com/office/drawing/2014/main" val="10010"/>
                  </a:ext>
                </a:extLst>
              </a:tr>
              <a:tr h="370840">
                <a:tc>
                  <a:txBody>
                    <a:bodyPr/>
                    <a:lstStyle/>
                    <a:p>
                      <a:r>
                        <a:rPr lang="es-ES" dirty="0" smtClean="0"/>
                        <a:t>Tierra del Fuego</a:t>
                      </a:r>
                      <a:endParaRPr lang="es-ES" dirty="0"/>
                    </a:p>
                  </a:txBody>
                  <a:tcPr/>
                </a:tc>
                <a:tc>
                  <a:txBody>
                    <a:bodyPr/>
                    <a:lstStyle/>
                    <a:p>
                      <a:endParaRPr lang="es-ES"/>
                    </a:p>
                  </a:txBody>
                  <a:tcPr/>
                </a:tc>
                <a:tc>
                  <a:txBody>
                    <a:bodyPr/>
                    <a:lstStyle/>
                    <a:p>
                      <a:r>
                        <a:rPr lang="es-ES" dirty="0" smtClean="0"/>
                        <a:t>190.641</a:t>
                      </a:r>
                      <a:endParaRPr lang="es-ES" dirty="0"/>
                    </a:p>
                  </a:txBody>
                  <a:tcPr/>
                </a:tc>
                <a:extLst>
                  <a:ext uri="{0D108BD9-81ED-4DB2-BD59-A6C34878D82A}">
                    <a16:rowId xmlns:a16="http://schemas.microsoft.com/office/drawing/2014/main" val="10011"/>
                  </a:ext>
                </a:extLst>
              </a:tr>
              <a:tr h="370840">
                <a:tc>
                  <a:txBody>
                    <a:bodyPr/>
                    <a:lstStyle/>
                    <a:p>
                      <a:r>
                        <a:rPr lang="es-ES" dirty="0" smtClean="0"/>
                        <a:t>Formosa</a:t>
                      </a:r>
                      <a:endParaRPr lang="es-ES" dirty="0"/>
                    </a:p>
                  </a:txBody>
                  <a:tcPr/>
                </a:tc>
                <a:tc>
                  <a:txBody>
                    <a:bodyPr/>
                    <a:lstStyle/>
                    <a:p>
                      <a:r>
                        <a:rPr lang="es-ES" dirty="0" smtClean="0"/>
                        <a:t>No</a:t>
                      </a:r>
                      <a:r>
                        <a:rPr lang="es-ES" baseline="0" dirty="0" smtClean="0"/>
                        <a:t> existía</a:t>
                      </a:r>
                      <a:endParaRPr lang="es-ES" dirty="0"/>
                    </a:p>
                  </a:txBody>
                  <a:tcPr/>
                </a:tc>
                <a:tc>
                  <a:txBody>
                    <a:bodyPr/>
                    <a:lstStyle/>
                    <a:p>
                      <a:r>
                        <a:rPr lang="es-ES" dirty="0" smtClean="0"/>
                        <a:t>606.041</a:t>
                      </a:r>
                      <a:endParaRPr lang="es-ES" dirty="0"/>
                    </a:p>
                  </a:txBody>
                  <a:tcPr/>
                </a:tc>
                <a:extLst>
                  <a:ext uri="{0D108BD9-81ED-4DB2-BD59-A6C34878D82A}">
                    <a16:rowId xmlns:a16="http://schemas.microsoft.com/office/drawing/2014/main" val="10012"/>
                  </a:ext>
                </a:extLst>
              </a:tr>
            </a:tbl>
          </a:graphicData>
        </a:graphic>
      </p:graphicFrame>
      <p:sp>
        <p:nvSpPr>
          <p:cNvPr id="4" name="3 Cerrar llave"/>
          <p:cNvSpPr/>
          <p:nvPr/>
        </p:nvSpPr>
        <p:spPr>
          <a:xfrm>
            <a:off x="3905794" y="3304903"/>
            <a:ext cx="444137" cy="1867988"/>
          </a:xfrm>
          <a:prstGeom prst="righ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dirty="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Berlín">
  <a:themeElements>
    <a:clrScheme name="Berlí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í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í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TM04033917[[fn=Berlín]]</Template>
  <TotalTime>129</TotalTime>
  <Words>377</Words>
  <Application>Microsoft Office PowerPoint</Application>
  <PresentationFormat>Panorámica</PresentationFormat>
  <Paragraphs>91</Paragraphs>
  <Slides>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Trebuchet MS</vt:lpstr>
      <vt:lpstr>Berlín</vt:lpstr>
      <vt:lpstr>Estadistica </vt:lpstr>
      <vt:lpstr>Origen de la estadística </vt:lpstr>
      <vt:lpstr>Presentación de PowerPoint</vt:lpstr>
      <vt:lpstr>¿Qué es un censo poblacional?</vt:lpstr>
      <vt:lpstr>cuando se hizo el primer censo nacional, quien fue el precursor. </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Estadistica</dc:title>
  <dc:creator>Usuario</dc:creator>
  <cp:lastModifiedBy>Usuario</cp:lastModifiedBy>
  <cp:revision>10</cp:revision>
  <dcterms:created xsi:type="dcterms:W3CDTF">2023-06-24T22:28:55Z</dcterms:created>
  <dcterms:modified xsi:type="dcterms:W3CDTF">2023-06-26T13:35:58Z</dcterms:modified>
</cp:coreProperties>
</file>