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503030501040103" pitchFamily="34" charset="0"/>
      <p:regular r:id="rId16"/>
    </p:embeddedFont>
    <p:embeddedFont>
      <p:font typeface="Canva Sans Bold" panose="020B0803030501040103" pitchFamily="34" charset="0"/>
      <p:regular r:id="rId17"/>
    </p:embeddedFont>
    <p:embeddedFont>
      <p:font typeface="League Spartan" pitchFamily="2" charset="0"/>
      <p:regular r:id="rId18"/>
    </p:embeddedFont>
    <p:embeddedFont>
      <p:font typeface="Montserrat Classic" pitchFamily="2" charset="0"/>
      <p:regular r:id="rId19"/>
    </p:embeddedFont>
    <p:embeddedFont>
      <p:font typeface="Nunito" panose="02000000000000000000" pitchFamily="2" charset="0"/>
      <p:regular r:id="rId20"/>
      <p:bold r:id="rId21"/>
      <p:italic r:id="rId22"/>
      <p:boldItalic r:id="rId23"/>
    </p:embeddedFont>
    <p:embeddedFont>
      <p:font typeface="Nunito Bold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font" Target="fonts/font10.fntdata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5" Type="http://schemas.openxmlformats.org/officeDocument/2006/relationships/font" Target="fonts/font14.fntdata" /><Relationship Id="rId2" Type="http://schemas.openxmlformats.org/officeDocument/2006/relationships/slide" Target="slides/slide1.xml" /><Relationship Id="rId16" Type="http://schemas.openxmlformats.org/officeDocument/2006/relationships/font" Target="fonts/font5.fntdata" /><Relationship Id="rId20" Type="http://schemas.openxmlformats.org/officeDocument/2006/relationships/font" Target="fonts/font9.fntdata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3.fntdata" /><Relationship Id="rId5" Type="http://schemas.openxmlformats.org/officeDocument/2006/relationships/slide" Target="slides/slide4.xml" /><Relationship Id="rId15" Type="http://schemas.openxmlformats.org/officeDocument/2006/relationships/font" Target="fonts/font4.fntdata" /><Relationship Id="rId23" Type="http://schemas.openxmlformats.org/officeDocument/2006/relationships/font" Target="fonts/font12.fntdata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3.fntdata" /><Relationship Id="rId22" Type="http://schemas.openxmlformats.org/officeDocument/2006/relationships/font" Target="fonts/font11.fntdata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7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6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5111" y="8016040"/>
            <a:ext cx="18288348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4575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1161" y="1512240"/>
            <a:ext cx="17786803" cy="548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League Spartan"/>
              </a:rPr>
              <a:t>TRABAJO EVALUACIÓN</a:t>
            </a:r>
          </a:p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League Spartan"/>
              </a:rPr>
              <a:t>INTEGRADORA DE</a:t>
            </a:r>
          </a:p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League Spartan"/>
              </a:rPr>
              <a:t>MATEMÁTICA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0372" y="8440779"/>
            <a:ext cx="1138086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 Bold"/>
              </a:rPr>
              <a:t>Alumnos: Facundo Dufay, Joaquin Graffigna y Nicolas Papparelli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87934" y="8440779"/>
            <a:ext cx="474003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 Bold"/>
              </a:rPr>
              <a:t>Profesora: Bibiana Rueda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269473" y="2862130"/>
            <a:ext cx="11749054" cy="364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Fredoka One Bold"/>
              </a:rPr>
              <a:t>GRACIAS POR SU ATENCIÓN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69473" y="2750758"/>
            <a:ext cx="11749054" cy="364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2780B4"/>
                </a:solidFill>
                <a:latin typeface="Fredoka One Bold"/>
              </a:rPr>
              <a:t>GRACIAS POR SU ATENCIÓN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55751D96-4E42-DE8F-E377-4939FABC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4"/>
            <a:ext cx="18288000" cy="1887379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A4829D06-675F-5DFE-34AD-F200413B6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11348"/>
            <a:ext cx="18288000" cy="2679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35613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1024096" y="148563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4" y="0"/>
                </a:lnTo>
                <a:lnTo>
                  <a:pt x="72369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74" y="2718460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5" y="0"/>
                </a:lnTo>
                <a:lnTo>
                  <a:pt x="72369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3476472"/>
            <a:ext cx="16230600" cy="5673272"/>
            <a:chOff x="0" y="0"/>
            <a:chExt cx="4274726" cy="14941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494195"/>
            </a:xfrm>
            <a:custGeom>
              <a:avLst/>
              <a:gdLst/>
              <a:ahLst/>
              <a:cxnLst/>
              <a:rect l="l" t="t" r="r" b="b"/>
              <a:pathLst>
                <a:path w="4274726" h="1494195">
                  <a:moveTo>
                    <a:pt x="0" y="0"/>
                  </a:moveTo>
                  <a:lnTo>
                    <a:pt x="4274726" y="0"/>
                  </a:lnTo>
                  <a:lnTo>
                    <a:pt x="4274726" y="1494195"/>
                  </a:lnTo>
                  <a:lnTo>
                    <a:pt x="0" y="1494195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394704"/>
            <a:ext cx="16230600" cy="1634376"/>
            <a:chOff x="0" y="0"/>
            <a:chExt cx="4274726" cy="4304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430453"/>
            </a:xfrm>
            <a:custGeom>
              <a:avLst/>
              <a:gdLst/>
              <a:ahLst/>
              <a:cxnLst/>
              <a:rect l="l" t="t" r="r" b="b"/>
              <a:pathLst>
                <a:path w="4274726" h="430453">
                  <a:moveTo>
                    <a:pt x="0" y="0"/>
                  </a:moveTo>
                  <a:lnTo>
                    <a:pt x="4274726" y="0"/>
                  </a:lnTo>
                  <a:lnTo>
                    <a:pt x="4274726" y="430453"/>
                  </a:lnTo>
                  <a:lnTo>
                    <a:pt x="0" y="430453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DDDEDE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077713" y="3959162"/>
            <a:ext cx="3760191" cy="4700239"/>
          </a:xfrm>
          <a:custGeom>
            <a:avLst/>
            <a:gdLst/>
            <a:ahLst/>
            <a:cxnLst/>
            <a:rect l="l" t="t" r="r" b="b"/>
            <a:pathLst>
              <a:path w="3760191" h="4700239">
                <a:moveTo>
                  <a:pt x="0" y="0"/>
                </a:moveTo>
                <a:lnTo>
                  <a:pt x="3760191" y="0"/>
                </a:lnTo>
                <a:lnTo>
                  <a:pt x="3760191" y="4700239"/>
                </a:lnTo>
                <a:lnTo>
                  <a:pt x="0" y="4700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85107" y="4378240"/>
            <a:ext cx="2945403" cy="3862084"/>
          </a:xfrm>
          <a:custGeom>
            <a:avLst/>
            <a:gdLst/>
            <a:ahLst/>
            <a:cxnLst/>
            <a:rect l="l" t="t" r="r" b="b"/>
            <a:pathLst>
              <a:path w="2945403" h="3862084">
                <a:moveTo>
                  <a:pt x="0" y="0"/>
                </a:moveTo>
                <a:lnTo>
                  <a:pt x="2945403" y="0"/>
                </a:lnTo>
                <a:lnTo>
                  <a:pt x="2945403" y="3862084"/>
                </a:lnTo>
                <a:lnTo>
                  <a:pt x="0" y="38620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79798" y="4447443"/>
            <a:ext cx="4466812" cy="365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4"/>
              </a:lnSpc>
            </a:pPr>
            <a:r>
              <a:rPr lang="en-US" sz="2953">
                <a:solidFill>
                  <a:srgbClr val="000000"/>
                </a:solidFill>
                <a:latin typeface="Montserrat Classic"/>
              </a:rPr>
              <a:t>Los conjuntos no entraron en uso en matemáticas hasta el siglo XIX, cuando se disiparon las dudas sobre el concepto de infinito.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0981" y="1882681"/>
            <a:ext cx="15206038" cy="78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4510">
                <a:solidFill>
                  <a:srgbClr val="000000"/>
                </a:solidFill>
                <a:latin typeface="League Spartan"/>
              </a:rPr>
              <a:t>¿CUANDO SURGE EL </a:t>
            </a:r>
            <a:r>
              <a:rPr lang="en-US" sz="4510">
                <a:solidFill>
                  <a:srgbClr val="2780B4"/>
                </a:solidFill>
                <a:latin typeface="League Spartan"/>
              </a:rPr>
              <a:t>CONCEPTO DE CONJUNTO</a:t>
            </a:r>
            <a:r>
              <a:rPr lang="en-US" sz="4510">
                <a:solidFill>
                  <a:srgbClr val="000000"/>
                </a:solidFill>
                <a:latin typeface="League Spartan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51601" y="4789320"/>
            <a:ext cx="5605363" cy="349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000000"/>
                </a:solidFill>
                <a:latin typeface="Montserrat Classic"/>
              </a:rPr>
              <a:t> Georg Cantor fue el primero en formular esta abstracción. </a:t>
            </a:r>
          </a:p>
          <a:p>
            <a:pPr algn="ctr">
              <a:lnSpc>
                <a:spcPts val="3998"/>
              </a:lnSpc>
            </a:pPr>
            <a:r>
              <a:rPr lang="en-US" sz="2855">
                <a:solidFill>
                  <a:srgbClr val="000000"/>
                </a:solidFill>
                <a:latin typeface="Montserrat Classic"/>
              </a:rPr>
              <a:t>Desarrolló la teoría de conjuntos,y llegó a la conclusión de que existen infinitos de diferentes tamaños.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43296" y="3945933"/>
            <a:ext cx="4021974" cy="56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301">
                <a:solidFill>
                  <a:srgbClr val="000000"/>
                </a:solidFill>
                <a:latin typeface="League Spartan"/>
              </a:rPr>
              <a:t>SU INVENTOR 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387" y="0"/>
            <a:ext cx="183356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048" y="640829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060409" y="4957763"/>
            <a:ext cx="2416500" cy="2493574"/>
          </a:xfrm>
          <a:custGeom>
            <a:avLst/>
            <a:gdLst/>
            <a:ahLst/>
            <a:cxnLst/>
            <a:rect l="l" t="t" r="r" b="b"/>
            <a:pathLst>
              <a:path w="2416500" h="2493574">
                <a:moveTo>
                  <a:pt x="0" y="0"/>
                </a:moveTo>
                <a:lnTo>
                  <a:pt x="2416500" y="0"/>
                </a:lnTo>
                <a:lnTo>
                  <a:pt x="2416500" y="2493574"/>
                </a:lnTo>
                <a:lnTo>
                  <a:pt x="0" y="2493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3048" y="962025"/>
            <a:ext cx="7518933" cy="11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7"/>
              </a:lnSpc>
            </a:pPr>
            <a:r>
              <a:rPr lang="en-US" sz="3433">
                <a:solidFill>
                  <a:srgbClr val="000000"/>
                </a:solidFill>
                <a:latin typeface="League Spartan"/>
              </a:rPr>
              <a:t>¿PARA QUÉ SIRVEN LOS </a:t>
            </a:r>
            <a:r>
              <a:rPr lang="en-US" sz="3433">
                <a:solidFill>
                  <a:srgbClr val="2780B4"/>
                </a:solidFill>
                <a:latin typeface="League Spartan"/>
              </a:rPr>
              <a:t>CONJUNTOS</a:t>
            </a:r>
            <a:r>
              <a:rPr lang="en-US" sz="3433">
                <a:solidFill>
                  <a:srgbClr val="000000"/>
                </a:solidFill>
                <a:latin typeface="League Spartan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9743" y="2746354"/>
            <a:ext cx="8196581" cy="163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000000"/>
                </a:solidFill>
                <a:latin typeface="Nunito Bold"/>
              </a:rPr>
              <a:t>Los conjuntos son útiles para agrupar objetos con las mismas propiedades para clasificarlos como "</a:t>
            </a:r>
            <a:r>
              <a:rPr lang="en-US" sz="3120">
                <a:solidFill>
                  <a:srgbClr val="2780B4"/>
                </a:solidFill>
                <a:latin typeface="Nunito Bold"/>
              </a:rPr>
              <a:t>conjuntos</a:t>
            </a:r>
            <a:r>
              <a:rPr lang="en-US" sz="3120">
                <a:solidFill>
                  <a:srgbClr val="000000"/>
                </a:solidFill>
                <a:latin typeface="Nunito Bold"/>
              </a:rPr>
              <a:t>".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13341" y="4916225"/>
            <a:ext cx="8115300" cy="27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5"/>
              </a:lnSpc>
            </a:pPr>
            <a:r>
              <a:rPr lang="en-US" sz="3089">
                <a:solidFill>
                  <a:srgbClr val="000000"/>
                </a:solidFill>
                <a:latin typeface="Nunito Bold"/>
              </a:rPr>
              <a:t>Un conjunto es una agrupación de elementos distintos con características y propiedades similares. Estos elementos pueden ser sujetos u objetos como números, canciones, meses, personas, etc. 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409109" y="5416282"/>
            <a:ext cx="1570974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7" name="Imagen 17">
            <a:extLst>
              <a:ext uri="{FF2B5EF4-FFF2-40B4-BE49-F238E27FC236}">
                <a16:creationId xmlns:a16="http://schemas.microsoft.com/office/drawing/2014/main" id="{91381236-D231-8DCE-2C3C-CDA591F61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377334"/>
            <a:ext cx="18345150" cy="19048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22947" y="2402113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5" y="0"/>
                </a:lnTo>
                <a:lnTo>
                  <a:pt x="72369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12494" y="740999"/>
            <a:ext cx="7236904" cy="8229600"/>
          </a:xfrm>
          <a:custGeom>
            <a:avLst/>
            <a:gdLst/>
            <a:ahLst/>
            <a:cxnLst/>
            <a:rect l="l" t="t" r="r" b="b"/>
            <a:pathLst>
              <a:path w="7236904" h="8229600">
                <a:moveTo>
                  <a:pt x="0" y="0"/>
                </a:moveTo>
                <a:lnTo>
                  <a:pt x="7236905" y="0"/>
                </a:lnTo>
                <a:lnTo>
                  <a:pt x="723690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2017899"/>
            <a:ext cx="16230600" cy="6480174"/>
            <a:chOff x="0" y="0"/>
            <a:chExt cx="4274726" cy="17067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706712"/>
            </a:xfrm>
            <a:custGeom>
              <a:avLst/>
              <a:gdLst/>
              <a:ahLst/>
              <a:cxnLst/>
              <a:rect l="l" t="t" r="r" b="b"/>
              <a:pathLst>
                <a:path w="4274726" h="1706712">
                  <a:moveTo>
                    <a:pt x="0" y="0"/>
                  </a:moveTo>
                  <a:lnTo>
                    <a:pt x="4274726" y="0"/>
                  </a:lnTo>
                  <a:lnTo>
                    <a:pt x="4274726" y="1706712"/>
                  </a:lnTo>
                  <a:lnTo>
                    <a:pt x="0" y="1706712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62686" y="1056021"/>
            <a:ext cx="7986302" cy="1730229"/>
            <a:chOff x="0" y="0"/>
            <a:chExt cx="2103388" cy="4556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03388" cy="455698"/>
            </a:xfrm>
            <a:custGeom>
              <a:avLst/>
              <a:gdLst/>
              <a:ahLst/>
              <a:cxnLst/>
              <a:rect l="l" t="t" r="r" b="b"/>
              <a:pathLst>
                <a:path w="2103388" h="455698">
                  <a:moveTo>
                    <a:pt x="0" y="0"/>
                  </a:moveTo>
                  <a:lnTo>
                    <a:pt x="2103388" y="0"/>
                  </a:lnTo>
                  <a:lnTo>
                    <a:pt x="2103388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25179" y="1182071"/>
            <a:ext cx="7637641" cy="140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8"/>
              </a:lnSpc>
            </a:pPr>
            <a:r>
              <a:rPr lang="en-US" sz="4055">
                <a:solidFill>
                  <a:srgbClr val="000000"/>
                </a:solidFill>
                <a:latin typeface="League Spartan"/>
              </a:rPr>
              <a:t>¿CUAL ES LA </a:t>
            </a:r>
            <a:r>
              <a:rPr lang="en-US" sz="4055">
                <a:solidFill>
                  <a:srgbClr val="2780B4"/>
                </a:solidFill>
                <a:latin typeface="League Spartan"/>
              </a:rPr>
              <a:t>IMPORTANCIA </a:t>
            </a:r>
            <a:r>
              <a:rPr lang="en-US" sz="4055">
                <a:solidFill>
                  <a:srgbClr val="000000"/>
                </a:solidFill>
                <a:latin typeface="League Spartan"/>
              </a:rPr>
              <a:t>DE LOS</a:t>
            </a:r>
            <a:r>
              <a:rPr lang="en-US" sz="4055">
                <a:solidFill>
                  <a:srgbClr val="2780B4"/>
                </a:solidFill>
                <a:latin typeface="League Spartan"/>
              </a:rPr>
              <a:t> CONJUNTOS</a:t>
            </a:r>
            <a:r>
              <a:rPr lang="en-US" sz="4055">
                <a:solidFill>
                  <a:srgbClr val="000000"/>
                </a:solidFill>
                <a:latin typeface="League Spartan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5937" y="3272332"/>
            <a:ext cx="5435415" cy="416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6"/>
              </a:lnSpc>
            </a:pPr>
            <a:r>
              <a:rPr lang="en-US" sz="3376">
                <a:solidFill>
                  <a:srgbClr val="000000"/>
                </a:solidFill>
                <a:latin typeface="Nunito Bold"/>
              </a:rPr>
              <a:t>Los conjuntos son el método básico de las matemáticas abstractas para estudiar las propiedades y características de los objetos.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24573" y="3272332"/>
            <a:ext cx="6710476" cy="416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6"/>
              </a:lnSpc>
            </a:pPr>
            <a:r>
              <a:rPr lang="en-US" sz="3376">
                <a:solidFill>
                  <a:srgbClr val="000000"/>
                </a:solidFill>
                <a:latin typeface="Nunito Bold"/>
              </a:rPr>
              <a:t> En la vida cotidiana, observamos objetos, cosas e ideas individualmente o en grupos. Si queremos estudiar objetos con características comunes, o hacer estadísticas sobre ellos, necesitamos agruparlos.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270940" y="3723661"/>
            <a:ext cx="1834596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B3DD0462-A1C4-AFC9-F974-9A1B8CB40F73}"/>
              </a:ext>
            </a:extLst>
          </p:cNvPr>
          <p:cNvSpPr/>
          <p:nvPr/>
        </p:nvSpPr>
        <p:spPr>
          <a:xfrm>
            <a:off x="13300764" y="7352685"/>
            <a:ext cx="2134633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6" y="0"/>
            <a:ext cx="18292763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915913" y="908069"/>
            <a:ext cx="4012513" cy="40125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80B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8817" y="2646683"/>
            <a:ext cx="16230600" cy="6526651"/>
            <a:chOff x="0" y="0"/>
            <a:chExt cx="4274726" cy="17189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4117" y="559518"/>
            <a:ext cx="12128053" cy="2354806"/>
            <a:chOff x="0" y="0"/>
            <a:chExt cx="3194220" cy="6201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4220" cy="620196"/>
            </a:xfrm>
            <a:custGeom>
              <a:avLst/>
              <a:gdLst/>
              <a:ahLst/>
              <a:cxnLst/>
              <a:rect l="l" t="t" r="r" b="b"/>
              <a:pathLst>
                <a:path w="3194220" h="620196">
                  <a:moveTo>
                    <a:pt x="0" y="0"/>
                  </a:moveTo>
                  <a:lnTo>
                    <a:pt x="3194220" y="0"/>
                  </a:lnTo>
                  <a:lnTo>
                    <a:pt x="3194220" y="620196"/>
                  </a:lnTo>
                  <a:lnTo>
                    <a:pt x="0" y="620196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8244" y="952500"/>
            <a:ext cx="12003925" cy="141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114">
                <a:solidFill>
                  <a:srgbClr val="2780B4"/>
                </a:solidFill>
                <a:latin typeface="League Spartan"/>
              </a:rPr>
              <a:t>RELACION</a:t>
            </a:r>
            <a:r>
              <a:rPr lang="en-US" sz="4114">
                <a:solidFill>
                  <a:srgbClr val="000000"/>
                </a:solidFill>
                <a:latin typeface="League Spartan"/>
              </a:rPr>
              <a:t> ENTRE EL CONCEPTO DE </a:t>
            </a:r>
            <a:r>
              <a:rPr lang="en-US" sz="4114">
                <a:solidFill>
                  <a:srgbClr val="2780B4"/>
                </a:solidFill>
                <a:latin typeface="League Spartan"/>
              </a:rPr>
              <a:t>CONJUNTO</a:t>
            </a:r>
            <a:r>
              <a:rPr lang="en-US" sz="4114">
                <a:solidFill>
                  <a:srgbClr val="000000"/>
                </a:solidFill>
                <a:latin typeface="League Spartan"/>
              </a:rPr>
              <a:t> Y EL CONCEPTO DE</a:t>
            </a:r>
            <a:r>
              <a:rPr lang="en-US" sz="4114">
                <a:solidFill>
                  <a:srgbClr val="2780B4"/>
                </a:solidFill>
                <a:latin typeface="League Spartan"/>
              </a:rPr>
              <a:t> INTERVALO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17438" y="3201935"/>
            <a:ext cx="14971331" cy="519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endParaRPr/>
          </a:p>
          <a:p>
            <a:pPr marL="705218" lvl="1" indent="-352609">
              <a:lnSpc>
                <a:spcPts val="4572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Nunito Bold"/>
              </a:rPr>
              <a:t>Un conjunto es la agrupación de diferentes elementos que comparten entre sí características y propiedades semejantes. </a:t>
            </a:r>
          </a:p>
          <a:p>
            <a:pPr algn="ctr">
              <a:lnSpc>
                <a:spcPts val="4572"/>
              </a:lnSpc>
            </a:pPr>
            <a:endParaRPr lang="en-US" sz="3266">
              <a:solidFill>
                <a:srgbClr val="000000"/>
              </a:solidFill>
              <a:latin typeface="Nunito Bold"/>
            </a:endParaRPr>
          </a:p>
          <a:p>
            <a:pPr marL="705218" lvl="1" indent="-352609">
              <a:lnSpc>
                <a:spcPts val="4572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Nunito Bold"/>
              </a:rPr>
              <a:t>Un intervalo sirve para describir un conjunto. De hecho, puede existir conjuntos de uniones entre 2 o más intervalos, o la intersección de estos.</a:t>
            </a:r>
          </a:p>
          <a:p>
            <a:pPr algn="ctr">
              <a:lnSpc>
                <a:spcPts val="4572"/>
              </a:lnSpc>
            </a:pPr>
            <a:endParaRPr lang="en-US" sz="3266">
              <a:solidFill>
                <a:srgbClr val="000000"/>
              </a:solidFill>
              <a:latin typeface="Nunito Bold"/>
            </a:endParaRPr>
          </a:p>
          <a:p>
            <a:pPr marL="705218" lvl="1" indent="-352609">
              <a:lnSpc>
                <a:spcPts val="4572"/>
              </a:lnSpc>
              <a:buFont typeface="Arial"/>
              <a:buChar char="•"/>
            </a:pPr>
            <a:r>
              <a:rPr lang="en-US" sz="3266">
                <a:solidFill>
                  <a:srgbClr val="000000"/>
                </a:solidFill>
                <a:latin typeface="Nunito Bold"/>
              </a:rPr>
              <a:t> Los intervalos son conjuntos de números reales que se pueden representar gráficamente sobre la recta real.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281680" y="4306887"/>
            <a:ext cx="1648332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3353118" y="6045200"/>
            <a:ext cx="1648332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3580569" y="7751654"/>
            <a:ext cx="1834596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F8FEA9AE-2C44-D9C2-B720-7D9086448DF7}"/>
              </a:ext>
            </a:extLst>
          </p:cNvPr>
          <p:cNvSpPr/>
          <p:nvPr/>
        </p:nvSpPr>
        <p:spPr>
          <a:xfrm flipV="1">
            <a:off x="6380919" y="7751653"/>
            <a:ext cx="1834596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698447"/>
            <a:ext cx="16230600" cy="7969636"/>
            <a:chOff x="0" y="0"/>
            <a:chExt cx="4274726" cy="20989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098999"/>
            </a:xfrm>
            <a:custGeom>
              <a:avLst/>
              <a:gdLst/>
              <a:ahLst/>
              <a:cxnLst/>
              <a:rect l="l" t="t" r="r" b="b"/>
              <a:pathLst>
                <a:path w="4274726" h="2098999">
                  <a:moveTo>
                    <a:pt x="0" y="0"/>
                  </a:moveTo>
                  <a:lnTo>
                    <a:pt x="4274726" y="0"/>
                  </a:lnTo>
                  <a:lnTo>
                    <a:pt x="4274726" y="2098999"/>
                  </a:lnTo>
                  <a:lnTo>
                    <a:pt x="0" y="2098999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56697" y="672312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285938" y="2666312"/>
            <a:ext cx="4453178" cy="5481918"/>
          </a:xfrm>
          <a:custGeom>
            <a:avLst/>
            <a:gdLst/>
            <a:ahLst/>
            <a:cxnLst/>
            <a:rect l="l" t="t" r="r" b="b"/>
            <a:pathLst>
              <a:path w="4453178" h="5481918">
                <a:moveTo>
                  <a:pt x="0" y="0"/>
                </a:moveTo>
                <a:lnTo>
                  <a:pt x="4453178" y="0"/>
                </a:lnTo>
                <a:lnTo>
                  <a:pt x="4453178" y="5481919"/>
                </a:lnTo>
                <a:lnTo>
                  <a:pt x="0" y="548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072749"/>
            <a:ext cx="9200557" cy="112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2780B4"/>
                </a:solidFill>
                <a:latin typeface="League Spartan"/>
              </a:rPr>
              <a:t>PLANTEO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6820" y="3024974"/>
            <a:ext cx="10369568" cy="120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Nunito Bold"/>
              </a:rPr>
              <a:t>Un hotel dispone de una serie de habitaciones con las siguientes características: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407" y="5213456"/>
            <a:ext cx="10494982" cy="293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Elementos a considerar: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ea typeface="Nunito Bold"/>
              </a:rPr>
              <a:t>𝒰 = {a; b, c; d; e; f; g; h; i} conjunto de habitaciones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S: conjunto de las habitaciones simples de hotel.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I: conjunto de las habitaciones interiores del hotel.</a:t>
            </a:r>
          </a:p>
          <a:p>
            <a:pPr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B: conjunto de las habitaciones con baño del hotel.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361407" y="5702315"/>
            <a:ext cx="4600279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361407" y="6363208"/>
            <a:ext cx="376781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361407" y="6934540"/>
            <a:ext cx="313804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361407" y="7521387"/>
            <a:ext cx="188391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361407" y="8129181"/>
            <a:ext cx="313804" cy="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1" name="Imagen 21">
            <a:extLst>
              <a:ext uri="{FF2B5EF4-FFF2-40B4-BE49-F238E27FC236}">
                <a16:creationId xmlns:a16="http://schemas.microsoft.com/office/drawing/2014/main" id="{39FDD837-FE68-1543-D5BC-C3F6C3E7A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323656"/>
            <a:ext cx="18288000" cy="1926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637681" y="634924"/>
            <a:ext cx="4012513" cy="40125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80B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78641" y="634924"/>
            <a:ext cx="4012513" cy="401251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80B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52400" y="114300"/>
              <a:ext cx="508000" cy="54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6673" y="1505943"/>
            <a:ext cx="17270170" cy="8248924"/>
            <a:chOff x="0" y="0"/>
            <a:chExt cx="4548522" cy="21725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8522" cy="2172556"/>
            </a:xfrm>
            <a:custGeom>
              <a:avLst/>
              <a:gdLst/>
              <a:ahLst/>
              <a:cxnLst/>
              <a:rect l="l" t="t" r="r" b="b"/>
              <a:pathLst>
                <a:path w="4548522" h="2172556">
                  <a:moveTo>
                    <a:pt x="0" y="0"/>
                  </a:moveTo>
                  <a:lnTo>
                    <a:pt x="4548522" y="0"/>
                  </a:lnTo>
                  <a:lnTo>
                    <a:pt x="4548522" y="2172556"/>
                  </a:lnTo>
                  <a:lnTo>
                    <a:pt x="0" y="2172556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es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06272" y="418274"/>
            <a:ext cx="8009976" cy="1730229"/>
            <a:chOff x="0" y="0"/>
            <a:chExt cx="2109623" cy="4556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 flipV="1">
            <a:off x="8270806" y="2448226"/>
            <a:ext cx="0" cy="7111064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4166969" y="780704"/>
            <a:ext cx="9200557" cy="112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2780B4"/>
                </a:solidFill>
                <a:latin typeface="League Spartan"/>
              </a:rPr>
              <a:t>CONSIGNAS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803716"/>
            <a:ext cx="6706635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a) Definir por extensión cada uno de los conjuntos anteriores.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18580" y="4915183"/>
            <a:ext cx="5006708" cy="357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U= {a; b; c; d; e; f; g; h; i} 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Nunito Bold"/>
            </a:endParaRP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S= {a; b; e; g; h} 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Nunito Bold"/>
            </a:endParaRP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I= {a; b; c} 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000000"/>
              </a:solidFill>
              <a:latin typeface="Nunito Bold"/>
            </a:endParaRP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Nunito Bold"/>
              </a:rPr>
              <a:t>B={a; b; c; d; f; g}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7247" y="2803716"/>
            <a:ext cx="8763482" cy="166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Nunito Bold"/>
              </a:rPr>
              <a:t>b) Representar en un diagrama de Venn los conjuntos 𝒰, S, I, B; ubicando los elementos en las zonas correspondientes.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70125" y="528437"/>
            <a:ext cx="17409814" cy="9179882"/>
            <a:chOff x="0" y="0"/>
            <a:chExt cx="4585301" cy="24177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85301" cy="2417747"/>
            </a:xfrm>
            <a:custGeom>
              <a:avLst/>
              <a:gdLst/>
              <a:ahLst/>
              <a:cxnLst/>
              <a:rect l="l" t="t" r="r" b="b"/>
              <a:pathLst>
                <a:path w="4585301" h="2417747">
                  <a:moveTo>
                    <a:pt x="0" y="0"/>
                  </a:moveTo>
                  <a:lnTo>
                    <a:pt x="4585301" y="0"/>
                  </a:lnTo>
                  <a:lnTo>
                    <a:pt x="4585301" y="2417747"/>
                  </a:lnTo>
                  <a:lnTo>
                    <a:pt x="0" y="2417747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2413" y="971550"/>
            <a:ext cx="15719897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c) ¿Cuál es el conjunto de las habitaciones interiores y simples del hotel? Realizar la operación correspondiente.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2508" y="2762031"/>
            <a:ext cx="16656531" cy="107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50" dirty="0">
                <a:solidFill>
                  <a:srgbClr val="000000"/>
                </a:solidFill>
                <a:latin typeface="Nunito"/>
              </a:rPr>
              <a:t>S∩I= {a; b} conjunto de las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habitaciones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interiores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y simples. La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operación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realizada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fue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una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050" dirty="0" err="1">
                <a:solidFill>
                  <a:srgbClr val="000000"/>
                </a:solidFill>
                <a:latin typeface="Nunito"/>
              </a:rPr>
              <a:t>intersección</a:t>
            </a:r>
            <a:r>
              <a:rPr lang="en-US" sz="3050" dirty="0">
                <a:solidFill>
                  <a:srgbClr val="000000"/>
                </a:solidFill>
                <a:latin typeface="Nunit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2413" y="4734545"/>
            <a:ext cx="16756626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Nunito Bold"/>
              </a:rPr>
              <a:t>d) ¿Cuál es el conjunto de las habitaciones dobles o con baño? Realizar la operación correspondiente.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2508" y="6174408"/>
            <a:ext cx="11738818" cy="270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Nunito"/>
              </a:rPr>
              <a:t>P= {c; d; f; i} conjunto de habitaciones dobles.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endParaRPr lang="en-US" sz="3100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Nunito"/>
              </a:rPr>
              <a:t>PUB= {a; b; c; d; f; g; i} conjunto de habitaciones dobles o con baño.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endParaRPr lang="en-US" sz="3100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Nunito"/>
              </a:rPr>
              <a:t>La operación realizada fue unión. </a:t>
            </a:r>
          </a:p>
        </p:txBody>
      </p:sp>
      <p:sp>
        <p:nvSpPr>
          <p:cNvPr id="12" name="AutoShape 12"/>
          <p:cNvSpPr/>
          <p:nvPr/>
        </p:nvSpPr>
        <p:spPr>
          <a:xfrm flipH="1" flipV="1">
            <a:off x="770988" y="4334730"/>
            <a:ext cx="16756626" cy="31032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7847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54609" y="450857"/>
            <a:ext cx="17378782" cy="9350558"/>
            <a:chOff x="0" y="0"/>
            <a:chExt cx="4577128" cy="246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77128" cy="2462698"/>
            </a:xfrm>
            <a:custGeom>
              <a:avLst/>
              <a:gdLst/>
              <a:ahLst/>
              <a:cxnLst/>
              <a:rect l="l" t="t" r="r" b="b"/>
              <a:pathLst>
                <a:path w="4577128" h="2462698">
                  <a:moveTo>
                    <a:pt x="0" y="0"/>
                  </a:moveTo>
                  <a:lnTo>
                    <a:pt x="4577128" y="0"/>
                  </a:lnTo>
                  <a:lnTo>
                    <a:pt x="4577128" y="2462698"/>
                  </a:lnTo>
                  <a:lnTo>
                    <a:pt x="0" y="246269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8242" y="947737"/>
            <a:ext cx="15823761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Nunito Bold"/>
              </a:rPr>
              <a:t>e) ¿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Cuál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es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el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conjunto de las sin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baño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? ¿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Qué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operación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 es la </a:t>
            </a:r>
            <a:r>
              <a:rPr lang="en-US" sz="3500" dirty="0" err="1">
                <a:solidFill>
                  <a:srgbClr val="000000"/>
                </a:solidFill>
                <a:latin typeface="Nunito Bold"/>
              </a:rPr>
              <a:t>trabajada</a:t>
            </a:r>
            <a:r>
              <a:rPr lang="en-US" sz="3500" dirty="0">
                <a:solidFill>
                  <a:srgbClr val="000000"/>
                </a:solidFill>
                <a:latin typeface="Nunito Bold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030" y="1868233"/>
            <a:ext cx="16585270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Nunito"/>
              </a:rPr>
              <a:t>U – B= {e; h; i} conjunto de habitaciones sin baño. 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Nunito"/>
              </a:rPr>
              <a:t>RTA: La operación realizada para encontrar el conjunto de las habitaciones sin baño fue la Diferencia entre los conjuntos U y B. </a:t>
            </a:r>
          </a:p>
        </p:txBody>
      </p:sp>
      <p:sp>
        <p:nvSpPr>
          <p:cNvPr id="10" name="AutoShape 10"/>
          <p:cNvSpPr/>
          <p:nvPr/>
        </p:nvSpPr>
        <p:spPr>
          <a:xfrm flipH="1" flipV="1">
            <a:off x="674052" y="4433299"/>
            <a:ext cx="16802493" cy="19050"/>
          </a:xfrm>
          <a:prstGeom prst="line">
            <a:avLst/>
          </a:prstGeom>
          <a:ln w="38100" cap="flat">
            <a:solidFill>
              <a:srgbClr val="2780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634098" y="4667583"/>
            <a:ext cx="16802536" cy="121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Nunito Bold"/>
              </a:rPr>
              <a:t>f) ¿Cuál es el conjunto de las habitaciones dobles y exteriores? ¿Qué operación estamos trabajando?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4098" y="6188398"/>
            <a:ext cx="16585270" cy="378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Nunito"/>
              </a:rPr>
              <a:t>{d; e; f; g; h; i} conjunto de habitaciones exteriores.</a:t>
            </a:r>
          </a:p>
          <a:p>
            <a:pPr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Nunito"/>
              </a:rPr>
              <a:t>P∩M= {d; f; i} conjunto de habitaciones dobles y exteriores.</a:t>
            </a:r>
          </a:p>
          <a:p>
            <a:pPr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Nunito"/>
            </a:endParaR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Nunito"/>
              </a:rPr>
              <a:t>RTA: Ocupamos la Intersección entre el conjunto P y M para saber cuales eran las habitaciones  dobles y exteriores. 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white simple modern Thesis Defense Presentation </dc:title>
  <cp:lastModifiedBy>facundodufay30@gmail.com</cp:lastModifiedBy>
  <cp:revision>80</cp:revision>
  <dcterms:created xsi:type="dcterms:W3CDTF">2006-08-16T00:00:00Z</dcterms:created>
  <dcterms:modified xsi:type="dcterms:W3CDTF">2023-06-28T18:19:53Z</dcterms:modified>
  <dc:identifier>DAFnEX408M4</dc:identifier>
</cp:coreProperties>
</file>