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06" autoAdjust="0"/>
    <p:restoredTop sz="94660"/>
  </p:normalViewPr>
  <p:slideViewPr>
    <p:cSldViewPr snapToGrid="0">
      <p:cViewPr varScale="1">
        <p:scale>
          <a:sx n="40" d="100"/>
          <a:sy n="40" d="100"/>
        </p:scale>
        <p:origin x="69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C9995-740F-B374-214E-5ACA44C7D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691827-B7BB-70DD-8767-057659871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C8CCC-235D-821E-F000-7DA99C88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E07F-5613-49C6-B605-E0D9099F7C8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EB6C67-3ED5-992B-2424-BD0DA23E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03624-4B41-C690-4013-9EB46C82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92A-E8A2-4015-AF33-4E5E2C27D7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CB18E-A66E-E35A-61A4-0F6524BE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D1118E-3CC0-C605-FEB3-7246B273A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9FD5F4-8BA1-74A4-9050-69D4100B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E07F-5613-49C6-B605-E0D9099F7C8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029CBF-A253-C4CF-0804-C63DACEF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15581C-7298-4BE7-933F-7082BDA4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92A-E8A2-4015-AF33-4E5E2C27D7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6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52D1B3-BD37-8373-A535-34751AA4F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7909B6-35E4-317D-B9FF-21E2A098C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008F3F-4D1E-B3F0-EB44-4C8EA702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E07F-5613-49C6-B605-E0D9099F7C8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FB3152-D70F-0C06-78D5-D92B2530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5EC7D6-3DD9-784C-F8BE-3A263E07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92A-E8A2-4015-AF33-4E5E2C27D7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2C2DA-B42D-1EFA-1425-D594D71E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CAB412-0281-B622-9DB4-DC1262FF3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7A1B20-49B2-F6DE-128D-C82107A9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E07F-5613-49C6-B605-E0D9099F7C8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341B14-85C2-CE1C-9315-659E0B27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8E4165-D90C-CE81-05B4-32142131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92A-E8A2-4015-AF33-4E5E2C27D7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81023-E41F-9728-65AA-9DF0010B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7B0D0B-F5CC-C7C9-D8DA-3CFDD07F3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FDDD3-22A7-7E6C-4216-4F9FD622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E07F-5613-49C6-B605-E0D9099F7C8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A38D5-C7B1-51A5-F1E1-01DECF35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BE4A19-E7BD-2EDA-9AC4-E7777F40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92A-E8A2-4015-AF33-4E5E2C27D7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3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EF897-A1BB-8986-643E-3B419CDA5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D9C29-B917-97E1-85CE-31315516F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B4573-FC57-3A59-CA58-E9F48A454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85EFDD-A61B-1A8D-23B4-ABDFBD73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E07F-5613-49C6-B605-E0D9099F7C8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F2D084-3832-03D4-F68D-A4CF1C83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9B961A-9623-97AA-413E-465547EE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92A-E8A2-4015-AF33-4E5E2C27D7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2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D78DB-4926-A594-6C2E-0255082A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A3B2D3-8585-CC8C-7D20-275D15C94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C9CE3D-38D5-6719-20D6-3DA6F76B2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A928BF-83D6-90E2-3547-EFDD0245D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1EA0DA-FA0C-3AFA-4388-3BC212799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DF7A03-5D7E-C394-6575-3D3A0D67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E07F-5613-49C6-B605-E0D9099F7C8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E44BCCE-4F00-407E-D95C-8BD3268DA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8B70BA-85D3-C9D5-9A1D-C3581378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92A-E8A2-4015-AF33-4E5E2C27D7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3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22EED-E99D-424A-69F1-A83BEB90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B77FBA3-BEF6-1A70-0006-AFDEFB8C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E07F-5613-49C6-B605-E0D9099F7C8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F7D71D-E668-AA43-8B8F-CA92D60F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6C8584-6516-92D8-A450-28E59366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92A-E8A2-4015-AF33-4E5E2C27D7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79E284-D463-C28D-25DE-95A91DE6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E07F-5613-49C6-B605-E0D9099F7C8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1D728D-8333-4F5C-3A1F-92668184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52FFC7-1BD2-05EC-FAB3-3C6DBF67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92A-E8A2-4015-AF33-4E5E2C27D7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3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7F8A2-0886-BFF5-57F7-1DABEC7F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B61BEE-18FD-95B5-954C-093343EC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FE4C26-45C1-55F3-6720-93B49F03F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2E1EE4-91ED-281B-8405-0930841D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E07F-5613-49C6-B605-E0D9099F7C8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5374FD-DE59-17C9-DE80-201694FD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4C6F7D-E48A-EC06-6A34-712861D3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92A-E8A2-4015-AF33-4E5E2C27D7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954E9-63BA-CC8A-EA3B-70FB5FB4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5F058C-BDB1-0288-C190-28C881EEE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0D7BD5-C0CF-3610-2AAF-80387C0E5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20F5E0-9710-9998-7863-8C06BC36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E07F-5613-49C6-B605-E0D9099F7C8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DC8503-74F2-FD73-6FD9-C8C920B0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0F36C2-D9A0-B804-1323-CDF52D84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492A-E8A2-4015-AF33-4E5E2C27D7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236570-8392-E90C-08E1-D8041ABA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28AFE3-386B-C894-3067-5E5F3A25D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2D2797-8C5B-7FEB-C20C-5F94629D3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FE07F-5613-49C6-B605-E0D9099F7C8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B26412-8039-B996-6292-2105D9F79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1C425D-7D1E-2400-1A67-72771972C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C492A-E8A2-4015-AF33-4E5E2C27D7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77D3F3B4-2B4B-1E88-9EC5-A56CB2CC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95" y="2471201"/>
            <a:ext cx="53721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62F77E-DAF7-6EF7-21BF-0A6610ACC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145" y="1374474"/>
            <a:ext cx="5791200" cy="2479675"/>
          </a:xfrm>
        </p:spPr>
        <p:txBody>
          <a:bodyPr/>
          <a:lstStyle/>
          <a:p>
            <a:r>
              <a:rPr lang="es-AR" sz="7200" b="1" dirty="0">
                <a:latin typeface="Georgia" panose="02040502050405020303" pitchFamily="18" charset="0"/>
              </a:rPr>
              <a:t>matemática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6DE0F3-EAAD-6427-4A27-F17443B39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2745" y="3675956"/>
            <a:ext cx="5666509" cy="639370"/>
          </a:xfrm>
        </p:spPr>
        <p:txBody>
          <a:bodyPr/>
          <a:lstStyle/>
          <a:p>
            <a:r>
              <a:rPr lang="es-AR" b="1" dirty="0">
                <a:latin typeface="Georgia" panose="02040502050405020303" pitchFamily="18" charset="0"/>
              </a:rPr>
              <a:t>Trabajo integrador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75895-CC80-30D0-6825-6C4D91C9AADE}"/>
              </a:ext>
            </a:extLst>
          </p:cNvPr>
          <p:cNvSpPr txBox="1"/>
          <p:nvPr/>
        </p:nvSpPr>
        <p:spPr>
          <a:xfrm>
            <a:off x="-290946" y="0"/>
            <a:ext cx="1442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olaya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camila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     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ochoa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martina    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cantisani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mia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   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olaya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camila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     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ochoa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martina    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cantisani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mia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    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olaya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camila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     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ochoa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martina  </a:t>
            </a:r>
            <a:endParaRPr lang="en-US" i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8A30A8-DBB0-5C3E-1AF3-BB1771743E3C}"/>
              </a:ext>
            </a:extLst>
          </p:cNvPr>
          <p:cNvSpPr txBox="1"/>
          <p:nvPr/>
        </p:nvSpPr>
        <p:spPr>
          <a:xfrm>
            <a:off x="-459388" y="6403355"/>
            <a:ext cx="1442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olaya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camila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     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ochoa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martina    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cantisani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mia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   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olaya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camila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     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ochoa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martina    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cantisani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mia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    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olaya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camila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      </a:t>
            </a:r>
            <a:r>
              <a:rPr lang="es-AR" i="1" dirty="0" err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ochoa</a:t>
            </a:r>
            <a:r>
              <a:rPr lang="es-AR" i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 martina  </a:t>
            </a:r>
            <a:endParaRPr lang="en-US" i="1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Francis (A Bug's Life) | Pooh's Adventures Wiki | Fandom powered by Wikia">
            <a:extLst>
              <a:ext uri="{FF2B5EF4-FFF2-40B4-BE49-F238E27FC236}">
                <a16:creationId xmlns:a16="http://schemas.microsoft.com/office/drawing/2014/main" id="{EE18DDE0-1606-681F-DE8D-AEC4E7767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388" y="1630681"/>
            <a:ext cx="3933148" cy="41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da de Inseto - Cia dos Gifs">
            <a:extLst>
              <a:ext uri="{FF2B5EF4-FFF2-40B4-BE49-F238E27FC236}">
                <a16:creationId xmlns:a16="http://schemas.microsoft.com/office/drawing/2014/main" id="{9F4E0FD3-7005-916D-BDE8-03CD1084F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11" y="1534322"/>
            <a:ext cx="3933148" cy="41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1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7626A51-A4C2-6E36-6B80-101428CED9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528887" y="1760025"/>
            <a:ext cx="3134226" cy="33379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8512549-0ACA-6718-BC51-7A612F128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2729">
            <a:off x="8037587" y="-1724104"/>
            <a:ext cx="2958679" cy="52563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28831B-3D60-5A9C-B69E-3ACC3E931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94633">
            <a:off x="8253601" y="3254401"/>
            <a:ext cx="4844673" cy="27143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163319-EF26-2E4F-5733-C3E9F7D1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981" y="462107"/>
            <a:ext cx="6961910" cy="1325563"/>
          </a:xfrm>
        </p:spPr>
        <p:txBody>
          <a:bodyPr/>
          <a:lstStyle/>
          <a:p>
            <a:r>
              <a:rPr lang="es-AR" sz="5400" b="1" dirty="0">
                <a:latin typeface="Georgia" panose="02040502050405020303" pitchFamily="18" charset="0"/>
              </a:rPr>
              <a:t>INDICE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29ABD-820A-A6EB-B596-45B4A5B14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981" y="1922607"/>
            <a:ext cx="6961909" cy="4351338"/>
          </a:xfrm>
        </p:spPr>
        <p:txBody>
          <a:bodyPr/>
          <a:lstStyle/>
          <a:p>
            <a:pPr marL="0" indent="0">
              <a:buNone/>
            </a:pPr>
            <a:endParaRPr lang="es-AR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s-AR" sz="3200" dirty="0" err="1">
                <a:latin typeface="Georgia" panose="02040502050405020303" pitchFamily="18" charset="0"/>
              </a:rPr>
              <a:t>Estadistica</a:t>
            </a:r>
            <a:endParaRPr lang="es-AR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s-AR" i="1" dirty="0">
                <a:latin typeface="Georgia" panose="02040502050405020303" pitchFamily="18" charset="0"/>
              </a:rPr>
              <a:t>origen y utilidad</a:t>
            </a:r>
            <a:endParaRPr lang="en-US" i="1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US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Georgia" panose="02040502050405020303" pitchFamily="18" charset="0"/>
              </a:rPr>
              <a:t>Censo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</a:rPr>
              <a:t>poblacional</a:t>
            </a:r>
            <a:endParaRPr lang="en-US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US" i="1" dirty="0" err="1">
                <a:latin typeface="Georgia" panose="02040502050405020303" pitchFamily="18" charset="0"/>
              </a:rPr>
              <a:t>indrotuccion</a:t>
            </a:r>
            <a:endParaRPr lang="en-US" i="1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US" i="1" dirty="0" err="1">
                <a:latin typeface="Georgia" panose="02040502050405020303" pitchFamily="18" charset="0"/>
              </a:rPr>
              <a:t>historia</a:t>
            </a:r>
            <a:endParaRPr lang="en-US" i="1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US" i="1" dirty="0">
                <a:latin typeface="Georgia" panose="02040502050405020303" pitchFamily="18" charset="0"/>
              </a:rPr>
              <a:t>primer </a:t>
            </a:r>
            <a:r>
              <a:rPr lang="en-US" i="1" dirty="0" err="1">
                <a:latin typeface="Georgia" panose="02040502050405020303" pitchFamily="18" charset="0"/>
              </a:rPr>
              <a:t>censo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sz="1600" i="1" dirty="0">
                <a:latin typeface="Georgia" panose="02040502050405020303" pitchFamily="18" charset="0"/>
              </a:rPr>
              <a:t>(1869) </a:t>
            </a:r>
            <a:r>
              <a:rPr lang="en-US" i="1" dirty="0">
                <a:latin typeface="Georgia" panose="02040502050405020303" pitchFamily="18" charset="0"/>
              </a:rPr>
              <a:t>vs. ultimo </a:t>
            </a:r>
            <a:r>
              <a:rPr lang="en-US" i="1" dirty="0" err="1">
                <a:latin typeface="Georgia" panose="02040502050405020303" pitchFamily="18" charset="0"/>
              </a:rPr>
              <a:t>censo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sz="1800" i="1" dirty="0">
                <a:latin typeface="Georgia" panose="02040502050405020303" pitchFamily="18" charset="0"/>
              </a:rPr>
              <a:t>(2022)</a:t>
            </a:r>
            <a:endParaRPr lang="es-AR" i="1" dirty="0">
              <a:latin typeface="Georgia" panose="02040502050405020303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744537C-FD4B-372D-8697-6F6326F1AF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14828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Mamá Decoradora: Chicken Little PNG descarga gratis">
            <a:extLst>
              <a:ext uri="{FF2B5EF4-FFF2-40B4-BE49-F238E27FC236}">
                <a16:creationId xmlns:a16="http://schemas.microsoft.com/office/drawing/2014/main" id="{71E1D89A-696F-DA3D-6300-C54CF9D9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5170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7123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his contains an image of: cigaretio">
            <a:extLst>
              <a:ext uri="{FF2B5EF4-FFF2-40B4-BE49-F238E27FC236}">
                <a16:creationId xmlns:a16="http://schemas.microsoft.com/office/drawing/2014/main" id="{5ADB83BD-E64A-5874-AF01-83C2B5634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28" y="436835"/>
            <a:ext cx="2247900" cy="19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C76B620-D05E-7215-56CE-A56AEB45F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" y="0"/>
            <a:ext cx="3592603" cy="6836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163319-EF26-2E4F-5733-C3E9F7D1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624" y="140610"/>
            <a:ext cx="6961910" cy="935684"/>
          </a:xfrm>
        </p:spPr>
        <p:txBody>
          <a:bodyPr>
            <a:normAutofit/>
          </a:bodyPr>
          <a:lstStyle/>
          <a:p>
            <a:pPr algn="ctr"/>
            <a:r>
              <a:rPr lang="es-AR" sz="6000" b="1" dirty="0">
                <a:latin typeface="Georgia" panose="02040502050405020303" pitchFamily="18" charset="0"/>
              </a:rPr>
              <a:t>Estadística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744537C-FD4B-372D-8697-6F6326F1AF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14828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53513A-5DA7-03AB-427C-F1658D6E2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958" y="2497424"/>
            <a:ext cx="3191320" cy="4163006"/>
          </a:xfrm>
          <a:prstGeom prst="rect">
            <a:avLst/>
          </a:prstGeom>
        </p:spPr>
      </p:pic>
      <p:pic>
        <p:nvPicPr>
          <p:cNvPr id="2054" name="Picture 6" descr="CmGamm: Transparent Chicken Little Logo">
            <a:extLst>
              <a:ext uri="{FF2B5EF4-FFF2-40B4-BE49-F238E27FC236}">
                <a16:creationId xmlns:a16="http://schemas.microsoft.com/office/drawing/2014/main" id="{7868A676-CF19-52C8-095B-804FB2CB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8104" y="0"/>
            <a:ext cx="313422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D95C150-66E6-5CB9-45C2-233739C42BA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4528887" y="1763324"/>
            <a:ext cx="3134226" cy="33379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70EE481-3564-5FF6-1EAE-AEF9745A63C1}"/>
              </a:ext>
            </a:extLst>
          </p:cNvPr>
          <p:cNvSpPr txBox="1"/>
          <p:nvPr/>
        </p:nvSpPr>
        <p:spPr>
          <a:xfrm>
            <a:off x="2454624" y="827640"/>
            <a:ext cx="6961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>
                <a:latin typeface="Georgia" panose="02040502050405020303" pitchFamily="18" charset="0"/>
              </a:rPr>
              <a:t>Investigar el origen de la Estadística.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7D29FB-F710-3343-A460-D7F60956E6E5}"/>
              </a:ext>
            </a:extLst>
          </p:cNvPr>
          <p:cNvSpPr txBox="1"/>
          <p:nvPr/>
        </p:nvSpPr>
        <p:spPr>
          <a:xfrm>
            <a:off x="1578859" y="1720814"/>
            <a:ext cx="3296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Bookshelf Symbol 7" panose="05010101010101010101" pitchFamily="2" charset="2"/>
              <a:buChar char=""/>
            </a:pPr>
            <a:r>
              <a:rPr lang="en-US" sz="2400" dirty="0" err="1">
                <a:latin typeface="Georgia" panose="02040502050405020303" pitchFamily="18" charset="0"/>
              </a:rPr>
              <a:t>recopilar</a:t>
            </a:r>
            <a:r>
              <a:rPr lang="en-US" sz="2400" dirty="0">
                <a:latin typeface="Georgia" panose="02040502050405020303" pitchFamily="18" charset="0"/>
              </a:rPr>
              <a:t>, </a:t>
            </a:r>
            <a:r>
              <a:rPr lang="en-US" sz="2400" dirty="0" err="1">
                <a:latin typeface="Georgia" panose="02040502050405020303" pitchFamily="18" charset="0"/>
              </a:rPr>
              <a:t>ordenar</a:t>
            </a:r>
            <a:r>
              <a:rPr lang="en-US" sz="2400" dirty="0">
                <a:latin typeface="Georgia" panose="02040502050405020303" pitchFamily="18" charset="0"/>
              </a:rPr>
              <a:t> y </a:t>
            </a:r>
            <a:r>
              <a:rPr lang="en-US" sz="2400" dirty="0" err="1">
                <a:latin typeface="Georgia" panose="02040502050405020303" pitchFamily="18" charset="0"/>
              </a:rPr>
              <a:t>analizar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3C360F5-BA54-FC39-2633-D831B508FC07}"/>
              </a:ext>
            </a:extLst>
          </p:cNvPr>
          <p:cNvSpPr txBox="1"/>
          <p:nvPr/>
        </p:nvSpPr>
        <p:spPr>
          <a:xfrm>
            <a:off x="5722614" y="3231312"/>
            <a:ext cx="3215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Bookshelf Symbol 7" panose="05010101010101010101" pitchFamily="2" charset="2"/>
              <a:buChar char=""/>
            </a:pPr>
            <a:r>
              <a:rPr lang="en-US" sz="2400" dirty="0" err="1">
                <a:latin typeface="Georgia" panose="02040502050405020303" pitchFamily="18" charset="0"/>
              </a:rPr>
              <a:t>grandes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cantidades</a:t>
            </a:r>
            <a:r>
              <a:rPr lang="en-US" sz="2400" dirty="0">
                <a:latin typeface="Georgia" panose="02040502050405020303" pitchFamily="18" charset="0"/>
              </a:rPr>
              <a:t> de </a:t>
            </a:r>
            <a:r>
              <a:rPr lang="en-US" sz="2400" b="1" dirty="0" err="1">
                <a:latin typeface="Georgia" panose="02040502050405020303" pitchFamily="18" charset="0"/>
              </a:rPr>
              <a:t>datos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2553D9F-D56B-FAA3-905B-2F117D77C212}"/>
              </a:ext>
            </a:extLst>
          </p:cNvPr>
          <p:cNvSpPr txBox="1"/>
          <p:nvPr/>
        </p:nvSpPr>
        <p:spPr>
          <a:xfrm>
            <a:off x="3780296" y="2290595"/>
            <a:ext cx="359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Bookshelf Symbol 7" panose="05010101010101010101" pitchFamily="2" charset="2"/>
              <a:buChar char=""/>
            </a:pPr>
            <a:r>
              <a:rPr lang="es-ES" sz="2400" dirty="0">
                <a:latin typeface="Georgia" panose="02040502050405020303" pitchFamily="18" charset="0"/>
              </a:rPr>
              <a:t>método eficiente y rápido para la </a:t>
            </a:r>
            <a:r>
              <a:rPr lang="es-ES" sz="2400" b="1" dirty="0">
                <a:latin typeface="Georgia" panose="02040502050405020303" pitchFamily="18" charset="0"/>
              </a:rPr>
              <a:t>acción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F2F8ADC-FA3A-1254-860E-C1D65E4460CD}"/>
              </a:ext>
            </a:extLst>
          </p:cNvPr>
          <p:cNvSpPr txBox="1">
            <a:spLocks/>
          </p:cNvSpPr>
          <p:nvPr/>
        </p:nvSpPr>
        <p:spPr>
          <a:xfrm>
            <a:off x="1861048" y="4832684"/>
            <a:ext cx="6961910" cy="1632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s-AR" sz="2800" dirty="0">
                <a:latin typeface="Georgia" panose="02040502050405020303" pitchFamily="18" charset="0"/>
              </a:rPr>
              <a:t>etimología: </a:t>
            </a:r>
            <a:r>
              <a:rPr lang="es-AR" sz="4000" b="1" u="sng" dirty="0" err="1">
                <a:latin typeface="Georgia" panose="02040502050405020303" pitchFamily="18" charset="0"/>
              </a:rPr>
              <a:t>Statistik</a:t>
            </a:r>
            <a:endParaRPr lang="es-AR" sz="4000" b="1" u="sng" dirty="0">
              <a:latin typeface="Georgia" panose="02040502050405020303" pitchFamily="18" charset="0"/>
            </a:endParaRPr>
          </a:p>
          <a:p>
            <a:pPr lvl="1" algn="ctr"/>
            <a:r>
              <a:rPr lang="es-AR" sz="2800" dirty="0">
                <a:latin typeface="Georgia" panose="02040502050405020303" pitchFamily="18" charset="0"/>
              </a:rPr>
              <a:t>:</a:t>
            </a:r>
            <a:r>
              <a:rPr lang="es-AR" sz="2800" i="1" dirty="0">
                <a:latin typeface="Georgia" panose="02040502050405020303" pitchFamily="18" charset="0"/>
              </a:rPr>
              <a:t>alemán   </a:t>
            </a:r>
            <a:r>
              <a:rPr lang="es-AR" sz="2800" dirty="0">
                <a:latin typeface="Georgia" panose="02040502050405020303" pitchFamily="18" charset="0"/>
              </a:rPr>
              <a:t>                .  </a:t>
            </a:r>
          </a:p>
          <a:p>
            <a:pPr lvl="1" algn="ctr"/>
            <a:r>
              <a:rPr lang="es-AR" sz="2800" dirty="0">
                <a:latin typeface="Georgia" panose="02040502050405020303" pitchFamily="18" charset="0"/>
              </a:rPr>
              <a:t>:</a:t>
            </a:r>
            <a:r>
              <a:rPr lang="es-AR" sz="2800" i="1" dirty="0">
                <a:latin typeface="Georgia" panose="02040502050405020303" pitchFamily="18" charset="0"/>
              </a:rPr>
              <a:t>estado                     .</a:t>
            </a:r>
            <a:endParaRPr lang="en-US" sz="2800" b="1" i="1" u="sng" dirty="0">
              <a:latin typeface="Georgia" panose="02040502050405020303" pitchFamily="18" charset="0"/>
            </a:endParaRPr>
          </a:p>
        </p:txBody>
      </p:sp>
      <p:pic>
        <p:nvPicPr>
          <p:cNvPr id="2058" name="Picture 10" descr="Todas las imágenes">
            <a:extLst>
              <a:ext uri="{FF2B5EF4-FFF2-40B4-BE49-F238E27FC236}">
                <a16:creationId xmlns:a16="http://schemas.microsoft.com/office/drawing/2014/main" id="{36D7B110-EA34-D094-3AEB-D45160036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29" y="2831215"/>
            <a:ext cx="1618798" cy="21932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4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3E90288-8B2B-8C6C-8ED3-78F5A0ABC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50651" y="1309520"/>
            <a:ext cx="2957670" cy="54059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359CC2B-6B75-0F83-2116-042C0E3F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96" y="1599302"/>
            <a:ext cx="3007182" cy="40208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7509E0-580B-27F8-2963-1F8B3248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828547" cy="1340352"/>
          </a:xfrm>
        </p:spPr>
        <p:txBody>
          <a:bodyPr>
            <a:normAutofit fontScale="90000"/>
          </a:bodyPr>
          <a:lstStyle/>
          <a:p>
            <a:pPr algn="ctr"/>
            <a:r>
              <a:rPr lang="es-AR" sz="6700" b="1" dirty="0">
                <a:latin typeface="Georgia" panose="02040502050405020303" pitchFamily="18" charset="0"/>
              </a:rPr>
              <a:t>Censo poblacional</a:t>
            </a:r>
            <a:br>
              <a:rPr lang="es-AR" sz="4000" b="1" dirty="0">
                <a:latin typeface="Georgia" panose="02040502050405020303" pitchFamily="18" charset="0"/>
              </a:rPr>
            </a:br>
            <a:r>
              <a:rPr lang="es-ES" sz="2200" i="1" dirty="0">
                <a:latin typeface="Georgia" panose="02040502050405020303" pitchFamily="18" charset="0"/>
              </a:rPr>
              <a:t>¿Qué es un censo poblacional?</a:t>
            </a:r>
            <a:endParaRPr lang="en-US" sz="4000" i="1" dirty="0"/>
          </a:p>
        </p:txBody>
      </p:sp>
      <p:pic>
        <p:nvPicPr>
          <p:cNvPr id="5" name="Picture 6" descr="59 best Chicken little images on Pinterest | Chicken little disney ...">
            <a:extLst>
              <a:ext uri="{FF2B5EF4-FFF2-40B4-BE49-F238E27FC236}">
                <a16:creationId xmlns:a16="http://schemas.microsoft.com/office/drawing/2014/main" id="{58766032-479A-5559-E4C9-01686E411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93841" l="10000" r="90000">
                        <a14:foregroundMark x1="34333" y1="89130" x2="50167" y2="87077"/>
                        <a14:foregroundMark x1="50167" y1="87077" x2="66000" y2="93357"/>
                        <a14:foregroundMark x1="66000" y1="93357" x2="57167" y2="85507"/>
                        <a14:foregroundMark x1="37833" y1="84058" x2="30500" y2="71014"/>
                        <a14:foregroundMark x1="30500" y1="71014" x2="7000" y2="75000"/>
                        <a14:foregroundMark x1="7000" y1="75000" x2="14833" y2="92391"/>
                        <a14:foregroundMark x1="14833" y1="92391" x2="49167" y2="99275"/>
                        <a14:foregroundMark x1="49167" y1="99275" x2="74167" y2="93841"/>
                        <a14:foregroundMark x1="74167" y1="93841" x2="70500" y2="82971"/>
                        <a14:foregroundMark x1="70500" y1="82971" x2="48167" y2="80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63" y="3609721"/>
            <a:ext cx="2625962" cy="362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88A411-0FCB-1BF7-AFFC-DF3ACBF2EC7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4532479" y="1760025"/>
            <a:ext cx="3134226" cy="33379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CB0084C-8ECE-9F57-5BE9-C2912D624D43}"/>
              </a:ext>
            </a:extLst>
          </p:cNvPr>
          <p:cNvSpPr txBox="1"/>
          <p:nvPr/>
        </p:nvSpPr>
        <p:spPr>
          <a:xfrm>
            <a:off x="3746467" y="1252193"/>
            <a:ext cx="75471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Georgia" panose="02040502050405020303" pitchFamily="18" charset="0"/>
              </a:rPr>
              <a:t>cuenta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2800" dirty="0">
                <a:latin typeface="Georgia" panose="02040502050405020303" pitchFamily="18" charset="0"/>
              </a:rPr>
              <a:t>✪</a:t>
            </a:r>
            <a:r>
              <a:rPr lang="en-US" sz="2400" dirty="0" err="1">
                <a:latin typeface="Georgia" panose="02040502050405020303" pitchFamily="18" charset="0"/>
              </a:rPr>
              <a:t>completa</a:t>
            </a:r>
            <a:r>
              <a:rPr lang="en-US" sz="2400" dirty="0">
                <a:latin typeface="Georgia" panose="02040502050405020303" pitchFamily="18" charset="0"/>
              </a:rPr>
              <a:t> y </a:t>
            </a:r>
            <a:r>
              <a:rPr lang="en-US" sz="2400" dirty="0" err="1">
                <a:latin typeface="Georgia" panose="02040502050405020303" pitchFamily="18" charset="0"/>
              </a:rPr>
              <a:t>detallada</a:t>
            </a:r>
            <a:r>
              <a:rPr lang="en-US" sz="2400" dirty="0">
                <a:latin typeface="Georgia" panose="02040502050405020303" pitchFamily="18" charset="0"/>
              </a:rPr>
              <a:t>   ✪ </a:t>
            </a:r>
            <a:r>
              <a:rPr lang="en-US" sz="2400" dirty="0" err="1">
                <a:latin typeface="Georgia" panose="02040502050405020303" pitchFamily="18" charset="0"/>
              </a:rPr>
              <a:t>momento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determinado</a:t>
            </a:r>
            <a:endParaRPr lang="en-US" sz="2400" dirty="0">
              <a:latin typeface="Georgia" panose="02040502050405020303" pitchFamily="18" charset="0"/>
            </a:endParaRPr>
          </a:p>
          <a:p>
            <a:pPr algn="ctr"/>
            <a:r>
              <a:rPr lang="es-ES" sz="2400" dirty="0">
                <a:latin typeface="Georgia" panose="02040502050405020303" pitchFamily="18" charset="0"/>
              </a:rPr>
              <a:t>✪habitantes    de    un    país    o    una     región 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332E4B-163C-C21E-3EEC-64463FF8314B}"/>
              </a:ext>
            </a:extLst>
          </p:cNvPr>
          <p:cNvSpPr txBox="1"/>
          <p:nvPr/>
        </p:nvSpPr>
        <p:spPr>
          <a:xfrm>
            <a:off x="3746467" y="3261377"/>
            <a:ext cx="6279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Georgia" panose="02040502050405020303" pitchFamily="18" charset="0"/>
              </a:rPr>
              <a:t>objetivo</a:t>
            </a:r>
            <a:r>
              <a:rPr lang="es-AR" sz="3200" dirty="0">
                <a:latin typeface="Georgia" panose="02040502050405020303" pitchFamily="18" charset="0"/>
              </a:rPr>
              <a:t>→</a:t>
            </a:r>
            <a:r>
              <a:rPr lang="es-AR" sz="3200" b="1" dirty="0">
                <a:latin typeface="Georgia" panose="02040502050405020303" pitchFamily="18" charset="0"/>
              </a:rPr>
              <a:t>  </a:t>
            </a:r>
            <a:r>
              <a:rPr lang="es-AR" sz="2400" dirty="0">
                <a:latin typeface="Georgia" panose="02040502050405020303" pitchFamily="18" charset="0"/>
              </a:rPr>
              <a:t>características </a:t>
            </a:r>
            <a:r>
              <a:rPr lang="es-AR" sz="2400" u="sng" dirty="0">
                <a:latin typeface="Georgia" panose="02040502050405020303" pitchFamily="18" charset="0"/>
              </a:rPr>
              <a:t>variables</a:t>
            </a:r>
            <a:r>
              <a:rPr lang="es-AR" sz="2400" dirty="0">
                <a:latin typeface="Georgia" panose="02040502050405020303" pitchFamily="18" charset="0"/>
              </a:rPr>
              <a:t> </a:t>
            </a:r>
            <a:endParaRPr lang="es-AR" sz="3200" dirty="0">
              <a:latin typeface="Georgia" panose="02040502050405020303" pitchFamily="18" charset="0"/>
            </a:endParaRPr>
          </a:p>
          <a:p>
            <a:pPr lvl="5"/>
            <a:r>
              <a:rPr lang="es-AR" sz="2400" dirty="0">
                <a:latin typeface="Georgia" panose="02040502050405020303" pitchFamily="18" charset="0"/>
              </a:rPr>
              <a:t>de la población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00624BE-CF71-24E5-7483-15AF9B694611}"/>
              </a:ext>
            </a:extLst>
          </p:cNvPr>
          <p:cNvSpPr txBox="1"/>
          <p:nvPr/>
        </p:nvSpPr>
        <p:spPr>
          <a:xfrm>
            <a:off x="4058668" y="4988081"/>
            <a:ext cx="5079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Georgia" panose="02040502050405020303" pitchFamily="18" charset="0"/>
              </a:rPr>
              <a:t>planificación y el desarrollo de políticas públicas.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E37DA47-F63F-0522-B25C-C2E859F448C0}"/>
              </a:ext>
            </a:extLst>
          </p:cNvPr>
          <p:cNvSpPr txBox="1"/>
          <p:nvPr/>
        </p:nvSpPr>
        <p:spPr>
          <a:xfrm>
            <a:off x="4927662" y="4392306"/>
            <a:ext cx="4074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Bookshelf Symbol 7" panose="05010101010101010101" pitchFamily="2" charset="2"/>
              <a:buChar char="|"/>
            </a:pPr>
            <a:r>
              <a:rPr lang="es-AR" sz="3200" b="1" dirty="0">
                <a:latin typeface="Georgia" panose="02040502050405020303" pitchFamily="18" charset="0"/>
              </a:rPr>
              <a:t>relevancia: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812A54F-84F8-2109-F790-D1020867A7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189856" y="1759742"/>
            <a:ext cx="2251054" cy="261712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B1998F4-98B9-7373-00F1-FA80CA32B9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 flipV="1">
            <a:off x="3551732" y="3136755"/>
            <a:ext cx="2814675" cy="246905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FD0E072-E430-C168-E050-E042731DB7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58" b="92396" l="9752" r="94149">
                        <a14:foregroundMark x1="38830" y1="47708" x2="38830" y2="47708"/>
                        <a14:foregroundMark x1="37589" y1="35313" x2="37589" y2="35313"/>
                        <a14:foregroundMark x1="94149" y1="47708" x2="94149" y2="47708"/>
                        <a14:foregroundMark x1="61525" y1="77917" x2="61525" y2="77917"/>
                        <a14:foregroundMark x1="45213" y1="92396" x2="45213" y2="92396"/>
                        <a14:foregroundMark x1="41312" y1="87500" x2="41312" y2="87500"/>
                        <a14:foregroundMark x1="52305" y1="87917" x2="52305" y2="87917"/>
                        <a14:foregroundMark x1="52837" y1="87917" x2="52837" y2="87917"/>
                        <a14:foregroundMark x1="35993" y1="79583" x2="35993" y2="79583"/>
                        <a14:foregroundMark x1="15426" y1="74583" x2="15426" y2="74583"/>
                        <a14:foregroundMark x1="54787" y1="9583" x2="54787" y2="9583"/>
                        <a14:foregroundMark x1="51596" y1="5104" x2="51596" y2="5104"/>
                        <a14:foregroundMark x1="50709" y1="3958" x2="50709" y2="39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55" y="5067634"/>
            <a:ext cx="1008599" cy="17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92BCC0CD-D790-97D9-78F1-A2C01D636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6907">
            <a:off x="784283" y="-321182"/>
            <a:ext cx="2590560" cy="35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D7F2EA-AA7F-4161-D71A-C1506C8B11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528887" y="1760025"/>
            <a:ext cx="3134226" cy="333795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35182B2-AEF4-7BB9-0A78-E59C07A4C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504" y="-136656"/>
            <a:ext cx="8951496" cy="1363579"/>
          </a:xfrm>
        </p:spPr>
        <p:txBody>
          <a:bodyPr>
            <a:normAutofit fontScale="90000"/>
          </a:bodyPr>
          <a:lstStyle/>
          <a:p>
            <a:pPr algn="r"/>
            <a:r>
              <a:rPr lang="es-AR" sz="6700" b="1" dirty="0">
                <a:latin typeface="Georgia" panose="02040502050405020303" pitchFamily="18" charset="0"/>
              </a:rPr>
              <a:t>Censo poblacional</a:t>
            </a:r>
            <a:br>
              <a:rPr lang="es-AR" sz="4000" b="1" dirty="0">
                <a:latin typeface="Georgia" panose="02040502050405020303" pitchFamily="18" charset="0"/>
              </a:rPr>
            </a:br>
            <a:r>
              <a:rPr lang="es-ES" sz="2200" i="1" dirty="0">
                <a:latin typeface="Georgia" panose="02040502050405020303" pitchFamily="18" charset="0"/>
              </a:rPr>
              <a:t>Investigar cuando se hizo el primer censo nacional, quien fue el </a:t>
            </a:r>
            <a:r>
              <a:rPr lang="es-ES" sz="2200" b="1" i="1" dirty="0">
                <a:latin typeface="Georgia" panose="02040502050405020303" pitchFamily="18" charset="0"/>
              </a:rPr>
              <a:t>precursor</a:t>
            </a:r>
            <a:r>
              <a:rPr lang="es-ES" sz="2200" i="1" dirty="0">
                <a:latin typeface="Georgia" panose="02040502050405020303" pitchFamily="18" charset="0"/>
              </a:rPr>
              <a:t>.</a:t>
            </a:r>
            <a:endParaRPr lang="en-US" sz="4000" i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2902F2-6F9E-5FD0-FCCC-9647B6385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89" y="3038468"/>
            <a:ext cx="4005540" cy="3337950"/>
          </a:xfrm>
          <a:prstGeom prst="rect">
            <a:avLst/>
          </a:prstGeom>
        </p:spPr>
      </p:pic>
      <p:pic>
        <p:nvPicPr>
          <p:cNvPr id="12" name="Picture 8" descr="MAR 21 Disney History">
            <a:extLst>
              <a:ext uri="{FF2B5EF4-FFF2-40B4-BE49-F238E27FC236}">
                <a16:creationId xmlns:a16="http://schemas.microsoft.com/office/drawing/2014/main" id="{4BD4372B-2CB7-675A-ED95-0FE67C5AB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1" y="3038468"/>
            <a:ext cx="4266334" cy="49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3D6136-044E-24E2-97BB-9008CE4B29B1}"/>
              </a:ext>
            </a:extLst>
          </p:cNvPr>
          <p:cNvSpPr txBox="1"/>
          <p:nvPr/>
        </p:nvSpPr>
        <p:spPr>
          <a:xfrm>
            <a:off x="3134225" y="1179865"/>
            <a:ext cx="704749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latin typeface="Georgia" panose="02040502050405020303" pitchFamily="18" charset="0"/>
              </a:rPr>
              <a:t>etapas</a:t>
            </a:r>
            <a:r>
              <a:rPr lang="es-AR" sz="3200" dirty="0">
                <a:latin typeface="Georgia" panose="02040502050405020303" pitchFamily="18" charset="0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2800" dirty="0">
                <a:latin typeface="Georgia" panose="02040502050405020303" pitchFamily="18" charset="0"/>
              </a:rPr>
              <a:t>primer censo;1500-1869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2800" dirty="0">
                <a:latin typeface="Georgia" panose="02040502050405020303" pitchFamily="18" charset="0"/>
              </a:rPr>
              <a:t>INDEC; 1968</a:t>
            </a:r>
          </a:p>
          <a:p>
            <a:pPr marL="1885950" lvl="3" indent="-514350">
              <a:buFont typeface="+mj-lt"/>
              <a:buAutoNum type="arabicPeriod" startAt="3"/>
            </a:pPr>
            <a:r>
              <a:rPr lang="es-AR" sz="2800" dirty="0">
                <a:latin typeface="Georgia" panose="02040502050405020303" pitchFamily="18" charset="0"/>
              </a:rPr>
              <a:t>actualidad; 1968 - 2022</a:t>
            </a:r>
          </a:p>
          <a:p>
            <a:pPr marL="571500" indent="-571500">
              <a:buFont typeface="+mj-lt"/>
              <a:buAutoNum type="romanLcPeriod"/>
            </a:pPr>
            <a:endParaRPr lang="es-A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8DA2D3D-2AD6-BAD4-37DB-DC389CB5722B}"/>
              </a:ext>
            </a:extLst>
          </p:cNvPr>
          <p:cNvSpPr txBox="1"/>
          <p:nvPr/>
        </p:nvSpPr>
        <p:spPr>
          <a:xfrm>
            <a:off x="5755170" y="2961418"/>
            <a:ext cx="60858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latin typeface="Georgia" panose="02040502050405020303" pitchFamily="18" charset="0"/>
              </a:rPr>
              <a:t>1862</a:t>
            </a:r>
            <a:r>
              <a:rPr lang="es-AR" sz="4000" b="1" dirty="0">
                <a:latin typeface="Georgia" panose="02040502050405020303" pitchFamily="18" charset="0"/>
              </a:rPr>
              <a:t> </a:t>
            </a:r>
            <a:r>
              <a:rPr lang="es-AR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(Bartolomé Mitre)</a:t>
            </a:r>
          </a:p>
          <a:p>
            <a:r>
              <a:rPr lang="es-A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✓</a:t>
            </a:r>
            <a:r>
              <a:rPr lang="es-AR" sz="2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 Censo General de Población</a:t>
            </a:r>
          </a:p>
          <a:p>
            <a:pPr algn="r"/>
            <a:r>
              <a:rPr lang="es-AR" sz="4800" b="1" dirty="0">
                <a:highlight>
                  <a:srgbClr val="FFFF00"/>
                </a:highlight>
                <a:latin typeface="Georgia" panose="02040502050405020303" pitchFamily="18" charset="0"/>
              </a:rPr>
              <a:t>1869</a:t>
            </a:r>
          </a:p>
          <a:p>
            <a:pPr algn="r"/>
            <a:r>
              <a:rPr lang="es-A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realiza el censo</a:t>
            </a:r>
          </a:p>
          <a:p>
            <a:pPr algn="r"/>
            <a:r>
              <a:rPr lang="es-AR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constó de </a:t>
            </a:r>
            <a:r>
              <a:rPr lang="es-AR" sz="2400" u="sng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ocho </a:t>
            </a:r>
            <a:r>
              <a:rPr lang="es-AR" sz="2400" u="sng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pregutas</a:t>
            </a:r>
            <a:endParaRPr lang="es-A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FA568A8-5384-34FD-F48B-A075804FC1DA}"/>
              </a:ext>
            </a:extLst>
          </p:cNvPr>
          <p:cNvCxnSpPr/>
          <p:nvPr/>
        </p:nvCxnSpPr>
        <p:spPr>
          <a:xfrm>
            <a:off x="4458835" y="3038468"/>
            <a:ext cx="458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8CB3CE3-6FD5-CE46-E76A-2309B5B94121}"/>
              </a:ext>
            </a:extLst>
          </p:cNvPr>
          <p:cNvSpPr txBox="1"/>
          <p:nvPr/>
        </p:nvSpPr>
        <p:spPr>
          <a:xfrm>
            <a:off x="4458835" y="5515963"/>
            <a:ext cx="417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anose="02040502050405020303" pitchFamily="18" charset="0"/>
              </a:rPr>
              <a:t>“</a:t>
            </a:r>
            <a:r>
              <a:rPr lang="en-US" sz="3200" b="1" dirty="0" err="1">
                <a:latin typeface="Georgia" panose="02040502050405020303" pitchFamily="18" charset="0"/>
              </a:rPr>
              <a:t>censo</a:t>
            </a:r>
            <a:r>
              <a:rPr lang="en-US" sz="3200" b="1" dirty="0">
                <a:latin typeface="Georgia" panose="02040502050405020303" pitchFamily="18" charset="0"/>
              </a:rPr>
              <a:t> de </a:t>
            </a:r>
            <a:r>
              <a:rPr lang="en-US" sz="3200" b="1" dirty="0" err="1">
                <a:latin typeface="Georgia" panose="02040502050405020303" pitchFamily="18" charset="0"/>
              </a:rPr>
              <a:t>hecho</a:t>
            </a:r>
            <a:r>
              <a:rPr lang="en-US" sz="3200" b="1" dirty="0">
                <a:latin typeface="Georgia" panose="02040502050405020303" pitchFamily="18" charset="0"/>
              </a:rPr>
              <a:t>” 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47D3259-7026-2C19-D1EE-001D17FBE67E}"/>
              </a:ext>
            </a:extLst>
          </p:cNvPr>
          <p:cNvCxnSpPr>
            <a:cxnSpLocks/>
          </p:cNvCxnSpPr>
          <p:nvPr/>
        </p:nvCxnSpPr>
        <p:spPr>
          <a:xfrm>
            <a:off x="7663113" y="5530494"/>
            <a:ext cx="3108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418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9180CD9-B061-EC6B-B76D-822B4066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67" y="1268962"/>
            <a:ext cx="10828421" cy="4926565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D744537C-FD4B-372D-8697-6F6326F1AF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14828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868A676-CF19-52C8-095B-804FB2CB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1600" y="3679040"/>
            <a:ext cx="2340003" cy="339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D95C150-66E6-5CB9-45C2-233739C42B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4528887" y="1763324"/>
            <a:ext cx="3134226" cy="333795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2240518-3A53-C943-BECA-053ED5B8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79" y="0"/>
            <a:ext cx="10379242" cy="1363579"/>
          </a:xfrm>
        </p:spPr>
        <p:txBody>
          <a:bodyPr>
            <a:normAutofit fontScale="90000"/>
          </a:bodyPr>
          <a:lstStyle/>
          <a:p>
            <a:pPr algn="ctr"/>
            <a:r>
              <a:rPr lang="es-AR" sz="6700" b="1" dirty="0">
                <a:latin typeface="Georgia" panose="02040502050405020303" pitchFamily="18" charset="0"/>
              </a:rPr>
              <a:t>Censo poblacional</a:t>
            </a:r>
            <a:br>
              <a:rPr lang="es-AR" sz="4000" b="1" dirty="0">
                <a:latin typeface="Georgia" panose="02040502050405020303" pitchFamily="18" charset="0"/>
              </a:rPr>
            </a:br>
            <a:r>
              <a:rPr lang="es-ES" sz="2200" i="1" dirty="0">
                <a:latin typeface="Georgia" panose="02040502050405020303" pitchFamily="18" charset="0"/>
              </a:rPr>
              <a:t>Comparar algunos resultados obtenidos en el primer censo, con los obtenidos en 2022..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9790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207</Words>
  <Application>Microsoft Office PowerPoint</Application>
  <PresentationFormat>Panorámica</PresentationFormat>
  <Paragraphs>41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Bookshelf Symbol 7</vt:lpstr>
      <vt:lpstr>Calibri</vt:lpstr>
      <vt:lpstr>Calibri Light</vt:lpstr>
      <vt:lpstr>Georgia</vt:lpstr>
      <vt:lpstr>Tema de Office</vt:lpstr>
      <vt:lpstr>matemática</vt:lpstr>
      <vt:lpstr>INDICE</vt:lpstr>
      <vt:lpstr>Estadística</vt:lpstr>
      <vt:lpstr>Censo poblacional ¿Qué es un censo poblacional?</vt:lpstr>
      <vt:lpstr>Censo poblacional Investigar cuando se hizo el primer censo nacional, quien fue el precursor.</vt:lpstr>
      <vt:lpstr>Censo poblacional Comparar algunos resultados obtenidos en el primer censo, con los obtenidos en 2022..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</dc:title>
  <dc:creator>Mia Angelina Cantisani</dc:creator>
  <cp:lastModifiedBy>Mia Angelina Cantisani</cp:lastModifiedBy>
  <cp:revision>4</cp:revision>
  <dcterms:created xsi:type="dcterms:W3CDTF">2023-06-25T14:53:00Z</dcterms:created>
  <dcterms:modified xsi:type="dcterms:W3CDTF">2023-07-02T01:08:26Z</dcterms:modified>
</cp:coreProperties>
</file>