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p:scale>
          <a:sx n="70" d="100"/>
          <a:sy n="70" d="100"/>
        </p:scale>
        <p:origin x="1147" y="38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F2A1571-3C4E-43D9-A7C4-960BE04289F0}" type="datetimeFigureOut">
              <a:rPr lang="es-AR" smtClean="0"/>
              <a:t>12/7/2023</a:t>
            </a:fld>
            <a:endParaRPr lang="es-AR"/>
          </a:p>
        </p:txBody>
      </p:sp>
      <p:sp>
        <p:nvSpPr>
          <p:cNvPr id="5" name="Footer Placeholder 4"/>
          <p:cNvSpPr>
            <a:spLocks noGrp="1"/>
          </p:cNvSpPr>
          <p:nvPr>
            <p:ph type="ftr" sz="quarter" idx="11"/>
          </p:nvPr>
        </p:nvSpPr>
        <p:spPr>
          <a:xfrm>
            <a:off x="1876424" y="5410201"/>
            <a:ext cx="5124886" cy="365125"/>
          </a:xfrm>
        </p:spPr>
        <p:txBody>
          <a:bodyPr/>
          <a:lstStyle/>
          <a:p>
            <a:endParaRPr lang="es-AR"/>
          </a:p>
        </p:txBody>
      </p:sp>
      <p:sp>
        <p:nvSpPr>
          <p:cNvPr id="6" name="Slide Number Placeholder 5"/>
          <p:cNvSpPr>
            <a:spLocks noGrp="1"/>
          </p:cNvSpPr>
          <p:nvPr>
            <p:ph type="sldNum" sz="quarter" idx="12"/>
          </p:nvPr>
        </p:nvSpPr>
        <p:spPr>
          <a:xfrm>
            <a:off x="9896911" y="5410199"/>
            <a:ext cx="771089" cy="365125"/>
          </a:xfrm>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387749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87267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209386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23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305786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F2A1571-3C4E-43D9-A7C4-960BE04289F0}" type="datetimeFigureOut">
              <a:rPr lang="es-AR" smtClean="0"/>
              <a:t>12/7/2023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140695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F2A1571-3C4E-43D9-A7C4-960BE04289F0}" type="datetimeFigureOut">
              <a:rPr lang="es-AR" smtClean="0"/>
              <a:t>12/7/2023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14916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2A1571-3C4E-43D9-A7C4-960BE04289F0}" type="datetimeFigureOut">
              <a:rPr lang="es-AR" smtClean="0"/>
              <a:t>12/7/2023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189189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2A1571-3C4E-43D9-A7C4-960BE04289F0}" type="datetimeFigureOut">
              <a:rPr lang="es-AR" smtClean="0"/>
              <a:t>12/7/2023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15402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2A1571-3C4E-43D9-A7C4-960BE04289F0}" type="datetimeFigureOut">
              <a:rPr lang="es-AR" smtClean="0"/>
              <a:t>12/7/2023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402642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F2A1571-3C4E-43D9-A7C4-960BE04289F0}" type="datetimeFigureOut">
              <a:rPr lang="es-AR" smtClean="0"/>
              <a:t>12/7/2023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396328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41252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F2A1571-3C4E-43D9-A7C4-960BE04289F0}" type="datetimeFigureOut">
              <a:rPr lang="es-AR" smtClean="0"/>
              <a:t>12/7/2023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101912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2A1571-3C4E-43D9-A7C4-960BE04289F0}" type="datetimeFigureOut">
              <a:rPr lang="es-AR" smtClean="0"/>
              <a:t>12/7/2023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30332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A1571-3C4E-43D9-A7C4-960BE04289F0}" type="datetimeFigureOut">
              <a:rPr lang="es-AR" smtClean="0"/>
              <a:t>12/7/2023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294690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403896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F2A1571-3C4E-43D9-A7C4-960BE04289F0}" type="datetimeFigureOut">
              <a:rPr lang="es-AR" smtClean="0"/>
              <a:t>12/7/2023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776068B-B309-4338-BBD6-0BA574F4649E}" type="slidenum">
              <a:rPr lang="es-AR" smtClean="0"/>
              <a:t>‹Nº›</a:t>
            </a:fld>
            <a:endParaRPr lang="es-AR"/>
          </a:p>
        </p:txBody>
      </p:sp>
    </p:spTree>
    <p:extLst>
      <p:ext uri="{BB962C8B-B14F-4D97-AF65-F5344CB8AC3E}">
        <p14:creationId xmlns:p14="http://schemas.microsoft.com/office/powerpoint/2010/main" val="322015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2A1571-3C4E-43D9-A7C4-960BE04289F0}" type="datetimeFigureOut">
              <a:rPr lang="es-AR" smtClean="0"/>
              <a:t>12/7/2023</a:t>
            </a:fld>
            <a:endParaRPr lang="es-A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76068B-B309-4338-BBD6-0BA574F4649E}" type="slidenum">
              <a:rPr lang="es-AR" smtClean="0"/>
              <a:t>‹Nº›</a:t>
            </a:fld>
            <a:endParaRPr lang="es-AR"/>
          </a:p>
        </p:txBody>
      </p:sp>
    </p:spTree>
    <p:extLst>
      <p:ext uri="{BB962C8B-B14F-4D97-AF65-F5344CB8AC3E}">
        <p14:creationId xmlns:p14="http://schemas.microsoft.com/office/powerpoint/2010/main" val="111668268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hyperlink" Target="https://blog.hubspot.es/marketing/como-insertar-animaciones-powerpoi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efinicion.de/programa/" TargetMode="External"/><Relationship Id="rId2" Type="http://schemas.openxmlformats.org/officeDocument/2006/relationships/hyperlink" Target="https://definicion.de/software/" TargetMode="External"/><Relationship Id="rId1" Type="http://schemas.openxmlformats.org/officeDocument/2006/relationships/slideLayout" Target="../slideLayouts/slideLayout2.xml"/><Relationship Id="rId6" Type="http://schemas.openxmlformats.org/officeDocument/2006/relationships/hyperlink" Target="https://definicion.de/power-point/" TargetMode="External"/><Relationship Id="rId5" Type="http://schemas.openxmlformats.org/officeDocument/2006/relationships/hyperlink" Target="https://definicion.de/computadora/" TargetMode="External"/><Relationship Id="rId4" Type="http://schemas.openxmlformats.org/officeDocument/2006/relationships/hyperlink" Target="https://definicion.de/conferenci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hubspot.es/marketing/como-hacer-plantillas-powerpoint" TargetMode="External"/><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6" Type="http://schemas.openxmlformats.org/officeDocument/2006/relationships/hyperlink" Target="https://blog.hubspot.es/marketing/como-crear-histograma-excel" TargetMode="External"/><Relationship Id="rId5" Type="http://schemas.openxmlformats.org/officeDocument/2006/relationships/hyperlink" Target="https://blog.hubspot.es/marketing/como-insertar-animaciones-powerpoint" TargetMode="External"/><Relationship Id="rId4" Type="http://schemas.openxmlformats.org/officeDocument/2006/relationships/hyperlink" Target="https://blog.hubspot.es/marketing/como-poner-marca-de-agua-powerpoi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internetastic.com/powerpoint/componentes/#Numero_de_diapositivas" TargetMode="External"/><Relationship Id="rId13" Type="http://schemas.openxmlformats.org/officeDocument/2006/relationships/hyperlink" Target="https://www.internetastic.com/powerpoint/componentes/#Zoom" TargetMode="External"/><Relationship Id="rId3" Type="http://schemas.openxmlformats.org/officeDocument/2006/relationships/hyperlink" Target="https://www.internetastic.com/powerpoint/componentes/#Barra_de_herramientas_de_acceso_rapido" TargetMode="External"/><Relationship Id="rId7" Type="http://schemas.openxmlformats.org/officeDocument/2006/relationships/hyperlink" Target="https://www.internetastic.com/powerpoint/componentes/#Area_de_trabajo_o_panel_de_diapositiva" TargetMode="External"/><Relationship Id="rId12" Type="http://schemas.openxmlformats.org/officeDocument/2006/relationships/hyperlink" Target="https://www.internetastic.com/powerpoint/componentes/#Modos_de_visualizacion" TargetMode="External"/><Relationship Id="rId2" Type="http://schemas.openxmlformats.org/officeDocument/2006/relationships/hyperlink" Target="https://www.internetastic.com/powerpoint/componentes/" TargetMode="External"/><Relationship Id="rId1" Type="http://schemas.openxmlformats.org/officeDocument/2006/relationships/slideLayout" Target="../slideLayouts/slideLayout2.xml"/><Relationship Id="rId6" Type="http://schemas.openxmlformats.org/officeDocument/2006/relationships/hyperlink" Target="https://www.internetastic.com/powerpoint/componentes/#Barra_de_titulo" TargetMode="External"/><Relationship Id="rId11" Type="http://schemas.openxmlformats.org/officeDocument/2006/relationships/hyperlink" Target="https://www.internetastic.com/powerpoint/componentes/#Botones_de_control" TargetMode="External"/><Relationship Id="rId5" Type="http://schemas.openxmlformats.org/officeDocument/2006/relationships/hyperlink" Target="https://www.internetastic.com/powerpoint/componentes/#Cinta_de_operaciones" TargetMode="External"/><Relationship Id="rId10" Type="http://schemas.openxmlformats.org/officeDocument/2006/relationships/hyperlink" Target="https://www.internetastic.com/powerpoint/componentes/#Barra_de_estado" TargetMode="External"/><Relationship Id="rId4" Type="http://schemas.openxmlformats.org/officeDocument/2006/relationships/hyperlink" Target="https://www.internetastic.com/powerpoint/componentes/#Panel_de_navegacion_de_diapositivas" TargetMode="External"/><Relationship Id="rId9" Type="http://schemas.openxmlformats.org/officeDocument/2006/relationships/hyperlink" Target="https://www.internetastic.com/powerpoint/componentes/#Notas_y_comentario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C3F73-A2E3-D3D0-2540-E538A9C4D0FC}"/>
              </a:ext>
            </a:extLst>
          </p:cNvPr>
          <p:cNvSpPr>
            <a:spLocks noGrp="1"/>
          </p:cNvSpPr>
          <p:nvPr>
            <p:ph type="ctrTitle"/>
          </p:nvPr>
        </p:nvSpPr>
        <p:spPr>
          <a:xfrm>
            <a:off x="1876424" y="264706"/>
            <a:ext cx="7278462" cy="2466476"/>
          </a:xfrm>
        </p:spPr>
        <p:txBody>
          <a:bodyPr>
            <a:normAutofit/>
          </a:bodyPr>
          <a:lstStyle/>
          <a:p>
            <a:r>
              <a:rPr lang="es-ES" sz="8000" dirty="0">
                <a:solidFill>
                  <a:srgbClr val="FF0000"/>
                </a:solidFill>
              </a:rPr>
              <a:t>PowerPoint y su definición</a:t>
            </a:r>
            <a:endParaRPr lang="es-AR" sz="8000" dirty="0">
              <a:solidFill>
                <a:srgbClr val="FF0000"/>
              </a:solidFill>
            </a:endParaRPr>
          </a:p>
        </p:txBody>
      </p:sp>
      <p:sp>
        <p:nvSpPr>
          <p:cNvPr id="3" name="Subtítulo 2">
            <a:extLst>
              <a:ext uri="{FF2B5EF4-FFF2-40B4-BE49-F238E27FC236}">
                <a16:creationId xmlns:a16="http://schemas.microsoft.com/office/drawing/2014/main" id="{C0EF3C6B-D445-E2B3-59BB-B875EE76E3C6}"/>
              </a:ext>
            </a:extLst>
          </p:cNvPr>
          <p:cNvSpPr>
            <a:spLocks noGrp="1"/>
          </p:cNvSpPr>
          <p:nvPr>
            <p:ph type="subTitle" idx="1"/>
          </p:nvPr>
        </p:nvSpPr>
        <p:spPr>
          <a:xfrm>
            <a:off x="2288040" y="2623457"/>
            <a:ext cx="6191931" cy="3058886"/>
          </a:xfrm>
        </p:spPr>
        <p:txBody>
          <a:bodyPr>
            <a:noAutofit/>
          </a:bodyPr>
          <a:lstStyle/>
          <a:p>
            <a:r>
              <a:rPr lang="es-ES" sz="3600" dirty="0">
                <a:latin typeface="Agency FB" panose="020B0503020202020204" pitchFamily="34" charset="0"/>
              </a:rPr>
              <a:t>Colegio  del  prado</a:t>
            </a:r>
          </a:p>
          <a:p>
            <a:r>
              <a:rPr lang="es-AR" sz="3600" dirty="0">
                <a:latin typeface="Agency FB" panose="020B0503020202020204" pitchFamily="34" charset="0"/>
              </a:rPr>
              <a:t>Curso : “1° a”</a:t>
            </a:r>
          </a:p>
          <a:p>
            <a:r>
              <a:rPr lang="es-AR" sz="3600" dirty="0">
                <a:latin typeface="Agency FB" panose="020B0503020202020204" pitchFamily="34" charset="0"/>
              </a:rPr>
              <a:t>Tema: </a:t>
            </a:r>
            <a:r>
              <a:rPr lang="es-AR" sz="3600" dirty="0">
                <a:solidFill>
                  <a:srgbClr val="FF0000"/>
                </a:solidFill>
                <a:latin typeface="Agency FB" panose="020B0503020202020204" pitchFamily="34" charset="0"/>
              </a:rPr>
              <a:t>POWER POINT</a:t>
            </a:r>
            <a:endParaRPr lang="es-AR" sz="3600" dirty="0">
              <a:latin typeface="Agency FB" panose="020B0503020202020204" pitchFamily="34" charset="0"/>
            </a:endParaRPr>
          </a:p>
          <a:p>
            <a:r>
              <a:rPr lang="es-AR" sz="3600" dirty="0">
                <a:latin typeface="Agency FB" panose="020B0503020202020204" pitchFamily="34" charset="0"/>
              </a:rPr>
              <a:t>Nombre y apellido: Germán vera</a:t>
            </a:r>
          </a:p>
        </p:txBody>
      </p:sp>
      <p:pic>
        <p:nvPicPr>
          <p:cNvPr id="2050" name="Picture 2" descr="Microsoft PowerPoint - Wikipedia, la enciclopedia libre">
            <a:extLst>
              <a:ext uri="{FF2B5EF4-FFF2-40B4-BE49-F238E27FC236}">
                <a16:creationId xmlns:a16="http://schemas.microsoft.com/office/drawing/2014/main" id="{5BA76699-235F-0775-5CB6-814DDEE26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86" y="156981"/>
            <a:ext cx="2652032" cy="246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19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circle(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B7E8B-B7B1-008C-D00C-A375FC9D7605}"/>
              </a:ext>
            </a:extLst>
          </p:cNvPr>
          <p:cNvSpPr>
            <a:spLocks noGrp="1"/>
          </p:cNvSpPr>
          <p:nvPr>
            <p:ph type="title"/>
          </p:nvPr>
        </p:nvSpPr>
        <p:spPr>
          <a:xfrm>
            <a:off x="0" y="0"/>
            <a:ext cx="12192000" cy="1118681"/>
          </a:xfrm>
        </p:spPr>
        <p:txBody>
          <a:bodyPr>
            <a:normAutofit/>
          </a:bodyPr>
          <a:lstStyle/>
          <a:p>
            <a:r>
              <a:rPr lang="es-ES" dirty="0"/>
              <a:t>2.D) </a:t>
            </a:r>
            <a:r>
              <a:rPr lang="es-ES" sz="1800" dirty="0">
                <a:hlinkClick r:id="rId2"/>
              </a:rPr>
              <a:t>https://support.microsoft.com/es-es/office/elegir-la-vista-adecuada-para-una-tarea-en-powerpoint-21332d8d-adbc-4717-a2c6-e25a697b40e9</a:t>
            </a:r>
            <a:r>
              <a:rPr lang="es-ES" sz="1800" dirty="0"/>
              <a:t> </a:t>
            </a:r>
            <a:endParaRPr lang="es-AR" sz="1800" dirty="0"/>
          </a:p>
        </p:txBody>
      </p:sp>
      <p:sp>
        <p:nvSpPr>
          <p:cNvPr id="3" name="Marcador de contenido 2">
            <a:extLst>
              <a:ext uri="{FF2B5EF4-FFF2-40B4-BE49-F238E27FC236}">
                <a16:creationId xmlns:a16="http://schemas.microsoft.com/office/drawing/2014/main" id="{ACCF11B0-6FE8-E147-87DC-F6C631F9D7D6}"/>
              </a:ext>
            </a:extLst>
          </p:cNvPr>
          <p:cNvSpPr>
            <a:spLocks noGrp="1"/>
          </p:cNvSpPr>
          <p:nvPr>
            <p:ph idx="1"/>
          </p:nvPr>
        </p:nvSpPr>
        <p:spPr>
          <a:xfrm>
            <a:off x="0" y="1118681"/>
            <a:ext cx="12192000" cy="5729591"/>
          </a:xfrm>
        </p:spPr>
        <p:txBody>
          <a:bodyPr>
            <a:normAutofit/>
          </a:bodyPr>
          <a:lstStyle/>
          <a:p>
            <a:r>
              <a:rPr lang="es-ES" sz="1200" dirty="0">
                <a:solidFill>
                  <a:schemeClr val="accent6">
                    <a:lumMod val="50000"/>
                  </a:schemeClr>
                </a:solidFill>
                <a:effectLst>
                  <a:outerShdw blurRad="38100" dist="38100" dir="2700000" algn="tl">
                    <a:srgbClr val="000000">
                      <a:alpha val="43137"/>
                    </a:srgbClr>
                  </a:outerShdw>
                </a:effectLst>
                <a:highlight>
                  <a:srgbClr val="808000"/>
                </a:highlight>
              </a:rPr>
              <a:t>Vista Normal</a:t>
            </a:r>
          </a:p>
          <a:p>
            <a:r>
              <a:rPr lang="es-ES" sz="1200" dirty="0">
                <a:solidFill>
                  <a:schemeClr val="accent6">
                    <a:lumMod val="50000"/>
                  </a:schemeClr>
                </a:solidFill>
                <a:effectLst>
                  <a:outerShdw blurRad="38100" dist="38100" dir="2700000" algn="tl">
                    <a:srgbClr val="000000">
                      <a:alpha val="43137"/>
                    </a:srgbClr>
                  </a:outerShdw>
                </a:effectLst>
                <a:highlight>
                  <a:srgbClr val="808000"/>
                </a:highlight>
              </a:rPr>
              <a:t>Puede ir a la vista Normal desde la barra de tareas Botón Vista normal en PowerPoint de la parte inferior de la ventana de diapositiva o desde la pestaña Vista de la cinta de opciones.</a:t>
            </a:r>
          </a:p>
          <a:p>
            <a:r>
              <a:rPr lang="es-ES" sz="1200" dirty="0">
                <a:solidFill>
                  <a:schemeClr val="accent6">
                    <a:lumMod val="50000"/>
                  </a:schemeClr>
                </a:solidFill>
                <a:effectLst>
                  <a:outerShdw blurRad="38100" dist="38100" dir="2700000" algn="tl">
                    <a:srgbClr val="000000">
                      <a:alpha val="43137"/>
                    </a:srgbClr>
                  </a:outerShdw>
                </a:effectLst>
                <a:highlight>
                  <a:srgbClr val="808000"/>
                </a:highlight>
              </a:rPr>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r>
              <a:rPr lang="es-ES" sz="1200" dirty="0">
                <a:solidFill>
                  <a:srgbClr val="FFC000"/>
                </a:solidFill>
                <a:effectLst>
                  <a:outerShdw blurRad="38100" dist="38100" dir="2700000" algn="tl">
                    <a:srgbClr val="000000">
                      <a:alpha val="43137"/>
                    </a:srgbClr>
                  </a:outerShdw>
                </a:effectLst>
                <a:highlight>
                  <a:srgbClr val="808000"/>
                </a:highlight>
              </a:rPr>
              <a:t>Vista Clasificador de diapositivas</a:t>
            </a:r>
          </a:p>
          <a:p>
            <a:r>
              <a:rPr lang="es-ES" sz="1200" dirty="0">
                <a:solidFill>
                  <a:srgbClr val="FFC000"/>
                </a:solidFill>
                <a:effectLst>
                  <a:outerShdw blurRad="38100" dist="38100" dir="2700000" algn="tl">
                    <a:srgbClr val="000000">
                      <a:alpha val="43137"/>
                    </a:srgbClr>
                  </a:outerShdw>
                </a:effectLst>
                <a:highlight>
                  <a:srgbClr val="808000"/>
                </a:highlight>
              </a:rPr>
              <a:t>Puede ir a la vista Clasificador de diapositivas desde la barra de tareas Muestra el botón Vista de diapositivas en PowerPoint. de la parte inferior de la ventana de diapositiva o desde la pestaña Vista de la cinta de opciones.</a:t>
            </a:r>
          </a:p>
          <a:p>
            <a:r>
              <a:rPr lang="es-ES" sz="1200" dirty="0">
                <a:solidFill>
                  <a:srgbClr val="FFC000"/>
                </a:solidFill>
                <a:effectLst>
                  <a:outerShdw blurRad="38100" dist="38100" dir="2700000" algn="tl">
                    <a:srgbClr val="000000">
                      <a:alpha val="43137"/>
                    </a:srgbClr>
                  </a:outerShdw>
                </a:effectLst>
                <a:highlight>
                  <a:srgbClr val="808000"/>
                </a:highlight>
              </a:rPr>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ES" sz="1200" dirty="0">
                <a:solidFill>
                  <a:schemeClr val="accent4">
                    <a:lumMod val="75000"/>
                  </a:schemeClr>
                </a:solidFill>
                <a:effectLst>
                  <a:outerShdw blurRad="38100" dist="38100" dir="2700000" algn="tl">
                    <a:srgbClr val="000000">
                      <a:alpha val="43137"/>
                    </a:srgbClr>
                  </a:outerShdw>
                </a:effectLst>
                <a:highlight>
                  <a:srgbClr val="808000"/>
                </a:highlight>
              </a:rPr>
              <a:t>Vista Página de notas</a:t>
            </a:r>
          </a:p>
          <a:p>
            <a:r>
              <a:rPr lang="es-ES" sz="1200" dirty="0">
                <a:solidFill>
                  <a:schemeClr val="accent4">
                    <a:lumMod val="75000"/>
                  </a:schemeClr>
                </a:solidFill>
                <a:effectLst>
                  <a:outerShdw blurRad="38100" dist="38100" dir="2700000" algn="tl">
                    <a:srgbClr val="000000">
                      <a:alpha val="43137"/>
                    </a:srgbClr>
                  </a:outerShdw>
                </a:effectLst>
                <a:highlight>
                  <a:srgbClr val="808000"/>
                </a:highlight>
              </a:rPr>
              <a:t>Puede mostrar u ocultar las notas del orador con el botón Notas Botón de notas en PowerPoint en la parte inferior de la ventana de diapositiva o puede ir a la vista Página de notas desde la pestaña Vista de la cinta de opciones.</a:t>
            </a:r>
          </a:p>
          <a:p>
            <a:r>
              <a:rPr lang="es-ES" sz="1200" dirty="0">
                <a:solidFill>
                  <a:schemeClr val="accent4">
                    <a:lumMod val="75000"/>
                  </a:schemeClr>
                </a:solidFill>
                <a:effectLst>
                  <a:outerShdw blurRad="38100" dist="38100" dir="2700000" algn="tl">
                    <a:srgbClr val="000000">
                      <a:alpha val="43137"/>
                    </a:srgbClr>
                  </a:outerShdw>
                </a:effectLst>
                <a:highlight>
                  <a:srgbClr val="808000"/>
                </a:highlight>
              </a:rPr>
              <a:t>El panel Notas se encuentra debajo de la ventana de diapositiva. Puede imprimir sus notas o incluirlas en una presentación que envía a la audiencia o, simplemente, usarlas como indicaciones para sí mismo mientras presenta.</a:t>
            </a:r>
          </a:p>
          <a:p>
            <a:pPr algn="l"/>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Vista Esquema</a:t>
            </a:r>
          </a:p>
          <a:p>
            <a:pPr algn="l"/>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Puede ir a la vista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Esquema</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desde la pestaña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Vista</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de la cinta de opciones. (En PowerPoint 2013 y versiones posteriores, ya no podrá acceder a la vista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Esquema</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desde la vista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Normal</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 Tiene que acceder a ella desde la pestaña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Vista</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a:t>
            </a:r>
          </a:p>
          <a:p>
            <a:pPr algn="l"/>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Use la vista </a:t>
            </a:r>
            <a:r>
              <a:rPr lang="es-ES" sz="1200" b="1"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Esquema</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para crear un esquema o </a:t>
            </a:r>
            <a:r>
              <a:rPr lang="es-ES" sz="1200" b="0" i="0" dirty="0" err="1">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guión</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gráfico de la presentación. Solo muestra el </a:t>
            </a:r>
            <a:r>
              <a:rPr lang="es-ES" sz="1200" b="0" i="1"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texto</a:t>
            </a:r>
            <a:r>
              <a:rPr lang="es-ES" sz="1200" b="0" i="0" dirty="0">
                <a:solidFill>
                  <a:srgbClr val="0070C0"/>
                </a:solidFill>
                <a:effectLst>
                  <a:outerShdw blurRad="38100" dist="38100" dir="2700000" algn="tl">
                    <a:srgbClr val="000000">
                      <a:alpha val="43137"/>
                    </a:srgbClr>
                  </a:outerShdw>
                </a:effectLst>
                <a:highlight>
                  <a:srgbClr val="808000"/>
                </a:highlight>
                <a:latin typeface="Segoe UI" panose="020B0502040204020203" pitchFamily="34" charset="0"/>
              </a:rPr>
              <a:t> de las diapositivas, no las imágenes ni otros elementos gráficos.</a:t>
            </a:r>
          </a:p>
          <a:p>
            <a:pPr marL="0" indent="0" algn="l">
              <a:buNone/>
            </a:pPr>
            <a:endParaRPr lang="es-ES" sz="1200" b="0" i="0" dirty="0">
              <a:solidFill>
                <a:srgbClr val="0070C0"/>
              </a:solidFill>
              <a:effectLst>
                <a:outerShdw blurRad="38100" dist="38100" dir="2700000" algn="tl">
                  <a:srgbClr val="000000">
                    <a:alpha val="43137"/>
                  </a:srgbClr>
                </a:outerShdw>
              </a:effectLst>
              <a:latin typeface="Segoe UI" panose="020B0502040204020203" pitchFamily="34" charset="0"/>
            </a:endParaRPr>
          </a:p>
          <a:p>
            <a:endParaRPr lang="es-ES" sz="1200" dirty="0">
              <a:solidFill>
                <a:schemeClr val="accent4">
                  <a:lumMod val="75000"/>
                </a:schemeClr>
              </a:solidFill>
              <a:effectLst>
                <a:outerShdw blurRad="38100" dist="38100" dir="2700000" algn="tl">
                  <a:srgbClr val="000000">
                    <a:alpha val="43137"/>
                  </a:srgbClr>
                </a:outerShdw>
              </a:effectLst>
            </a:endParaRPr>
          </a:p>
        </p:txBody>
      </p:sp>
      <p:pic>
        <p:nvPicPr>
          <p:cNvPr id="2050" name="Picture 2" descr="Botón Vista normal en PowerPoint">
            <a:extLst>
              <a:ext uri="{FF2B5EF4-FFF2-40B4-BE49-F238E27FC236}">
                <a16:creationId xmlns:a16="http://schemas.microsoft.com/office/drawing/2014/main" id="{AC01401B-DA08-EB1D-37DF-32AAFE101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7725" y="-923925"/>
            <a:ext cx="3429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Vista normal en PowerPoint">
            <a:extLst>
              <a:ext uri="{FF2B5EF4-FFF2-40B4-BE49-F238E27FC236}">
                <a16:creationId xmlns:a16="http://schemas.microsoft.com/office/drawing/2014/main" id="{8F6751E5-E15E-DD2B-BE58-D81FE4D90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125" y="-771525"/>
            <a:ext cx="34290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948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circle(in)">
                                      <p:cBhvr>
                                        <p:cTn id="45" dur="2000"/>
                                        <p:tgtEl>
                                          <p:spTgt spid="3">
                                            <p:txEl>
                                              <p:pRg st="9" end="9"/>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circle(in)">
                                      <p:cBhvr>
                                        <p:cTn id="5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7EEB29-DC71-7D67-CBEA-A4435A633DA0}"/>
              </a:ext>
            </a:extLst>
          </p:cNvPr>
          <p:cNvSpPr>
            <a:spLocks noGrp="1"/>
          </p:cNvSpPr>
          <p:nvPr>
            <p:ph idx="1"/>
          </p:nvPr>
        </p:nvSpPr>
        <p:spPr>
          <a:xfrm>
            <a:off x="0" y="0"/>
            <a:ext cx="12192000" cy="6858000"/>
          </a:xfrm>
        </p:spPr>
        <p:txBody>
          <a:bodyPr>
            <a:normAutofit/>
          </a:bodyPr>
          <a:lstStyle/>
          <a:p>
            <a:r>
              <a:rPr lang="es-ES" sz="1200" dirty="0">
                <a:solidFill>
                  <a:schemeClr val="accent1">
                    <a:lumMod val="50000"/>
                  </a:schemeClr>
                </a:solidFill>
                <a:highlight>
                  <a:srgbClr val="808000"/>
                </a:highlight>
              </a:rPr>
              <a:t>Vistas Patrón</a:t>
            </a:r>
          </a:p>
          <a:p>
            <a:r>
              <a:rPr lang="es-ES" sz="1200" dirty="0">
                <a:solidFill>
                  <a:schemeClr val="accent1">
                    <a:lumMod val="50000"/>
                  </a:schemeClr>
                </a:solidFill>
                <a:highlight>
                  <a:srgbClr val="808000"/>
                </a:highlight>
              </a:rPr>
              <a:t>Para ir a una vista maestra, en la pestaña Vista, en el grupo Vista Patrón, elija la vista maestra que desea.</a:t>
            </a:r>
          </a:p>
          <a:p>
            <a:r>
              <a:rPr lang="es-ES" sz="1200" dirty="0">
                <a:solidFill>
                  <a:schemeClr val="accent1">
                    <a:lumMod val="50000"/>
                  </a:schemeClr>
                </a:solidFill>
                <a:highlight>
                  <a:srgbClr val="808000"/>
                </a:highlight>
              </a:rPr>
              <a:t>Las vistas Patrón incluyen, Diapositiva, Documento y Notas. El beneficio clave de trabajar en una vista patrón es que puede realizar cambios de estilo universales a todas las diapositivas, páginas de notas o documentos asociados con su presentación.</a:t>
            </a:r>
          </a:p>
          <a:p>
            <a:r>
              <a:rPr lang="es-ES" sz="1200" dirty="0">
                <a:solidFill>
                  <a:schemeClr val="tx1">
                    <a:lumMod val="50000"/>
                  </a:schemeClr>
                </a:solidFill>
                <a:effectLst>
                  <a:outerShdw blurRad="38100" dist="38100" dir="2700000" algn="tl">
                    <a:srgbClr val="000000">
                      <a:alpha val="43137"/>
                    </a:srgbClr>
                  </a:outerShdw>
                </a:effectLst>
                <a:highlight>
                  <a:srgbClr val="808000"/>
                </a:highlight>
              </a:rPr>
              <a:t>Vista Presentación con diapositivas</a:t>
            </a:r>
          </a:p>
          <a:p>
            <a:r>
              <a:rPr lang="es-ES" sz="1200" dirty="0">
                <a:solidFill>
                  <a:schemeClr val="tx1">
                    <a:lumMod val="50000"/>
                  </a:schemeClr>
                </a:solidFill>
                <a:effectLst>
                  <a:outerShdw blurRad="38100" dist="38100" dir="2700000" algn="tl">
                    <a:srgbClr val="000000">
                      <a:alpha val="43137"/>
                    </a:srgbClr>
                  </a:outerShdw>
                </a:effectLst>
                <a:highlight>
                  <a:srgbClr val="808000"/>
                </a:highlight>
              </a:rPr>
              <a:t>Puede ir a la vista Presentación desde la barra de tareas Muestra el botón Vista de presentación en PowerPoint. en la parte inferior de la ventana de la diapositiva.</a:t>
            </a:r>
          </a:p>
          <a:p>
            <a:r>
              <a:rPr lang="es-ES" sz="1200" dirty="0">
                <a:solidFill>
                  <a:schemeClr val="tx1">
                    <a:lumMod val="50000"/>
                  </a:schemeClr>
                </a:solidFill>
                <a:effectLst>
                  <a:outerShdw blurRad="38100" dist="38100" dir="2700000" algn="tl">
                    <a:srgbClr val="000000">
                      <a:alpha val="43137"/>
                    </a:srgbClr>
                  </a:outerShdw>
                </a:effectLst>
                <a:highlight>
                  <a:srgbClr val="808000"/>
                </a:highlight>
              </a:rPr>
              <a:t>Use la vista Presentación con diapositivas para ofrecer la presentación al público. La vista Presentación con diapositivas ocupa toda la pantalla del equipo, exactamente del modo en que se verá la presentación en una pantalla grande cuando la vea el público.</a:t>
            </a:r>
          </a:p>
          <a:p>
            <a:r>
              <a:rPr lang="es-ES" sz="1200" dirty="0">
                <a:solidFill>
                  <a:schemeClr val="bg2">
                    <a:lumMod val="50000"/>
                  </a:schemeClr>
                </a:solidFill>
                <a:effectLst>
                  <a:outerShdw blurRad="38100" dist="38100" dir="2700000" algn="tl">
                    <a:srgbClr val="000000">
                      <a:alpha val="43137"/>
                    </a:srgbClr>
                  </a:outerShdw>
                </a:effectLst>
                <a:highlight>
                  <a:srgbClr val="808000"/>
                </a:highlight>
              </a:rPr>
              <a:t>Vista Moderador</a:t>
            </a:r>
          </a:p>
          <a:p>
            <a:r>
              <a:rPr lang="es-ES" sz="1200" dirty="0">
                <a:solidFill>
                  <a:schemeClr val="bg2">
                    <a:lumMod val="50000"/>
                  </a:schemeClr>
                </a:solidFill>
                <a:effectLst>
                  <a:outerShdw blurRad="38100" dist="38100" dir="2700000" algn="tl">
                    <a:srgbClr val="000000">
                      <a:alpha val="43137"/>
                    </a:srgbClr>
                  </a:outerShdw>
                </a:effectLst>
                <a:highlight>
                  <a:srgbClr val="808000"/>
                </a:highlight>
              </a:rPr>
              <a:t>Para ir a la vista Moderador , en la vista Presentación con diapositivas , en la esquina inferior izquierda de la pantalla, haga clic en El botón Mostrar vista del moderador en PowerPoint y, a continuación, haga clic en Mostrar vista Moderador (como se muestra a continuación).</a:t>
            </a:r>
          </a:p>
          <a:p>
            <a:r>
              <a:rPr lang="es-ES" sz="1200" dirty="0">
                <a:solidFill>
                  <a:schemeClr val="bg2">
                    <a:lumMod val="50000"/>
                  </a:schemeClr>
                </a:solidFill>
                <a:effectLst>
                  <a:outerShdw blurRad="38100" dist="38100" dir="2700000" algn="tl">
                    <a:srgbClr val="000000">
                      <a:alpha val="43137"/>
                    </a:srgbClr>
                  </a:outerShdw>
                </a:effectLst>
                <a:highlight>
                  <a:srgbClr val="808000"/>
                </a:highlight>
              </a:rPr>
              <a:t>Use la vista Moderador para ver sus notas mientras expone su presentación. En la vista Moderador, su audiencia no puede ver sus notas.</a:t>
            </a:r>
          </a:p>
          <a:p>
            <a:r>
              <a:rPr lang="es-ES" sz="1200" dirty="0">
                <a:solidFill>
                  <a:schemeClr val="accent2">
                    <a:lumMod val="75000"/>
                  </a:schemeClr>
                </a:solidFill>
                <a:effectLst>
                  <a:outerShdw blurRad="38100" dist="38100" dir="2700000" algn="tl">
                    <a:srgbClr val="000000">
                      <a:alpha val="43137"/>
                    </a:srgbClr>
                  </a:outerShdw>
                </a:effectLst>
                <a:highlight>
                  <a:srgbClr val="808000"/>
                </a:highlight>
              </a:rPr>
              <a:t>Vista de lectura</a:t>
            </a:r>
          </a:p>
          <a:p>
            <a:r>
              <a:rPr lang="es-ES" sz="1200" dirty="0">
                <a:solidFill>
                  <a:schemeClr val="accent2">
                    <a:lumMod val="75000"/>
                  </a:schemeClr>
                </a:solidFill>
                <a:effectLst>
                  <a:outerShdw blurRad="38100" dist="38100" dir="2700000" algn="tl">
                    <a:srgbClr val="000000">
                      <a:alpha val="43137"/>
                    </a:srgbClr>
                  </a:outerShdw>
                </a:effectLst>
                <a:highlight>
                  <a:srgbClr val="808000"/>
                </a:highlight>
              </a:rPr>
              <a:t>Puede ir a la Vista de lectura desde la barra de tareas Botón Vista de lectura en PowerPoint en la parte inferior de la ventana de la diapositiva.</a:t>
            </a:r>
          </a:p>
          <a:p>
            <a:r>
              <a:rPr lang="es-ES" sz="1200" dirty="0">
                <a:solidFill>
                  <a:schemeClr val="accent2">
                    <a:lumMod val="75000"/>
                  </a:schemeClr>
                </a:solidFill>
                <a:effectLst>
                  <a:outerShdw blurRad="38100" dist="38100" dir="2700000" algn="tl">
                    <a:srgbClr val="000000">
                      <a:alpha val="43137"/>
                    </a:srgbClr>
                  </a:outerShdw>
                </a:effectLst>
                <a:highlight>
                  <a:srgbClr val="808000"/>
                </a:highlight>
              </a:rPr>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endParaRPr lang="es-AR" sz="1200" dirty="0">
              <a:solidFill>
                <a:schemeClr val="accent2">
                  <a:lumMod val="75000"/>
                </a:schemeClr>
              </a:solidFill>
              <a:effectLst>
                <a:outerShdw blurRad="38100" dist="38100" dir="2700000" algn="tl">
                  <a:srgbClr val="000000">
                    <a:alpha val="43137"/>
                  </a:srgbClr>
                </a:outerShdw>
              </a:effectLst>
              <a:highlight>
                <a:srgbClr val="808000"/>
              </a:highlight>
            </a:endParaRPr>
          </a:p>
        </p:txBody>
      </p:sp>
    </p:spTree>
    <p:extLst>
      <p:ext uri="{BB962C8B-B14F-4D97-AF65-F5344CB8AC3E}">
        <p14:creationId xmlns:p14="http://schemas.microsoft.com/office/powerpoint/2010/main" val="42569100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ircle(in)">
                                      <p:cBhvr>
                                        <p:cTn id="43" dur="2000"/>
                                        <p:tgtEl>
                                          <p:spTgt spid="3">
                                            <p:txEl>
                                              <p:pRg st="10" end="10"/>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circle(in)">
                                      <p:cBhvr>
                                        <p:cTn id="4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uestra el menú Vista en PowerPoint.">
            <a:extLst>
              <a:ext uri="{FF2B5EF4-FFF2-40B4-BE49-F238E27FC236}">
                <a16:creationId xmlns:a16="http://schemas.microsoft.com/office/drawing/2014/main" id="{818B3184-278E-83FA-1713-06BACD2815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9193" y="5756536"/>
            <a:ext cx="4444806" cy="11179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uestra la Vista normal en PowerPoint.">
            <a:extLst>
              <a:ext uri="{FF2B5EF4-FFF2-40B4-BE49-F238E27FC236}">
                <a16:creationId xmlns:a16="http://schemas.microsoft.com/office/drawing/2014/main" id="{83053BB2-3609-4D30-FCC2-34D8991AD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095821"/>
            <a:ext cx="3047999" cy="37810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uestra la vista Clasificador de diapositivas en PowerPoint.">
            <a:extLst>
              <a:ext uri="{FF2B5EF4-FFF2-40B4-BE49-F238E27FC236}">
                <a16:creationId xmlns:a16="http://schemas.microsoft.com/office/drawing/2014/main" id="{2D72C3FE-C58D-7235-5699-EE3F8550A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29175" cy="31335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uestra el panel Notas del orador en PowerPoint">
            <a:extLst>
              <a:ext uri="{FF2B5EF4-FFF2-40B4-BE49-F238E27FC236}">
                <a16:creationId xmlns:a16="http://schemas.microsoft.com/office/drawing/2014/main" id="{A20B7E13-3219-17D4-BE76-2155FE088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193" y="0"/>
            <a:ext cx="4444806" cy="57659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Vista Esquema en PowerPoint.">
            <a:extLst>
              <a:ext uri="{FF2B5EF4-FFF2-40B4-BE49-F238E27FC236}">
                <a16:creationId xmlns:a16="http://schemas.microsoft.com/office/drawing/2014/main" id="{EDF22E96-1D47-799B-34D5-785550EDD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42954"/>
            <a:ext cx="4699192" cy="37433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uestra el menú de la vista Moderador de PowerPoint.">
            <a:extLst>
              <a:ext uri="{FF2B5EF4-FFF2-40B4-BE49-F238E27FC236}">
                <a16:creationId xmlns:a16="http://schemas.microsoft.com/office/drawing/2014/main" id="{784880A0-731A-03D1-920F-04A55F796F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999" y="0"/>
            <a:ext cx="3048001" cy="313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456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par>
                                <p:cTn id="8" presetID="6" presetClass="entr" presetSubtype="16"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circle(in)">
                                      <p:cBhvr>
                                        <p:cTn id="10" dur="2000"/>
                                        <p:tgtEl>
                                          <p:spTgt spid="3080"/>
                                        </p:tgtEl>
                                      </p:cBhvr>
                                    </p:animEffect>
                                  </p:childTnLst>
                                </p:cTn>
                              </p:par>
                              <p:par>
                                <p:cTn id="11" presetID="6" presetClass="entr" presetSubtype="16"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circle(in)">
                                      <p:cBhvr>
                                        <p:cTn id="13" dur="2000"/>
                                        <p:tgtEl>
                                          <p:spTgt spid="3082"/>
                                        </p:tgtEl>
                                      </p:cBhvr>
                                    </p:animEffect>
                                  </p:childTnLst>
                                </p:cTn>
                              </p:par>
                              <p:par>
                                <p:cTn id="14" presetID="6" presetClass="entr" presetSubtype="16" fill="hold" nodeType="withEffect">
                                  <p:stCondLst>
                                    <p:cond delay="0"/>
                                  </p:stCondLst>
                                  <p:childTnLst>
                                    <p:set>
                                      <p:cBhvr>
                                        <p:cTn id="15" dur="1" fill="hold">
                                          <p:stCondLst>
                                            <p:cond delay="0"/>
                                          </p:stCondLst>
                                        </p:cTn>
                                        <p:tgtEl>
                                          <p:spTgt spid="3084"/>
                                        </p:tgtEl>
                                        <p:attrNameLst>
                                          <p:attrName>style.visibility</p:attrName>
                                        </p:attrNameLst>
                                      </p:cBhvr>
                                      <p:to>
                                        <p:strVal val="visible"/>
                                      </p:to>
                                    </p:set>
                                    <p:animEffect transition="in" filter="circle(in)">
                                      <p:cBhvr>
                                        <p:cTn id="16" dur="2000"/>
                                        <p:tgtEl>
                                          <p:spTgt spid="3084"/>
                                        </p:tgtEl>
                                      </p:cBhvr>
                                    </p:animEffect>
                                  </p:childTnLst>
                                </p:cTn>
                              </p:par>
                              <p:par>
                                <p:cTn id="17" presetID="6" presetClass="entr" presetSubtype="16" fill="hold" nodeType="withEffect">
                                  <p:stCondLst>
                                    <p:cond delay="0"/>
                                  </p:stCondLst>
                                  <p:childTnLst>
                                    <p:set>
                                      <p:cBhvr>
                                        <p:cTn id="18" dur="1" fill="hold">
                                          <p:stCondLst>
                                            <p:cond delay="0"/>
                                          </p:stCondLst>
                                        </p:cTn>
                                        <p:tgtEl>
                                          <p:spTgt spid="3086"/>
                                        </p:tgtEl>
                                        <p:attrNameLst>
                                          <p:attrName>style.visibility</p:attrName>
                                        </p:attrNameLst>
                                      </p:cBhvr>
                                      <p:to>
                                        <p:strVal val="visible"/>
                                      </p:to>
                                    </p:set>
                                    <p:animEffect transition="in" filter="circle(in)">
                                      <p:cBhvr>
                                        <p:cTn id="19" dur="2000"/>
                                        <p:tgtEl>
                                          <p:spTgt spid="3086"/>
                                        </p:tgtEl>
                                      </p:cBhvr>
                                    </p:animEffect>
                                  </p:childTnLst>
                                </p:cTn>
                              </p:par>
                              <p:par>
                                <p:cTn id="20" presetID="6" presetClass="entr" presetSubtype="16" fill="hold" nodeType="withEffect">
                                  <p:stCondLst>
                                    <p:cond delay="0"/>
                                  </p:stCondLst>
                                  <p:childTnLst>
                                    <p:set>
                                      <p:cBhvr>
                                        <p:cTn id="21" dur="1" fill="hold">
                                          <p:stCondLst>
                                            <p:cond delay="0"/>
                                          </p:stCondLst>
                                        </p:cTn>
                                        <p:tgtEl>
                                          <p:spTgt spid="3088"/>
                                        </p:tgtEl>
                                        <p:attrNameLst>
                                          <p:attrName>style.visibility</p:attrName>
                                        </p:attrNameLst>
                                      </p:cBhvr>
                                      <p:to>
                                        <p:strVal val="visible"/>
                                      </p:to>
                                    </p:set>
                                    <p:animEffect transition="in" filter="circle(in)">
                                      <p:cBhvr>
                                        <p:cTn id="22" dur="2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59367-C1BD-6A7B-18AC-ED4A07FDE6C8}"/>
              </a:ext>
            </a:extLst>
          </p:cNvPr>
          <p:cNvSpPr>
            <a:spLocks noGrp="1"/>
          </p:cNvSpPr>
          <p:nvPr>
            <p:ph type="title"/>
          </p:nvPr>
        </p:nvSpPr>
        <p:spPr>
          <a:xfrm>
            <a:off x="612742" y="0"/>
            <a:ext cx="10831398" cy="838986"/>
          </a:xfrm>
        </p:spPr>
        <p:txBody>
          <a:bodyPr>
            <a:normAutofit fontScale="90000"/>
          </a:bodyPr>
          <a:lstStyle/>
          <a:p>
            <a:r>
              <a:rPr lang="es-ES" dirty="0"/>
              <a:t>2.e) </a:t>
            </a:r>
            <a:r>
              <a:rPr lang="es-ES" dirty="0">
                <a:hlinkClick r:id="rId2"/>
              </a:rPr>
              <a:t>https://blog.hubspot.es/marketing/como-insertar-animaciones-powerpoint</a:t>
            </a:r>
            <a:r>
              <a:rPr lang="es-ES" dirty="0"/>
              <a:t> </a:t>
            </a:r>
            <a:endParaRPr lang="es-AR" dirty="0"/>
          </a:p>
        </p:txBody>
      </p:sp>
      <p:sp>
        <p:nvSpPr>
          <p:cNvPr id="3" name="Marcador de contenido 2">
            <a:extLst>
              <a:ext uri="{FF2B5EF4-FFF2-40B4-BE49-F238E27FC236}">
                <a16:creationId xmlns:a16="http://schemas.microsoft.com/office/drawing/2014/main" id="{38F65A8F-DA58-E9BA-6C6E-949FB683399E}"/>
              </a:ext>
            </a:extLst>
          </p:cNvPr>
          <p:cNvSpPr>
            <a:spLocks noGrp="1"/>
          </p:cNvSpPr>
          <p:nvPr>
            <p:ph idx="1"/>
          </p:nvPr>
        </p:nvSpPr>
        <p:spPr>
          <a:xfrm>
            <a:off x="0" y="838986"/>
            <a:ext cx="12192000" cy="6019014"/>
          </a:xfrm>
        </p:spPr>
        <p:txBody>
          <a:bodyPr>
            <a:normAutofit/>
          </a:bodyPr>
          <a:lstStyle/>
          <a:p>
            <a:pPr algn="l" fontAlgn="base"/>
            <a:r>
              <a:rPr lang="es-ES" sz="1600" b="0" i="0" dirty="0">
                <a:solidFill>
                  <a:srgbClr val="FF0000"/>
                </a:solidFill>
                <a:effectLst/>
                <a:highlight>
                  <a:srgbClr val="00FF00"/>
                </a:highlight>
                <a:latin typeface="inherit"/>
              </a:rPr>
              <a:t>Animación: </a:t>
            </a:r>
            <a:r>
              <a:rPr lang="es-ES" sz="1600" b="0" i="0" dirty="0">
                <a:solidFill>
                  <a:srgbClr val="2E475D"/>
                </a:solidFill>
                <a:effectLst/>
                <a:highlight>
                  <a:srgbClr val="FFFF00"/>
                </a:highlight>
                <a:latin typeface="inherit"/>
              </a:rPr>
              <a:t>Las animaciones de PowerPoint son efectos visuales para los objetos en tu presentación. Las animaciones son usadas para traer objetos como texto, imágenes o gráficas dentro y fuera de tu diapositiva.</a:t>
            </a:r>
          </a:p>
          <a:p>
            <a:pPr algn="l" fontAlgn="base"/>
            <a:r>
              <a:rPr lang="es-ES" sz="1600" b="0" i="0" dirty="0">
                <a:solidFill>
                  <a:srgbClr val="2E475D"/>
                </a:solidFill>
                <a:effectLst/>
                <a:highlight>
                  <a:srgbClr val="FFFF00"/>
                </a:highlight>
                <a:latin typeface="Lexend Deca"/>
              </a:rPr>
              <a:t>PowerPoint va más allá de las imágenes fijas y te da muchas opciones para trabajar en tus proyectos. Microsoft llama a estas «entradas» y «salidas». </a:t>
            </a:r>
            <a:r>
              <a:rPr lang="es-ES" sz="1600" b="0" i="0" dirty="0">
                <a:solidFill>
                  <a:srgbClr val="2E475D"/>
                </a:solidFill>
                <a:effectLst/>
                <a:highlight>
                  <a:srgbClr val="FFFF00"/>
                </a:highlight>
                <a:latin typeface="inherit"/>
              </a:rPr>
              <a:t>Una entrada es una animación que trae algo a la diapositiva, mientras que una salida moverá un objeto fuera de la diapositiva.</a:t>
            </a:r>
            <a:r>
              <a:rPr lang="es-ES" sz="1600" b="0" i="0" dirty="0">
                <a:solidFill>
                  <a:srgbClr val="2E475D"/>
                </a:solidFill>
                <a:effectLst/>
                <a:highlight>
                  <a:srgbClr val="FFFF00"/>
                </a:highlight>
                <a:latin typeface="Lexend Deca"/>
              </a:rPr>
              <a:t> Una animación puede ser usada para hacer a un objeto entrar o salir de tu diapositiva o incluso moverse entre puntos en una diapositiva.</a:t>
            </a:r>
          </a:p>
          <a:p>
            <a:pPr algn="l" fontAlgn="base"/>
            <a:r>
              <a:rPr lang="es-ES" sz="1600" b="0" i="0" dirty="0">
                <a:solidFill>
                  <a:srgbClr val="2E475D"/>
                </a:solidFill>
                <a:effectLst/>
                <a:highlight>
                  <a:srgbClr val="FFFF00"/>
                </a:highlight>
                <a:latin typeface="Lexend Deca"/>
              </a:rPr>
              <a:t>Una buena herramienta de animación pueden ser </a:t>
            </a:r>
            <a:r>
              <a:rPr lang="es-ES" sz="1600" dirty="0">
                <a:solidFill>
                  <a:srgbClr val="0B8484"/>
                </a:solidFill>
                <a:highlight>
                  <a:srgbClr val="00FF00"/>
                </a:highlight>
                <a:latin typeface="inherit"/>
              </a:rPr>
              <a:t>las plantillas de PowerPoint </a:t>
            </a:r>
            <a:r>
              <a:rPr lang="es-ES" sz="1600" b="0" i="0" dirty="0">
                <a:solidFill>
                  <a:srgbClr val="2E475D"/>
                </a:solidFill>
                <a:effectLst/>
                <a:highlight>
                  <a:srgbClr val="FFFF00"/>
                </a:highlight>
                <a:latin typeface="Lexend Deca"/>
              </a:rPr>
              <a:t>como </a:t>
            </a:r>
            <a:r>
              <a:rPr lang="es-ES" sz="1600" b="0" i="0" dirty="0" err="1">
                <a:solidFill>
                  <a:srgbClr val="2E475D"/>
                </a:solidFill>
                <a:effectLst/>
                <a:highlight>
                  <a:srgbClr val="FFFF00"/>
                </a:highlight>
                <a:latin typeface="Lexend Deca"/>
              </a:rPr>
              <a:t>Simplicity</a:t>
            </a:r>
            <a:r>
              <a:rPr lang="es-ES" sz="1600" dirty="0">
                <a:solidFill>
                  <a:srgbClr val="2E475D"/>
                </a:solidFill>
                <a:highlight>
                  <a:srgbClr val="FFFF00"/>
                </a:highlight>
                <a:latin typeface="Lexend Deca"/>
              </a:rPr>
              <a:t> </a:t>
            </a:r>
            <a:r>
              <a:rPr lang="es-ES" sz="1600" b="0" i="0" dirty="0">
                <a:solidFill>
                  <a:srgbClr val="2E475D"/>
                </a:solidFill>
                <a:effectLst/>
                <a:highlight>
                  <a:srgbClr val="FFFF00"/>
                </a:highlight>
                <a:latin typeface="Lexend Deca"/>
              </a:rPr>
              <a:t>para animar tus textos e imágenes. Un buen </a:t>
            </a:r>
            <a:r>
              <a:rPr lang="es-ES" sz="1600" b="0" i="0" dirty="0" err="1">
                <a:solidFill>
                  <a:srgbClr val="2E475D"/>
                </a:solidFill>
                <a:effectLst/>
                <a:highlight>
                  <a:srgbClr val="FFFF00"/>
                </a:highlight>
                <a:latin typeface="Lexend Deca"/>
              </a:rPr>
              <a:t>tip</a:t>
            </a:r>
            <a:r>
              <a:rPr lang="es-ES" sz="1600" b="0" i="0" dirty="0">
                <a:solidFill>
                  <a:srgbClr val="2E475D"/>
                </a:solidFill>
                <a:effectLst/>
                <a:highlight>
                  <a:srgbClr val="FFFF00"/>
                </a:highlight>
                <a:latin typeface="Lexend Deca"/>
              </a:rPr>
              <a:t> es concentrarte en el contenido y las ideas que quieres transmitir, y agregar lo atractivo después en forma de animaciones bien sincronizadas y con la selección de la plantilla adecuada.</a:t>
            </a:r>
          </a:p>
          <a:p>
            <a:pPr algn="l" fontAlgn="base"/>
            <a:r>
              <a:rPr lang="es-ES" sz="1600" b="0" i="0" dirty="0">
                <a:solidFill>
                  <a:srgbClr val="FF0000"/>
                </a:solidFill>
                <a:effectLst/>
                <a:highlight>
                  <a:srgbClr val="00FF00"/>
                </a:highlight>
                <a:latin typeface="Lexend Deca"/>
              </a:rPr>
              <a:t>Transición: </a:t>
            </a:r>
            <a:r>
              <a:rPr lang="es-ES" sz="1600" b="0" i="0" dirty="0">
                <a:solidFill>
                  <a:srgbClr val="2E475D"/>
                </a:solidFill>
                <a:effectLst/>
                <a:highlight>
                  <a:srgbClr val="FFFF00"/>
                </a:highlight>
                <a:latin typeface="inherit"/>
              </a:rPr>
              <a:t>Las transiciones son animaciones que ocurren cuando cambias diapositivas. Es decir, es el efecto visual que se reproduce al pasar de una diapositiva a la siguiente durante una presentación. Puedes controlar la velocidad, agregar sonido y personalizar las propiedades de los efectos de transición.</a:t>
            </a:r>
          </a:p>
          <a:p>
            <a:pPr algn="l" fontAlgn="base"/>
            <a:r>
              <a:rPr lang="es-ES" sz="1600" b="0" i="0" dirty="0">
                <a:solidFill>
                  <a:srgbClr val="2E475D"/>
                </a:solidFill>
                <a:effectLst/>
                <a:highlight>
                  <a:srgbClr val="FFFF00"/>
                </a:highlight>
                <a:latin typeface="Lexend Deca"/>
              </a:rPr>
              <a:t>Por lo tanto, si deseas que el cambio entre las diferentes diapositivas que has creado y que forman parte de proyecto sea un tanto más atractivo, puedes echar mano de las llamadas transiciones que ofrece este programa de Microsoft. Así, para hacer uso de estos elementos que aportarán un añadido a la presentación, solamente tienes que situarte en el menú «Transiciones» de la interfaz principal del programa y seleccionar aquellas que más te interesan para el tipo de diseño que estás llevando a cabo.</a:t>
            </a:r>
          </a:p>
          <a:p>
            <a:pPr algn="l" fontAlgn="base"/>
            <a:r>
              <a:rPr lang="es-ES" sz="1600" b="0" i="0" dirty="0">
                <a:solidFill>
                  <a:srgbClr val="2E475D"/>
                </a:solidFill>
                <a:effectLst/>
                <a:highlight>
                  <a:srgbClr val="FFFF00"/>
                </a:highlight>
                <a:latin typeface="Lexend Deca"/>
              </a:rPr>
              <a:t>A medida que vayas explorando cada una de ellas, se pondrán en funcionamiento de manera automática para que veas cómo lucirán.</a:t>
            </a:r>
          </a:p>
          <a:p>
            <a:pPr marL="0" indent="0" algn="l" fontAlgn="base">
              <a:buNone/>
            </a:pPr>
            <a:endParaRPr lang="es-ES" sz="1600" b="0" i="0" dirty="0">
              <a:solidFill>
                <a:srgbClr val="2E475D"/>
              </a:solidFill>
              <a:effectLst/>
              <a:highlight>
                <a:srgbClr val="00FF00"/>
              </a:highlight>
              <a:latin typeface="Lexend Deca"/>
            </a:endParaRPr>
          </a:p>
          <a:p>
            <a:pPr algn="l" fontAlgn="base"/>
            <a:endParaRPr lang="es-ES" sz="1600" b="0" i="0" dirty="0">
              <a:solidFill>
                <a:srgbClr val="2E475D"/>
              </a:solidFill>
              <a:effectLst/>
              <a:latin typeface="Lexend Deca"/>
            </a:endParaRPr>
          </a:p>
          <a:p>
            <a:endParaRPr lang="es-AR" dirty="0"/>
          </a:p>
        </p:txBody>
      </p:sp>
    </p:spTree>
    <p:extLst>
      <p:ext uri="{BB962C8B-B14F-4D97-AF65-F5344CB8AC3E}">
        <p14:creationId xmlns:p14="http://schemas.microsoft.com/office/powerpoint/2010/main" val="37788799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F498D9-89F1-9E12-B72D-5608C6AAC202}"/>
              </a:ext>
            </a:extLst>
          </p:cNvPr>
          <p:cNvSpPr>
            <a:spLocks noGrp="1"/>
          </p:cNvSpPr>
          <p:nvPr>
            <p:ph idx="1"/>
          </p:nvPr>
        </p:nvSpPr>
        <p:spPr>
          <a:xfrm>
            <a:off x="0" y="0"/>
            <a:ext cx="12192000" cy="6772275"/>
          </a:xfrm>
        </p:spPr>
        <p:txBody>
          <a:bodyPr>
            <a:normAutofit/>
          </a:bodyPr>
          <a:lstStyle/>
          <a:p>
            <a:r>
              <a:rPr lang="es-ES" sz="4800" dirty="0"/>
              <a:t>TRANSICIONES           ANIMACIONES</a:t>
            </a:r>
          </a:p>
          <a:p>
            <a:r>
              <a:rPr lang="es-ES" sz="4800" dirty="0"/>
              <a:t>                                  </a:t>
            </a:r>
          </a:p>
          <a:p>
            <a:endParaRPr lang="es-AR" dirty="0"/>
          </a:p>
        </p:txBody>
      </p:sp>
      <p:pic>
        <p:nvPicPr>
          <p:cNvPr id="1026" name="Picture 2" descr="Agregar transiciones entre diapositivas - Soporte técnico de Microsoft">
            <a:extLst>
              <a:ext uri="{FF2B5EF4-FFF2-40B4-BE49-F238E27FC236}">
                <a16:creationId xmlns:a16="http://schemas.microsoft.com/office/drawing/2014/main" id="{0106009A-95CD-934D-723C-02D5055F53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5720" y="967903"/>
            <a:ext cx="5326380" cy="5804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hacer animaciones y transiciones en PowerPoint">
            <a:extLst>
              <a:ext uri="{FF2B5EF4-FFF2-40B4-BE49-F238E27FC236}">
                <a16:creationId xmlns:a16="http://schemas.microsoft.com/office/drawing/2014/main" id="{7E8BFB2C-ECE2-C828-E182-B51D9F7A9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750" y="967903"/>
            <a:ext cx="6044890" cy="563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71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5DE0C9-4144-BC71-64E8-1DAD708F7B68}"/>
              </a:ext>
            </a:extLst>
          </p:cNvPr>
          <p:cNvSpPr>
            <a:spLocks noGrp="1"/>
          </p:cNvSpPr>
          <p:nvPr>
            <p:ph type="ctrTitle"/>
          </p:nvPr>
        </p:nvSpPr>
        <p:spPr>
          <a:xfrm>
            <a:off x="1774371" y="71718"/>
            <a:ext cx="8349343" cy="6386762"/>
          </a:xfrm>
        </p:spPr>
        <p:txBody>
          <a:bodyPr/>
          <a:lstStyle/>
          <a:p>
            <a:endParaRPr lang="es-AR" dirty="0"/>
          </a:p>
        </p:txBody>
      </p:sp>
      <p:pic>
        <p:nvPicPr>
          <p:cNvPr id="5" name="Imagen 4">
            <a:extLst>
              <a:ext uri="{FF2B5EF4-FFF2-40B4-BE49-F238E27FC236}">
                <a16:creationId xmlns:a16="http://schemas.microsoft.com/office/drawing/2014/main" id="{43B2C16F-9C49-5C32-388D-AA6E2C96B88D}"/>
              </a:ext>
            </a:extLst>
          </p:cNvPr>
          <p:cNvPicPr>
            <a:picLocks noChangeAspect="1"/>
          </p:cNvPicPr>
          <p:nvPr/>
        </p:nvPicPr>
        <p:blipFill rotWithShape="1">
          <a:blip r:embed="rId2"/>
          <a:srcRect l="30893" t="18889" r="12411" b="8413"/>
          <a:stretch/>
        </p:blipFill>
        <p:spPr>
          <a:xfrm>
            <a:off x="1774371" y="71718"/>
            <a:ext cx="8240486" cy="6386762"/>
          </a:xfrm>
          <a:prstGeom prst="rect">
            <a:avLst/>
          </a:prstGeom>
        </p:spPr>
      </p:pic>
    </p:spTree>
    <p:extLst>
      <p:ext uri="{BB962C8B-B14F-4D97-AF65-F5344CB8AC3E}">
        <p14:creationId xmlns:p14="http://schemas.microsoft.com/office/powerpoint/2010/main" val="208365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0A9DDD4F-66B7-C6F1-D7C3-9E1E335D6E39}"/>
              </a:ext>
            </a:extLst>
          </p:cNvPr>
          <p:cNvSpPr>
            <a:spLocks noGrp="1"/>
          </p:cNvSpPr>
          <p:nvPr>
            <p:ph idx="1"/>
          </p:nvPr>
        </p:nvSpPr>
        <p:spPr>
          <a:xfrm>
            <a:off x="0" y="1001486"/>
            <a:ext cx="12192000" cy="5856514"/>
          </a:xfrm>
        </p:spPr>
        <p:txBody>
          <a:bodyPr>
            <a:noAutofit/>
          </a:bodyPr>
          <a:lstStyle/>
          <a:p>
            <a:r>
              <a:rPr lang="es-ES" sz="1850" b="1" i="0" dirty="0">
                <a:solidFill>
                  <a:srgbClr val="555555"/>
                </a:solidFill>
                <a:effectLst/>
                <a:highlight>
                  <a:srgbClr val="00FFFF"/>
                </a:highlight>
                <a:latin typeface="Helvetica" panose="020B0604020202020204" pitchFamily="34" charset="0"/>
              </a:rPr>
              <a:t>PowerPoint</a:t>
            </a:r>
            <a:r>
              <a:rPr lang="es-ES" sz="1850" dirty="0">
                <a:solidFill>
                  <a:srgbClr val="555555"/>
                </a:solidFill>
                <a:highlight>
                  <a:srgbClr val="00FFFF"/>
                </a:highlight>
                <a:latin typeface="Helvetica" panose="020B0604020202020204" pitchFamily="34" charset="0"/>
              </a:rPr>
              <a:t> </a:t>
            </a:r>
            <a:r>
              <a:rPr lang="es-ES" sz="1850" b="0" i="0" dirty="0">
                <a:solidFill>
                  <a:srgbClr val="555555"/>
                </a:solidFill>
                <a:effectLst/>
                <a:highlight>
                  <a:srgbClr val="00FFFF"/>
                </a:highlight>
                <a:latin typeface="Helvetica" panose="020B0604020202020204" pitchFamily="34" charset="0"/>
              </a:rPr>
              <a:t>es el nombre de uno de los programas más populares creados por </a:t>
            </a:r>
            <a:r>
              <a:rPr lang="es-ES" sz="1850" i="0" dirty="0">
                <a:solidFill>
                  <a:srgbClr val="555555"/>
                </a:solidFill>
                <a:effectLst/>
                <a:highlight>
                  <a:srgbClr val="00FFFF"/>
                </a:highlight>
                <a:latin typeface="Helvetica" panose="020B0604020202020204" pitchFamily="34" charset="0"/>
              </a:rPr>
              <a:t>Microsoft</a:t>
            </a:r>
            <a:r>
              <a:rPr lang="es-ES" sz="1850" b="0" i="0" dirty="0">
                <a:solidFill>
                  <a:srgbClr val="555555"/>
                </a:solidFill>
                <a:effectLst/>
                <a:highlight>
                  <a:srgbClr val="00FFFF"/>
                </a:highlight>
                <a:latin typeface="Helvetica" panose="020B0604020202020204" pitchFamily="34" charset="0"/>
              </a:rPr>
              <a:t>. Se trata de un</a:t>
            </a:r>
            <a:r>
              <a:rPr lang="es-ES" sz="1850" b="0" i="0" dirty="0">
                <a:solidFill>
                  <a:schemeClr val="bg2"/>
                </a:solidFill>
                <a:effectLst/>
                <a:highlight>
                  <a:srgbClr val="00FFFF"/>
                </a:highlight>
                <a:latin typeface="Helvetica" panose="020B0604020202020204" pitchFamily="34" charset="0"/>
              </a:rPr>
              <a:t> </a:t>
            </a:r>
            <a:r>
              <a:rPr lang="es-ES" sz="1850" b="1" i="0" u="none" strike="noStrike" dirty="0">
                <a:solidFill>
                  <a:schemeClr val="bg2"/>
                </a:solidFill>
                <a:effectLst/>
                <a:highlight>
                  <a:srgbClr val="00FFFF"/>
                </a:highlight>
                <a:latin typeface="Helvetica" panose="020B0604020202020204" pitchFamily="34" charset="0"/>
                <a:hlinkClick r:id="rId2">
                  <a:extLst>
                    <a:ext uri="{A12FA001-AC4F-418D-AE19-62706E023703}">
                      <ahyp:hlinkClr xmlns:ahyp="http://schemas.microsoft.com/office/drawing/2018/hyperlinkcolor" val="tx"/>
                    </a:ext>
                  </a:extLst>
                </a:hlinkClick>
              </a:rPr>
              <a:t>software</a:t>
            </a:r>
            <a:r>
              <a:rPr lang="es-ES" sz="1850" b="0" i="0" dirty="0">
                <a:solidFill>
                  <a:schemeClr val="bg2"/>
                </a:solidFill>
                <a:effectLst/>
                <a:highlight>
                  <a:srgbClr val="00FFFF"/>
                </a:highlight>
                <a:latin typeface="Helvetica" panose="020B0604020202020204" pitchFamily="34" charset="0"/>
              </a:rPr>
              <a:t> </a:t>
            </a:r>
            <a:r>
              <a:rPr lang="es-ES" sz="1850" b="0" i="0" dirty="0">
                <a:solidFill>
                  <a:srgbClr val="555555"/>
                </a:solidFill>
                <a:effectLst/>
                <a:highlight>
                  <a:srgbClr val="00FFFF"/>
                </a:highlight>
                <a:latin typeface="Helvetica" panose="020B0604020202020204" pitchFamily="34" charset="0"/>
              </a:rPr>
              <a:t>que permite realizar </a:t>
            </a:r>
            <a:r>
              <a:rPr lang="es-ES" sz="1850" i="0" dirty="0">
                <a:solidFill>
                  <a:srgbClr val="555555"/>
                </a:solidFill>
                <a:effectLst/>
                <a:highlight>
                  <a:srgbClr val="00FFFF"/>
                </a:highlight>
                <a:latin typeface="Helvetica" panose="020B0604020202020204" pitchFamily="34" charset="0"/>
              </a:rPr>
              <a:t>presentaciones</a:t>
            </a:r>
            <a:r>
              <a:rPr lang="es-ES" sz="1850" b="0" i="0" dirty="0">
                <a:solidFill>
                  <a:srgbClr val="555555"/>
                </a:solidFill>
                <a:effectLst/>
                <a:highlight>
                  <a:srgbClr val="00FFFF"/>
                </a:highlight>
                <a:latin typeface="Helvetica" panose="020B0604020202020204" pitchFamily="34" charset="0"/>
              </a:rPr>
              <a:t> a través de </a:t>
            </a:r>
            <a:r>
              <a:rPr lang="es-ES" sz="1850" i="0" dirty="0">
                <a:solidFill>
                  <a:srgbClr val="555555"/>
                </a:solidFill>
                <a:effectLst/>
                <a:highlight>
                  <a:srgbClr val="00FFFF"/>
                </a:highlight>
                <a:latin typeface="Helvetica" panose="020B0604020202020204" pitchFamily="34" charset="0"/>
              </a:rPr>
              <a:t>diapositivas. </a:t>
            </a:r>
          </a:p>
          <a:p>
            <a:r>
              <a:rPr lang="es-ES" sz="1850" b="0" i="0" dirty="0">
                <a:solidFill>
                  <a:srgbClr val="555555"/>
                </a:solidFill>
                <a:effectLst/>
                <a:highlight>
                  <a:srgbClr val="00FFFF"/>
                </a:highlight>
                <a:latin typeface="Helvetica" panose="020B0604020202020204" pitchFamily="34" charset="0"/>
              </a:rPr>
              <a:t>El</a:t>
            </a:r>
            <a:r>
              <a:rPr lang="es-ES" sz="1850" b="0" i="0" dirty="0">
                <a:solidFill>
                  <a:schemeClr val="bg2"/>
                </a:solidFill>
                <a:effectLst/>
                <a:highlight>
                  <a:srgbClr val="00FFFF"/>
                </a:highlight>
                <a:latin typeface="Helvetica" panose="020B0604020202020204" pitchFamily="34" charset="0"/>
              </a:rPr>
              <a:t> </a:t>
            </a:r>
            <a:r>
              <a:rPr lang="es-ES" sz="1850" b="1" i="0" u="none" strike="noStrike" dirty="0">
                <a:solidFill>
                  <a:schemeClr val="bg2"/>
                </a:solidFill>
                <a:effectLst/>
                <a:highlight>
                  <a:srgbClr val="00FFFF"/>
                </a:highlight>
                <a:latin typeface="Helvetica" panose="020B0604020202020204" pitchFamily="34" charset="0"/>
                <a:hlinkClick r:id="rId3">
                  <a:extLst>
                    <a:ext uri="{A12FA001-AC4F-418D-AE19-62706E023703}">
                      <ahyp:hlinkClr xmlns:ahyp="http://schemas.microsoft.com/office/drawing/2018/hyperlinkcolor" val="tx"/>
                    </a:ext>
                  </a:extLst>
                </a:hlinkClick>
              </a:rPr>
              <a:t>programa</a:t>
            </a:r>
            <a:r>
              <a:rPr lang="es-ES" sz="1850" b="0" i="0" dirty="0">
                <a:solidFill>
                  <a:schemeClr val="bg2"/>
                </a:solidFill>
                <a:effectLst/>
                <a:highlight>
                  <a:srgbClr val="00FFFF"/>
                </a:highlight>
                <a:latin typeface="Helvetica" panose="020B0604020202020204" pitchFamily="34" charset="0"/>
              </a:rPr>
              <a:t> </a:t>
            </a:r>
            <a:r>
              <a:rPr lang="es-ES" sz="1850" b="0" i="0" dirty="0">
                <a:solidFill>
                  <a:srgbClr val="555555"/>
                </a:solidFill>
                <a:effectLst/>
                <a:highlight>
                  <a:srgbClr val="00FFFF"/>
                </a:highlight>
                <a:latin typeface="Helvetica" panose="020B0604020202020204" pitchFamily="34" charset="0"/>
              </a:rPr>
              <a:t>contempla la posibilidad de utilizar texto, imágenes, música y animaciones. De este modo, la creatividad del usuario resulta decisiva para que las presentaciones sean atractivas y consigan mantener la atención del receptor.</a:t>
            </a:r>
          </a:p>
          <a:p>
            <a:pPr fontAlgn="base"/>
            <a:r>
              <a:rPr lang="es-ES" sz="1850" b="0" i="0" dirty="0">
                <a:solidFill>
                  <a:srgbClr val="555555"/>
                </a:solidFill>
                <a:effectLst/>
                <a:highlight>
                  <a:srgbClr val="00FFFF"/>
                </a:highlight>
                <a:latin typeface="Helvetica" panose="020B0604020202020204" pitchFamily="34" charset="0"/>
              </a:rPr>
              <a:t>Supongamos que un científico debe brindar una </a:t>
            </a:r>
            <a:r>
              <a:rPr lang="es-ES" sz="1850" b="1" i="0" u="none" strike="noStrike" dirty="0">
                <a:solidFill>
                  <a:schemeClr val="bg2">
                    <a:lumMod val="75000"/>
                  </a:schemeClr>
                </a:solidFill>
                <a:effectLst/>
                <a:highlight>
                  <a:srgbClr val="00FFFF"/>
                </a:highlight>
                <a:latin typeface="Helvetica" panose="020B0604020202020204" pitchFamily="34" charset="0"/>
                <a:hlinkClick r:id="rId4">
                  <a:extLst>
                    <a:ext uri="{A12FA001-AC4F-418D-AE19-62706E023703}">
                      <ahyp:hlinkClr xmlns:ahyp="http://schemas.microsoft.com/office/drawing/2018/hyperlinkcolor" val="tx"/>
                    </a:ext>
                  </a:extLst>
                </a:hlinkClick>
              </a:rPr>
              <a:t>conferencia</a:t>
            </a:r>
            <a:r>
              <a:rPr lang="es-ES" sz="1850" b="0" i="0" dirty="0">
                <a:solidFill>
                  <a:srgbClr val="555555"/>
                </a:solidFill>
                <a:effectLst/>
                <a:highlight>
                  <a:srgbClr val="00FFFF"/>
                </a:highlight>
                <a:latin typeface="Helvetica" panose="020B0604020202020204" pitchFamily="34" charset="0"/>
              </a:rPr>
              <a:t>. Para esto, prepara una presentación con </a:t>
            </a:r>
            <a:r>
              <a:rPr lang="es-ES" sz="1850" b="1" i="0" dirty="0" err="1">
                <a:solidFill>
                  <a:srgbClr val="555555"/>
                </a:solidFill>
                <a:effectLst/>
                <a:highlight>
                  <a:srgbClr val="00FFFF"/>
                </a:highlight>
                <a:latin typeface="Helvetica" panose="020B0604020202020204" pitchFamily="34" charset="0"/>
              </a:rPr>
              <a:t>Power</a:t>
            </a:r>
            <a:r>
              <a:rPr lang="es-ES" sz="1850" b="1" i="0" dirty="0">
                <a:solidFill>
                  <a:srgbClr val="555555"/>
                </a:solidFill>
                <a:effectLst/>
                <a:highlight>
                  <a:srgbClr val="00FFFF"/>
                </a:highlight>
                <a:latin typeface="Helvetica" panose="020B0604020202020204" pitchFamily="34" charset="0"/>
              </a:rPr>
              <a:t> Point</a:t>
            </a:r>
            <a:r>
              <a:rPr lang="es-ES" sz="1850" b="0" i="0" dirty="0">
                <a:solidFill>
                  <a:srgbClr val="555555"/>
                </a:solidFill>
                <a:effectLst/>
                <a:highlight>
                  <a:srgbClr val="00FFFF"/>
                </a:highlight>
                <a:latin typeface="Helvetica" panose="020B0604020202020204" pitchFamily="34" charset="0"/>
              </a:rPr>
              <a:t> que exhibe en una pantalla gigante, instalada en el centro del escenario. Mientras el científico habla, la pantalla va mostrando diferentes diapositivas con las ideas principales, gráficos y otras informaciones. El propio disertante se encarga de decidir cuándo pasar a la siguiente diapositiva a través de un mouse, un lápiz óptico u otra herramienta.</a:t>
            </a:r>
          </a:p>
          <a:p>
            <a:pPr fontAlgn="base"/>
            <a:r>
              <a:rPr lang="es-ES" sz="1850" b="0" i="0" dirty="0">
                <a:solidFill>
                  <a:srgbClr val="555555"/>
                </a:solidFill>
                <a:effectLst/>
                <a:highlight>
                  <a:srgbClr val="00FFFF"/>
                </a:highlight>
                <a:latin typeface="Helvetica" panose="020B0604020202020204" pitchFamily="34" charset="0"/>
              </a:rPr>
              <a:t>Las presentaciones en </a:t>
            </a:r>
            <a:r>
              <a:rPr lang="es-ES" sz="1850" b="1" i="0" dirty="0">
                <a:solidFill>
                  <a:srgbClr val="555555"/>
                </a:solidFill>
                <a:effectLst/>
                <a:highlight>
                  <a:srgbClr val="00FFFF"/>
                </a:highlight>
                <a:latin typeface="Helvetica" panose="020B0604020202020204" pitchFamily="34" charset="0"/>
              </a:rPr>
              <a:t>PowerPoint</a:t>
            </a:r>
            <a:r>
              <a:rPr lang="es-ES" sz="1850" b="0" i="0" dirty="0">
                <a:solidFill>
                  <a:srgbClr val="555555"/>
                </a:solidFill>
                <a:effectLst/>
                <a:highlight>
                  <a:srgbClr val="00FFFF"/>
                </a:highlight>
                <a:latin typeface="Helvetica" panose="020B0604020202020204" pitchFamily="34" charset="0"/>
              </a:rPr>
              <a:t> también pueden compartirse a través de una </a:t>
            </a:r>
            <a:r>
              <a:rPr lang="es-ES" sz="1850" b="1" i="0" u="none" strike="noStrike" dirty="0">
                <a:solidFill>
                  <a:schemeClr val="bg2">
                    <a:lumMod val="75000"/>
                  </a:schemeClr>
                </a:solidFill>
                <a:effectLst/>
                <a:highlight>
                  <a:srgbClr val="00FFFF"/>
                </a:highlight>
                <a:latin typeface="Helvetica" panose="020B0604020202020204" pitchFamily="34" charset="0"/>
                <a:hlinkClick r:id="rId5">
                  <a:extLst>
                    <a:ext uri="{A12FA001-AC4F-418D-AE19-62706E023703}">
                      <ahyp:hlinkClr xmlns:ahyp="http://schemas.microsoft.com/office/drawing/2018/hyperlinkcolor" val="tx"/>
                    </a:ext>
                  </a:extLst>
                </a:hlinkClick>
              </a:rPr>
              <a:t>computadora</a:t>
            </a:r>
            <a:r>
              <a:rPr lang="es-ES" sz="1850" b="0" i="0" dirty="0">
                <a:solidFill>
                  <a:srgbClr val="555555"/>
                </a:solidFill>
                <a:effectLst/>
                <a:highlight>
                  <a:srgbClr val="00FFFF"/>
                </a:highlight>
                <a:latin typeface="Helvetica" panose="020B0604020202020204" pitchFamily="34" charset="0"/>
              </a:rPr>
              <a:t>, sin necesidad de que se realice un acto público. Un joven puede crear una presentación para saludar a su padre por su cumpleaños y enviársela al homenajeado como un archivo adjunto a un correo electrónico. En estos casos, es probable que surjan problemas de compatibilidad si el receptor no tiene la misma versión de </a:t>
            </a:r>
            <a:r>
              <a:rPr lang="es-ES" sz="1850" b="1" i="0" dirty="0" err="1">
                <a:solidFill>
                  <a:srgbClr val="555555"/>
                </a:solidFill>
                <a:effectLst/>
                <a:highlight>
                  <a:srgbClr val="00FFFF"/>
                </a:highlight>
                <a:latin typeface="Helvetica" panose="020B0604020202020204" pitchFamily="34" charset="0"/>
              </a:rPr>
              <a:t>Power</a:t>
            </a:r>
            <a:r>
              <a:rPr lang="es-ES" sz="1850" b="1" i="0" dirty="0">
                <a:solidFill>
                  <a:srgbClr val="555555"/>
                </a:solidFill>
                <a:effectLst/>
                <a:highlight>
                  <a:srgbClr val="00FFFF"/>
                </a:highlight>
                <a:latin typeface="Helvetica" panose="020B0604020202020204" pitchFamily="34" charset="0"/>
              </a:rPr>
              <a:t> Point</a:t>
            </a:r>
            <a:r>
              <a:rPr lang="es-ES" sz="1850" b="0" i="0" dirty="0">
                <a:solidFill>
                  <a:srgbClr val="555555"/>
                </a:solidFill>
                <a:effectLst/>
                <a:highlight>
                  <a:srgbClr val="00FFFF"/>
                </a:highlight>
                <a:latin typeface="Helvetica" panose="020B0604020202020204" pitchFamily="34" charset="0"/>
              </a:rPr>
              <a:t> o que no pueda visualizar el archivo con la presentación si no tiene el programa instalado en su propia computadora.</a:t>
            </a:r>
          </a:p>
          <a:p>
            <a:endParaRPr lang="es-AR" sz="1850" dirty="0"/>
          </a:p>
        </p:txBody>
      </p:sp>
      <p:sp>
        <p:nvSpPr>
          <p:cNvPr id="15" name="CuadroTexto 14">
            <a:extLst>
              <a:ext uri="{FF2B5EF4-FFF2-40B4-BE49-F238E27FC236}">
                <a16:creationId xmlns:a16="http://schemas.microsoft.com/office/drawing/2014/main" id="{1991CFA8-E41F-116B-74D0-FD75E44B428F}"/>
              </a:ext>
            </a:extLst>
          </p:cNvPr>
          <p:cNvSpPr txBox="1"/>
          <p:nvPr/>
        </p:nvSpPr>
        <p:spPr>
          <a:xfrm>
            <a:off x="348342" y="392279"/>
            <a:ext cx="12017829" cy="400110"/>
          </a:xfrm>
          <a:prstGeom prst="rect">
            <a:avLst/>
          </a:prstGeom>
          <a:noFill/>
        </p:spPr>
        <p:txBody>
          <a:bodyPr wrap="square">
            <a:spAutoFit/>
          </a:bodyPr>
          <a:lstStyle/>
          <a:p>
            <a:r>
              <a:rPr lang="es-ES" sz="2000" dirty="0">
                <a:hlinkClick r:id="rId6"/>
              </a:rPr>
              <a:t>2.A) https://definicion.de/power-point/</a:t>
            </a:r>
            <a:r>
              <a:rPr lang="es-ES" sz="2000" dirty="0"/>
              <a:t> </a:t>
            </a:r>
          </a:p>
        </p:txBody>
      </p:sp>
    </p:spTree>
    <p:extLst>
      <p:ext uri="{BB962C8B-B14F-4D97-AF65-F5344CB8AC3E}">
        <p14:creationId xmlns:p14="http://schemas.microsoft.com/office/powerpoint/2010/main" val="33310797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ircle(in)">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SCAR IVAN FRUTOS TRUJILLO - ppt descargar">
            <a:extLst>
              <a:ext uri="{FF2B5EF4-FFF2-40B4-BE49-F238E27FC236}">
                <a16:creationId xmlns:a16="http://schemas.microsoft.com/office/drawing/2014/main" id="{8DF94A3C-1D7F-2B9E-1D58-9CF7BC03BF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7823" y="413656"/>
            <a:ext cx="6496353" cy="60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475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E0FBD-FAD4-D2CD-474E-756BCC94237E}"/>
              </a:ext>
            </a:extLst>
          </p:cNvPr>
          <p:cNvSpPr>
            <a:spLocks noGrp="1"/>
          </p:cNvSpPr>
          <p:nvPr>
            <p:ph type="title"/>
          </p:nvPr>
        </p:nvSpPr>
        <p:spPr>
          <a:xfrm>
            <a:off x="1032556" y="-21772"/>
            <a:ext cx="9905998" cy="740229"/>
          </a:xfrm>
        </p:spPr>
        <p:txBody>
          <a:bodyPr>
            <a:normAutofit/>
          </a:bodyPr>
          <a:lstStyle/>
          <a:p>
            <a:r>
              <a:rPr lang="es-ES" b="1" dirty="0"/>
              <a:t>2.B</a:t>
            </a:r>
            <a:r>
              <a:rPr lang="es-ES" dirty="0"/>
              <a:t>) </a:t>
            </a:r>
            <a:r>
              <a:rPr lang="es-ES" sz="1800" dirty="0">
                <a:hlinkClick r:id="rId2"/>
              </a:rPr>
              <a:t>https://blog.hubspot.es/marketing/que-es-powerpoint</a:t>
            </a:r>
            <a:r>
              <a:rPr lang="es-ES" sz="1800" dirty="0"/>
              <a:t> </a:t>
            </a:r>
            <a:endParaRPr lang="es-AR" sz="1800" dirty="0"/>
          </a:p>
        </p:txBody>
      </p:sp>
      <p:sp>
        <p:nvSpPr>
          <p:cNvPr id="3" name="Marcador de contenido 2">
            <a:extLst>
              <a:ext uri="{FF2B5EF4-FFF2-40B4-BE49-F238E27FC236}">
                <a16:creationId xmlns:a16="http://schemas.microsoft.com/office/drawing/2014/main" id="{93912E8B-7F99-5514-F9EC-46FFA9852615}"/>
              </a:ext>
            </a:extLst>
          </p:cNvPr>
          <p:cNvSpPr>
            <a:spLocks noGrp="1"/>
          </p:cNvSpPr>
          <p:nvPr>
            <p:ph idx="1"/>
          </p:nvPr>
        </p:nvSpPr>
        <p:spPr>
          <a:xfrm>
            <a:off x="0" y="838200"/>
            <a:ext cx="12192000" cy="6019800"/>
          </a:xfrm>
        </p:spPr>
        <p:txBody>
          <a:bodyPr>
            <a:noAutofit/>
          </a:bodyPr>
          <a:lstStyle/>
          <a:p>
            <a:pPr algn="l" fontAlgn="base">
              <a:lnSpc>
                <a:spcPct val="100000"/>
              </a:lnSpc>
            </a:pPr>
            <a:r>
              <a:rPr lang="es-ES" sz="1400" b="0" i="0" dirty="0">
                <a:solidFill>
                  <a:srgbClr val="2E475D"/>
                </a:solidFill>
                <a:effectLst/>
                <a:highlight>
                  <a:srgbClr val="00FFFF"/>
                </a:highlight>
                <a:latin typeface="Lexend Deca"/>
              </a:rPr>
              <a:t>1. Temas</a:t>
            </a:r>
          </a:p>
          <a:p>
            <a:pPr algn="l" fontAlgn="base">
              <a:lnSpc>
                <a:spcPct val="100000"/>
              </a:lnSpc>
            </a:pPr>
            <a:r>
              <a:rPr lang="es-ES" sz="1400" b="0" i="0" dirty="0">
                <a:solidFill>
                  <a:srgbClr val="2E475D"/>
                </a:solidFill>
                <a:effectLst/>
                <a:highlight>
                  <a:srgbClr val="00FFFF"/>
                </a:highlight>
                <a:latin typeface="Lexend Deca"/>
              </a:rPr>
              <a:t>Esta característica de PowerPoint es una de las más sobresalientes, ya que permite a los usuarios crear diferentes diapositivas visualmente más llamativas. Estos temas son plantillas previamente diseñadas que pueden ser utilizadas de forma fácil y gratuita para hacer presentaciones creativas.</a:t>
            </a:r>
          </a:p>
          <a:p>
            <a:pPr algn="l" fontAlgn="base">
              <a:lnSpc>
                <a:spcPct val="100000"/>
              </a:lnSpc>
            </a:pPr>
            <a:r>
              <a:rPr lang="es-ES" sz="1400" b="0" i="0" dirty="0">
                <a:solidFill>
                  <a:srgbClr val="2E475D"/>
                </a:solidFill>
                <a:effectLst/>
                <a:highlight>
                  <a:srgbClr val="00FFFF"/>
                </a:highlight>
                <a:latin typeface="Lexend Deca"/>
              </a:rPr>
              <a:t>Cada tema contiene un grupo de diapositivas con un diseño preestablecido, fuentes de texto, colores y estilos que pueden ser modificados fácilmente por el usuario. De hecho, puedes personalizar alguna de las opciones predeterminadas (o empezar de cero) y </a:t>
            </a:r>
            <a:r>
              <a:rPr lang="es-ES" sz="1400" b="0" i="0" u="none" strike="noStrike" dirty="0">
                <a:solidFill>
                  <a:srgbClr val="0B8484"/>
                </a:solidFill>
                <a:effectLst/>
                <a:highlight>
                  <a:srgbClr val="00FFFF"/>
                </a:highlight>
                <a:latin typeface="inherit"/>
                <a:hlinkClick r:id="rId3"/>
              </a:rPr>
              <a:t>crear una plantilla exclusiva para tu empresa</a:t>
            </a:r>
            <a:r>
              <a:rPr lang="es-ES" sz="1400" b="0" i="0" dirty="0">
                <a:solidFill>
                  <a:srgbClr val="2E475D"/>
                </a:solidFill>
                <a:effectLst/>
                <a:highlight>
                  <a:srgbClr val="00FFFF"/>
                </a:highlight>
                <a:latin typeface="Lexend Deca"/>
              </a:rPr>
              <a:t>. Así será más fácil que todos tus colaboradores mantengan un mismo estilo cuando creen sus propias presentaciones.</a:t>
            </a:r>
          </a:p>
          <a:p>
            <a:pPr algn="l" fontAlgn="base">
              <a:lnSpc>
                <a:spcPct val="100000"/>
              </a:lnSpc>
            </a:pPr>
            <a:r>
              <a:rPr lang="es-ES" sz="1400" b="0" i="0" dirty="0">
                <a:solidFill>
                  <a:srgbClr val="2E475D"/>
                </a:solidFill>
                <a:effectLst/>
                <a:highlight>
                  <a:srgbClr val="00FFFF"/>
                </a:highlight>
                <a:latin typeface="Lexend Deca"/>
              </a:rPr>
              <a:t>2. Manejo multimedia</a:t>
            </a:r>
          </a:p>
          <a:p>
            <a:pPr algn="l" fontAlgn="base">
              <a:lnSpc>
                <a:spcPct val="100000"/>
              </a:lnSpc>
            </a:pPr>
            <a:r>
              <a:rPr lang="es-ES" sz="1400" b="0" i="0" dirty="0">
                <a:solidFill>
                  <a:srgbClr val="2E475D"/>
                </a:solidFill>
                <a:effectLst/>
                <a:highlight>
                  <a:srgbClr val="00FFFF"/>
                </a:highlight>
                <a:latin typeface="Lexend Deca"/>
              </a:rPr>
              <a:t>PowerPoint es una herramienta que permite utilizar diferentes recursos multimedia para hacer que las presentaciones sean más eficaces. Dentro de su biblioteca multimedia se pueden encontrar imágenes, videos, formas y sonidos que facilitan la comprensión de la información. Estas herramientas incluso insertar elementos vitales para tu empresa como una </a:t>
            </a:r>
            <a:r>
              <a:rPr lang="es-ES" sz="1400" b="0" i="0" u="none" strike="noStrike" dirty="0">
                <a:solidFill>
                  <a:srgbClr val="0B8484"/>
                </a:solidFill>
                <a:effectLst/>
                <a:highlight>
                  <a:srgbClr val="00FFFF"/>
                </a:highlight>
                <a:latin typeface="inherit"/>
                <a:hlinkClick r:id="rId4"/>
              </a:rPr>
              <a:t>marca de agua</a:t>
            </a:r>
            <a:r>
              <a:rPr lang="es-ES" sz="1400" b="0" i="0" dirty="0">
                <a:solidFill>
                  <a:srgbClr val="2E475D"/>
                </a:solidFill>
                <a:effectLst/>
                <a:highlight>
                  <a:srgbClr val="00FFFF"/>
                </a:highlight>
                <a:latin typeface="Lexend Deca"/>
              </a:rPr>
              <a:t>.</a:t>
            </a:r>
          </a:p>
          <a:p>
            <a:pPr algn="l" fontAlgn="base">
              <a:lnSpc>
                <a:spcPct val="100000"/>
              </a:lnSpc>
            </a:pPr>
            <a:r>
              <a:rPr lang="es-ES" sz="1400" b="0" i="0" dirty="0">
                <a:solidFill>
                  <a:srgbClr val="2E475D"/>
                </a:solidFill>
                <a:effectLst/>
                <a:highlight>
                  <a:srgbClr val="00FFFF"/>
                </a:highlight>
                <a:latin typeface="Lexend Deca"/>
              </a:rPr>
              <a:t>3. Animaciones</a:t>
            </a:r>
          </a:p>
          <a:p>
            <a:pPr algn="l" fontAlgn="base">
              <a:lnSpc>
                <a:spcPct val="100000"/>
              </a:lnSpc>
            </a:pPr>
            <a:r>
              <a:rPr lang="es-ES" sz="1400" b="0" i="0" dirty="0">
                <a:solidFill>
                  <a:srgbClr val="2E475D"/>
                </a:solidFill>
                <a:effectLst/>
                <a:highlight>
                  <a:srgbClr val="00FFFF"/>
                </a:highlight>
                <a:latin typeface="Lexend Deca"/>
              </a:rPr>
              <a:t>Para crear una presentación más dinámica e interesante para tu audiencia puedes </a:t>
            </a:r>
            <a:r>
              <a:rPr lang="es-ES" sz="1400" b="0" i="0" u="none" strike="noStrike" dirty="0">
                <a:solidFill>
                  <a:srgbClr val="0B8484"/>
                </a:solidFill>
                <a:effectLst/>
                <a:highlight>
                  <a:srgbClr val="00FFFF"/>
                </a:highlight>
                <a:latin typeface="inherit"/>
                <a:hlinkClick r:id="rId5"/>
              </a:rPr>
              <a:t>crear un movimiento</a:t>
            </a:r>
            <a:r>
              <a:rPr lang="es-ES" sz="1400" b="0" i="0" dirty="0">
                <a:solidFill>
                  <a:srgbClr val="2E475D"/>
                </a:solidFill>
                <a:effectLst/>
                <a:highlight>
                  <a:srgbClr val="00FFFF"/>
                </a:highlight>
                <a:latin typeface="Lexend Deca"/>
              </a:rPr>
              <a:t> para cada objeto como los títulos y los cuadros de texto.</a:t>
            </a:r>
          </a:p>
          <a:p>
            <a:pPr algn="l" fontAlgn="base">
              <a:lnSpc>
                <a:spcPct val="100000"/>
              </a:lnSpc>
            </a:pPr>
            <a:r>
              <a:rPr lang="es-ES" sz="1400" b="0" i="0" dirty="0">
                <a:solidFill>
                  <a:srgbClr val="2E475D"/>
                </a:solidFill>
                <a:effectLst/>
                <a:highlight>
                  <a:srgbClr val="00FFFF"/>
                </a:highlight>
                <a:latin typeface="Lexend Deca"/>
              </a:rPr>
              <a:t>4. Transiciones</a:t>
            </a:r>
          </a:p>
          <a:p>
            <a:pPr algn="l" fontAlgn="base">
              <a:lnSpc>
                <a:spcPct val="100000"/>
              </a:lnSpc>
            </a:pPr>
            <a:r>
              <a:rPr lang="es-ES" sz="1400" b="0" i="0" dirty="0">
                <a:solidFill>
                  <a:srgbClr val="2E475D"/>
                </a:solidFill>
                <a:effectLst/>
                <a:highlight>
                  <a:srgbClr val="00FFFF"/>
                </a:highlight>
                <a:latin typeface="Lexend Deca"/>
              </a:rPr>
              <a:t>Otra de las características fundamentales de PowerPoint es que permite generar transiciones entre cada diapositiva. Tiene disponibles diferentes efectos que ayudan a pasar de una diapositiva a otra de forma ágil y entretenida. </a:t>
            </a:r>
          </a:p>
          <a:p>
            <a:pPr algn="l" fontAlgn="base">
              <a:lnSpc>
                <a:spcPct val="100000"/>
              </a:lnSpc>
            </a:pPr>
            <a:r>
              <a:rPr lang="es-ES" sz="1400" b="0" i="0" dirty="0">
                <a:solidFill>
                  <a:srgbClr val="2E475D"/>
                </a:solidFill>
                <a:effectLst/>
                <a:highlight>
                  <a:srgbClr val="00FFFF"/>
                </a:highlight>
                <a:latin typeface="Lexend Deca"/>
              </a:rPr>
              <a:t>5. Uso de diagramas</a:t>
            </a:r>
          </a:p>
          <a:p>
            <a:pPr algn="l" fontAlgn="base">
              <a:lnSpc>
                <a:spcPct val="100000"/>
              </a:lnSpc>
            </a:pPr>
            <a:r>
              <a:rPr lang="es-ES" sz="1400" b="0" i="0" dirty="0">
                <a:solidFill>
                  <a:srgbClr val="2E475D"/>
                </a:solidFill>
                <a:effectLst/>
                <a:highlight>
                  <a:srgbClr val="00FFFF"/>
                </a:highlight>
                <a:latin typeface="Lexend Deca"/>
              </a:rPr>
              <a:t>PowerPoint también permite el uso de una amplia variedad de diagramas profesionales, que incluyen imágenes y texto o una combinación de ambos. Esto agrega variedad a cada presentación. </a:t>
            </a:r>
          </a:p>
          <a:p>
            <a:pPr algn="l" fontAlgn="base">
              <a:lnSpc>
                <a:spcPct val="100000"/>
              </a:lnSpc>
            </a:pPr>
            <a:r>
              <a:rPr lang="es-ES" sz="1400" b="0" i="0" dirty="0">
                <a:solidFill>
                  <a:srgbClr val="2E475D"/>
                </a:solidFill>
                <a:effectLst/>
                <a:highlight>
                  <a:srgbClr val="00FFFF"/>
                </a:highlight>
                <a:latin typeface="Lexend Deca"/>
              </a:rPr>
              <a:t>6. Dibujo</a:t>
            </a:r>
          </a:p>
          <a:p>
            <a:pPr algn="l" fontAlgn="base">
              <a:lnSpc>
                <a:spcPct val="100000"/>
              </a:lnSpc>
            </a:pPr>
            <a:r>
              <a:rPr lang="es-ES" sz="1400" b="0" i="0" dirty="0">
                <a:solidFill>
                  <a:srgbClr val="2E475D"/>
                </a:solidFill>
                <a:effectLst/>
                <a:highlight>
                  <a:srgbClr val="00FFFF"/>
                </a:highlight>
                <a:latin typeface="Lexend Deca"/>
              </a:rPr>
              <a:t>PowerPoint tiene una herramienta de dibujo que sirve para añadir trazos libres a la presentación. Esto permite al usuario resaltar la información y agregar un estilo visual único, que le facilitará enfatizar elementos y crear infografías, </a:t>
            </a:r>
            <a:r>
              <a:rPr lang="es-ES" sz="1400" b="0" i="0" u="none" strike="noStrike" dirty="0">
                <a:solidFill>
                  <a:srgbClr val="0B8484"/>
                </a:solidFill>
                <a:effectLst/>
                <a:highlight>
                  <a:srgbClr val="00FFFF"/>
                </a:highlight>
                <a:latin typeface="inherit"/>
                <a:hlinkClick r:id="rId6"/>
              </a:rPr>
              <a:t>histogramas</a:t>
            </a:r>
            <a:r>
              <a:rPr lang="es-ES" sz="1400" b="0" i="0" dirty="0">
                <a:solidFill>
                  <a:srgbClr val="2E475D"/>
                </a:solidFill>
                <a:effectLst/>
                <a:highlight>
                  <a:srgbClr val="00FFFF"/>
                </a:highlight>
                <a:latin typeface="Lexend Deca"/>
              </a:rPr>
              <a:t> y otro tipo de imágenes. </a:t>
            </a:r>
          </a:p>
          <a:p>
            <a:endParaRPr lang="es-AR" sz="1420" dirty="0"/>
          </a:p>
        </p:txBody>
      </p:sp>
    </p:spTree>
    <p:extLst>
      <p:ext uri="{BB962C8B-B14F-4D97-AF65-F5344CB8AC3E}">
        <p14:creationId xmlns:p14="http://schemas.microsoft.com/office/powerpoint/2010/main" val="9834666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circle(in)">
                                      <p:cBhvr>
                                        <p:cTn id="50" dur="20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circle(in)">
                                      <p:cBhvr>
                                        <p:cTn id="55" dur="2000"/>
                                        <p:tgtEl>
                                          <p:spTgt spid="3">
                                            <p:txEl>
                                              <p:pRg st="11" end="11"/>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circle(in)">
                                      <p:cBhvr>
                                        <p:cTn id="58"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 POINT 2003 CURSO 08. menú Características de PowerPoint 2003 Características  principales de las dispositivas –Diseño de diapositivasDiseño de  diapositivas. - ppt descargar">
            <a:extLst>
              <a:ext uri="{FF2B5EF4-FFF2-40B4-BE49-F238E27FC236}">
                <a16:creationId xmlns:a16="http://schemas.microsoft.com/office/drawing/2014/main" id="{8C25E73F-74DE-2689-A28D-674164D4C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367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60AC3-D5B1-78FF-7D1F-BD54F5903422}"/>
              </a:ext>
            </a:extLst>
          </p:cNvPr>
          <p:cNvSpPr>
            <a:spLocks noGrp="1"/>
          </p:cNvSpPr>
          <p:nvPr>
            <p:ph type="title"/>
          </p:nvPr>
        </p:nvSpPr>
        <p:spPr>
          <a:xfrm>
            <a:off x="934585" y="0"/>
            <a:ext cx="9905998" cy="544286"/>
          </a:xfrm>
        </p:spPr>
        <p:txBody>
          <a:bodyPr>
            <a:normAutofit fontScale="90000"/>
          </a:bodyPr>
          <a:lstStyle/>
          <a:p>
            <a:r>
              <a:rPr lang="es-ES" dirty="0"/>
              <a:t>2.C)</a:t>
            </a:r>
            <a:r>
              <a:rPr lang="es-ES" sz="1800" dirty="0"/>
              <a:t> </a:t>
            </a:r>
            <a:r>
              <a:rPr lang="es-ES" sz="1800" dirty="0">
                <a:hlinkClick r:id="rId2"/>
              </a:rPr>
              <a:t>https://www.internetastic.com/powerpoint/componentes/</a:t>
            </a:r>
            <a:r>
              <a:rPr lang="es-ES" sz="1800" dirty="0"/>
              <a:t> </a:t>
            </a:r>
            <a:endParaRPr lang="es-AR" sz="1800" dirty="0"/>
          </a:p>
        </p:txBody>
      </p:sp>
      <p:sp>
        <p:nvSpPr>
          <p:cNvPr id="3" name="Marcador de contenido 2">
            <a:extLst>
              <a:ext uri="{FF2B5EF4-FFF2-40B4-BE49-F238E27FC236}">
                <a16:creationId xmlns:a16="http://schemas.microsoft.com/office/drawing/2014/main" id="{59BFF9D3-5579-D3CC-BA7D-33FBA78E2167}"/>
              </a:ext>
            </a:extLst>
          </p:cNvPr>
          <p:cNvSpPr>
            <a:spLocks noGrp="1"/>
          </p:cNvSpPr>
          <p:nvPr>
            <p:ph idx="1"/>
          </p:nvPr>
        </p:nvSpPr>
        <p:spPr>
          <a:xfrm>
            <a:off x="0" y="544286"/>
            <a:ext cx="12192001" cy="6313713"/>
          </a:xfrm>
        </p:spPr>
        <p:txBody>
          <a:bodyPr/>
          <a:lstStyle/>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3" tooltip="Barra de herramientas de acceso rápido"/>
              </a:rPr>
              <a:t>1)Barra de herramientas de acceso rápido</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4" tooltip="Panel de navegación de diapositivas"/>
              </a:rPr>
              <a:t>2)Panel de navegación de diapositivas</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5" tooltip="Cinta de operaciones"/>
              </a:rPr>
              <a:t>3)Cinta de operaciones</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6" tooltip="Barra de título"/>
              </a:rPr>
              <a:t>4)Barra de título</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u="sng" dirty="0">
                <a:solidFill>
                  <a:srgbClr val="444444"/>
                </a:solidFill>
                <a:highlight>
                  <a:srgbClr val="C0C0C0"/>
                </a:highlight>
                <a:latin typeface="Montserrat" panose="00000500000000000000" pitchFamily="2" charset="0"/>
                <a:hlinkClick r:id="rId7" tooltip="Área de trabajo o panel de diapositiva"/>
              </a:rPr>
              <a:t>5)</a:t>
            </a:r>
            <a:r>
              <a:rPr lang="es-AR" b="0" i="0" u="sng" dirty="0">
                <a:solidFill>
                  <a:srgbClr val="444444"/>
                </a:solidFill>
                <a:effectLst/>
                <a:highlight>
                  <a:srgbClr val="C0C0C0"/>
                </a:highlight>
                <a:latin typeface="Montserrat" panose="00000500000000000000" pitchFamily="2" charset="0"/>
                <a:hlinkClick r:id="rId7" tooltip="Área de trabajo o panel de diapositiva"/>
              </a:rPr>
              <a:t>Área de trabajo o panel de diapositiva</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8" tooltip="Número de diapositivas"/>
              </a:rPr>
              <a:t>6)Número de diapositivas</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9" tooltip="Notas y comentarios"/>
              </a:rPr>
              <a:t>7)Notas y comentarios</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10" tooltip="Barra de estado"/>
              </a:rPr>
              <a:t>8)Barra de estado</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11" tooltip="Botones de control"/>
              </a:rPr>
              <a:t>9)Botones de control</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12" tooltip="Modos de visualización"/>
              </a:rPr>
              <a:t>10)Modos de visualización</a:t>
            </a:r>
            <a:endParaRPr lang="es-AR" b="0" i="0" dirty="0">
              <a:solidFill>
                <a:srgbClr val="181818"/>
              </a:solidFill>
              <a:effectLst/>
              <a:highlight>
                <a:srgbClr val="C0C0C0"/>
              </a:highlight>
              <a:latin typeface="Montserrat" panose="00000500000000000000" pitchFamily="2" charset="0"/>
            </a:endParaRPr>
          </a:p>
          <a:p>
            <a:pPr algn="l">
              <a:buFont typeface="Arial" panose="020B0604020202020204" pitchFamily="34" charset="0"/>
              <a:buChar char="•"/>
            </a:pPr>
            <a:r>
              <a:rPr lang="es-AR" b="0" i="0" u="none" strike="noStrike" dirty="0">
                <a:solidFill>
                  <a:srgbClr val="444444"/>
                </a:solidFill>
                <a:effectLst/>
                <a:highlight>
                  <a:srgbClr val="C0C0C0"/>
                </a:highlight>
                <a:latin typeface="Montserrat" panose="00000500000000000000" pitchFamily="2" charset="0"/>
                <a:hlinkClick r:id="rId13" tooltip="Zoom"/>
              </a:rPr>
              <a:t>11)Zoom</a:t>
            </a:r>
            <a:endParaRPr lang="es-AR" b="0" i="0" dirty="0">
              <a:solidFill>
                <a:srgbClr val="181818"/>
              </a:solidFill>
              <a:effectLst/>
              <a:highlight>
                <a:srgbClr val="C0C0C0"/>
              </a:highlight>
              <a:latin typeface="Montserrat" panose="00000500000000000000" pitchFamily="2" charset="0"/>
            </a:endParaRPr>
          </a:p>
          <a:p>
            <a:endParaRPr lang="es-AR" dirty="0"/>
          </a:p>
        </p:txBody>
      </p:sp>
    </p:spTree>
    <p:extLst>
      <p:ext uri="{BB962C8B-B14F-4D97-AF65-F5344CB8AC3E}">
        <p14:creationId xmlns:p14="http://schemas.microsoft.com/office/powerpoint/2010/main" val="20689397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circle(in)">
                                      <p:cBhvr>
                                        <p:cTn id="39" dur="2000"/>
                                        <p:tgtEl>
                                          <p:spTgt spid="3">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ircle(in)">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FA65B2-1E6C-8E1A-1FD5-13E7D23FA53F}"/>
              </a:ext>
            </a:extLst>
          </p:cNvPr>
          <p:cNvSpPr>
            <a:spLocks noGrp="1"/>
          </p:cNvSpPr>
          <p:nvPr>
            <p:ph idx="1"/>
          </p:nvPr>
        </p:nvSpPr>
        <p:spPr>
          <a:xfrm>
            <a:off x="0" y="0"/>
            <a:ext cx="12192000" cy="6760029"/>
          </a:xfrm>
        </p:spPr>
        <p:txBody>
          <a:bodyPr>
            <a:normAutofit/>
          </a:bodyPr>
          <a:lstStyle/>
          <a:p>
            <a:pPr marL="0" indent="0">
              <a:buNone/>
            </a:pPr>
            <a:r>
              <a:rPr lang="es-ES" sz="1200" dirty="0">
                <a:solidFill>
                  <a:srgbClr val="FF0000"/>
                </a:solidFill>
                <a:highlight>
                  <a:srgbClr val="00FFFF"/>
                </a:highlight>
                <a:latin typeface="Montserrat" panose="00000500000000000000" pitchFamily="2" charset="0"/>
              </a:rPr>
              <a:t>1)Esta barra de herramientas posee una serie de comandos que permiten acceder rápidamente a determinadas </a:t>
            </a:r>
            <a:r>
              <a:rPr lang="es-ES" sz="1200" b="1" dirty="0">
                <a:solidFill>
                  <a:srgbClr val="FF0000"/>
                </a:solidFill>
                <a:highlight>
                  <a:srgbClr val="00FFFF"/>
                </a:highlight>
                <a:latin typeface="Montserrat" panose="00000500000000000000" pitchFamily="2" charset="0"/>
              </a:rPr>
              <a:t>funciones, como</a:t>
            </a:r>
            <a:r>
              <a:rPr lang="es-ES" sz="1200" dirty="0">
                <a:solidFill>
                  <a:srgbClr val="FF0000"/>
                </a:solidFill>
                <a:highlight>
                  <a:srgbClr val="00FFFF"/>
                </a:highlight>
                <a:latin typeface="Montserrat" panose="00000500000000000000" pitchFamily="2" charset="0"/>
              </a:rPr>
              <a:t> </a:t>
            </a:r>
            <a:r>
              <a:rPr lang="es-ES" sz="1200" b="1" dirty="0">
                <a:solidFill>
                  <a:srgbClr val="FF0000"/>
                </a:solidFill>
                <a:highlight>
                  <a:srgbClr val="00FFFF"/>
                </a:highlight>
                <a:latin typeface="Montserrat" panose="00000500000000000000" pitchFamily="2" charset="0"/>
              </a:rPr>
              <a:t>guardar</a:t>
            </a:r>
            <a:r>
              <a:rPr lang="es-ES" sz="1200" dirty="0">
                <a:solidFill>
                  <a:srgbClr val="FF0000"/>
                </a:solidFill>
                <a:highlight>
                  <a:srgbClr val="00FFFF"/>
                </a:highlight>
                <a:latin typeface="Montserrat" panose="00000500000000000000" pitchFamily="2" charset="0"/>
              </a:rPr>
              <a:t>, ver la presentación desde el principio, </a:t>
            </a:r>
            <a:r>
              <a:rPr lang="es-ES" sz="1200" b="1" dirty="0">
                <a:solidFill>
                  <a:srgbClr val="FF0000"/>
                </a:solidFill>
                <a:highlight>
                  <a:srgbClr val="00FFFF"/>
                </a:highlight>
                <a:latin typeface="Montserrat" panose="00000500000000000000" pitchFamily="2" charset="0"/>
              </a:rPr>
              <a:t>rehacer o revertir una acción</a:t>
            </a:r>
            <a:r>
              <a:rPr lang="es-ES" sz="1200" dirty="0">
                <a:solidFill>
                  <a:srgbClr val="FF0000"/>
                </a:solidFill>
                <a:highlight>
                  <a:srgbClr val="00FFFF"/>
                </a:highlight>
                <a:latin typeface="Montserrat" panose="00000500000000000000" pitchFamily="2" charset="0"/>
              </a:rPr>
              <a:t>. Este botón se ubica en la esquina superior izquierda de la pantalla del PowerPoint.</a:t>
            </a:r>
          </a:p>
          <a:p>
            <a:pPr marL="0" indent="0">
              <a:buNone/>
            </a:pPr>
            <a:r>
              <a:rPr lang="es-ES" sz="1200" b="0" i="0" dirty="0">
                <a:solidFill>
                  <a:srgbClr val="FF0000"/>
                </a:solidFill>
                <a:effectLst/>
                <a:highlight>
                  <a:srgbClr val="00FFFF"/>
                </a:highlight>
                <a:latin typeface="Montserrat" panose="00000500000000000000" pitchFamily="2" charset="0"/>
              </a:rPr>
              <a:t>2)El panel de navegación de diapositivas se conoce como </a:t>
            </a:r>
            <a:r>
              <a:rPr lang="es-ES" sz="1200" b="1" i="0" dirty="0">
                <a:solidFill>
                  <a:srgbClr val="FF0000"/>
                </a:solidFill>
                <a:effectLst/>
                <a:highlight>
                  <a:srgbClr val="00FFFF"/>
                </a:highlight>
                <a:latin typeface="Montserrat" panose="00000500000000000000" pitchFamily="2" charset="0"/>
              </a:rPr>
              <a:t>el sitio en el que se demuestra la cantidad de diapositivas elaboradas</a:t>
            </a:r>
            <a:r>
              <a:rPr lang="es-ES" sz="1200" b="0" i="0" dirty="0">
                <a:solidFill>
                  <a:srgbClr val="FF0000"/>
                </a:solidFill>
                <a:effectLst/>
                <a:highlight>
                  <a:srgbClr val="00FFFF"/>
                </a:highlight>
                <a:latin typeface="Montserrat" panose="00000500000000000000" pitchFamily="2" charset="0"/>
              </a:rPr>
              <a:t>. Desde ahí puedes saltar directamente a la diapositiva que deseas editar o alterar su orden. Se ubica en el lateral izquierdo de la pantalla.</a:t>
            </a:r>
          </a:p>
          <a:p>
            <a:pPr marL="0" indent="0">
              <a:buNone/>
            </a:pPr>
            <a:r>
              <a:rPr lang="es-ES" sz="1200" dirty="0">
                <a:solidFill>
                  <a:srgbClr val="FF0000"/>
                </a:solidFill>
                <a:highlight>
                  <a:srgbClr val="00FFFF"/>
                </a:highlight>
                <a:latin typeface="Montserrat" panose="00000500000000000000" pitchFamily="2" charset="0"/>
              </a:rPr>
              <a:t>3)</a:t>
            </a:r>
            <a:r>
              <a:rPr lang="es-ES" sz="1050" b="0" i="0" dirty="0">
                <a:solidFill>
                  <a:srgbClr val="FF0000"/>
                </a:solidFill>
                <a:effectLst/>
                <a:highlight>
                  <a:srgbClr val="00FFFF"/>
                </a:highlight>
                <a:latin typeface="Montserrat" panose="00000500000000000000" pitchFamily="2" charset="0"/>
              </a:rPr>
              <a:t> </a:t>
            </a:r>
            <a:r>
              <a:rPr lang="es-ES" sz="1200" b="0" i="0" dirty="0">
                <a:solidFill>
                  <a:srgbClr val="FF0000"/>
                </a:solidFill>
                <a:effectLst/>
                <a:highlight>
                  <a:srgbClr val="00FFFF"/>
                </a:highlight>
                <a:latin typeface="Montserrat" panose="00000500000000000000" pitchFamily="2" charset="0"/>
              </a:rPr>
              <a:t>La cinta de operaciones o también conocida como cinta de herramientas,</a:t>
            </a:r>
            <a:r>
              <a:rPr lang="es-ES" sz="1200" b="1" i="0" dirty="0">
                <a:solidFill>
                  <a:srgbClr val="FF0000"/>
                </a:solidFill>
                <a:effectLst/>
                <a:highlight>
                  <a:srgbClr val="00FFFF"/>
                </a:highlight>
                <a:latin typeface="Montserrat" panose="00000500000000000000" pitchFamily="2" charset="0"/>
              </a:rPr>
              <a:t> son el conjunto de pestañas que están de manera horizontal </a:t>
            </a:r>
            <a:r>
              <a:rPr lang="es-ES" sz="1200" b="0" i="0" dirty="0">
                <a:solidFill>
                  <a:srgbClr val="FF0000"/>
                </a:solidFill>
                <a:effectLst/>
                <a:highlight>
                  <a:srgbClr val="00FFFF"/>
                </a:highlight>
                <a:latin typeface="Montserrat" panose="00000500000000000000" pitchFamily="2" charset="0"/>
              </a:rPr>
              <a:t>a lo largo del programa en PowerPoint. En cada una de sus pestañas posee diferentes opciones de presentaciones que modificarán las diapositivas sobre las cuales se trabajarán.</a:t>
            </a:r>
          </a:p>
          <a:p>
            <a:pPr marL="0" indent="0">
              <a:buNone/>
            </a:pPr>
            <a:r>
              <a:rPr lang="es-ES" sz="1200" dirty="0">
                <a:solidFill>
                  <a:srgbClr val="FF0000"/>
                </a:solidFill>
                <a:highlight>
                  <a:srgbClr val="00FFFF"/>
                </a:highlight>
                <a:latin typeface="Montserrat" panose="00000500000000000000" pitchFamily="2" charset="0"/>
              </a:rPr>
              <a:t>4)</a:t>
            </a:r>
            <a:r>
              <a:rPr lang="es-ES" sz="1200" b="1" i="0" dirty="0">
                <a:solidFill>
                  <a:srgbClr val="FF0000"/>
                </a:solidFill>
                <a:effectLst/>
                <a:highlight>
                  <a:srgbClr val="00FFFF"/>
                </a:highlight>
                <a:latin typeface="Montserrat" panose="00000500000000000000" pitchFamily="2" charset="0"/>
              </a:rPr>
              <a:t>Esta barra se identifica por tener el título del documento</a:t>
            </a:r>
            <a:r>
              <a:rPr lang="es-ES" sz="1200" b="0" i="0" dirty="0">
                <a:solidFill>
                  <a:srgbClr val="FF0000"/>
                </a:solidFill>
                <a:effectLst/>
                <a:highlight>
                  <a:srgbClr val="00FFFF"/>
                </a:highlight>
                <a:latin typeface="Montserrat" panose="00000500000000000000" pitchFamily="2" charset="0"/>
              </a:rPr>
              <a:t> sobre el que se está trabajando. Este dirá de manera automática “Presentación1”. Cuando guardes en la presentación en la carpeta de tu preferencia, podrás cambiarle el nombre.</a:t>
            </a:r>
          </a:p>
          <a:p>
            <a:pPr marL="0" indent="0">
              <a:buNone/>
            </a:pPr>
            <a:r>
              <a:rPr lang="es-ES" sz="1200" dirty="0">
                <a:solidFill>
                  <a:srgbClr val="FF0000"/>
                </a:solidFill>
                <a:highlight>
                  <a:srgbClr val="00FFFF"/>
                </a:highlight>
                <a:latin typeface="Montserrat" panose="00000500000000000000" pitchFamily="2" charset="0"/>
              </a:rPr>
              <a:t>5)</a:t>
            </a:r>
            <a:r>
              <a:rPr lang="es-ES" sz="1200" b="0" i="0" dirty="0">
                <a:solidFill>
                  <a:srgbClr val="FF0000"/>
                </a:solidFill>
                <a:effectLst/>
                <a:highlight>
                  <a:srgbClr val="00FFFF"/>
                </a:highlight>
                <a:latin typeface="Montserrat" panose="00000500000000000000" pitchFamily="2" charset="0"/>
              </a:rPr>
              <a:t> El área de trabajo o panel de diapositiva</a:t>
            </a:r>
            <a:r>
              <a:rPr lang="es-ES" sz="1200" b="1" i="0" dirty="0">
                <a:solidFill>
                  <a:srgbClr val="FF0000"/>
                </a:solidFill>
                <a:effectLst/>
                <a:highlight>
                  <a:srgbClr val="00FFFF"/>
                </a:highlight>
                <a:latin typeface="Montserrat" panose="00000500000000000000" pitchFamily="2" charset="0"/>
              </a:rPr>
              <a:t> corresponde a la hoja seleccionada en la cual el usuario trabajará</a:t>
            </a:r>
            <a:r>
              <a:rPr lang="es-ES" sz="1200" b="0" i="0" dirty="0">
                <a:solidFill>
                  <a:srgbClr val="FF0000"/>
                </a:solidFill>
                <a:effectLst/>
                <a:highlight>
                  <a:srgbClr val="00FFFF"/>
                </a:highlight>
                <a:latin typeface="Montserrat" panose="00000500000000000000" pitchFamily="2" charset="0"/>
              </a:rPr>
              <a:t> y utilizará las herramientas que posee el programa. De esta manera, logrará comenzar a elaborar la presentación.</a:t>
            </a:r>
          </a:p>
          <a:p>
            <a:pPr marL="0" indent="0">
              <a:buNone/>
            </a:pPr>
            <a:r>
              <a:rPr lang="es-ES" sz="1200" dirty="0">
                <a:solidFill>
                  <a:srgbClr val="FF0000"/>
                </a:solidFill>
                <a:highlight>
                  <a:srgbClr val="00FFFF"/>
                </a:highlight>
                <a:latin typeface="Montserrat" panose="00000500000000000000" pitchFamily="2" charset="0"/>
              </a:rPr>
              <a:t>6)</a:t>
            </a:r>
            <a:r>
              <a:rPr lang="es-ES" sz="1200" b="0" i="0" dirty="0">
                <a:solidFill>
                  <a:srgbClr val="FF0000"/>
                </a:solidFill>
                <a:effectLst/>
                <a:highlight>
                  <a:srgbClr val="00FFFF"/>
                </a:highlight>
                <a:latin typeface="Montserrat" panose="00000500000000000000" pitchFamily="2" charset="0"/>
              </a:rPr>
              <a:t>Este componente lo puedes ver en la esquina inferior izquierda de la pantalla. Desde ahí </a:t>
            </a:r>
            <a:r>
              <a:rPr lang="es-ES" sz="1200" b="1" i="0" dirty="0">
                <a:solidFill>
                  <a:srgbClr val="FF0000"/>
                </a:solidFill>
                <a:effectLst/>
                <a:highlight>
                  <a:srgbClr val="00FFFF"/>
                </a:highlight>
                <a:latin typeface="Montserrat" panose="00000500000000000000" pitchFamily="2" charset="0"/>
              </a:rPr>
              <a:t>verás</a:t>
            </a:r>
            <a:r>
              <a:rPr lang="es-ES" sz="1200" b="0" i="0" dirty="0">
                <a:solidFill>
                  <a:srgbClr val="FF0000"/>
                </a:solidFill>
                <a:effectLst/>
                <a:highlight>
                  <a:srgbClr val="00FFFF"/>
                </a:highlight>
                <a:latin typeface="Montserrat" panose="00000500000000000000" pitchFamily="2" charset="0"/>
              </a:rPr>
              <a:t> </a:t>
            </a:r>
            <a:r>
              <a:rPr lang="es-ES" sz="1200" b="1" i="0" dirty="0">
                <a:solidFill>
                  <a:srgbClr val="FF0000"/>
                </a:solidFill>
                <a:effectLst/>
                <a:highlight>
                  <a:srgbClr val="00FFFF"/>
                </a:highlight>
                <a:latin typeface="Montserrat" panose="00000500000000000000" pitchFamily="2" charset="0"/>
              </a:rPr>
              <a:t>el número total de diapositivas que posee la presentación</a:t>
            </a:r>
            <a:r>
              <a:rPr lang="es-ES" sz="1200" b="0" i="0" dirty="0">
                <a:solidFill>
                  <a:srgbClr val="FF0000"/>
                </a:solidFill>
                <a:effectLst/>
                <a:highlight>
                  <a:srgbClr val="00FFFF"/>
                </a:highlight>
                <a:latin typeface="Montserrat" panose="00000500000000000000" pitchFamily="2" charset="0"/>
              </a:rPr>
              <a:t> y en cuál de ellas estás trabajando.</a:t>
            </a:r>
          </a:p>
          <a:p>
            <a:pPr marL="0" indent="0">
              <a:buNone/>
            </a:pPr>
            <a:r>
              <a:rPr lang="es-ES" sz="1200" dirty="0">
                <a:solidFill>
                  <a:srgbClr val="FF0000"/>
                </a:solidFill>
                <a:highlight>
                  <a:srgbClr val="00FFFF"/>
                </a:highlight>
                <a:latin typeface="Montserrat" panose="00000500000000000000" pitchFamily="2" charset="0"/>
              </a:rPr>
              <a:t>7)</a:t>
            </a:r>
            <a:r>
              <a:rPr lang="es-ES" sz="1200" b="0" i="0" dirty="0">
                <a:solidFill>
                  <a:srgbClr val="FF0000"/>
                </a:solidFill>
                <a:effectLst/>
                <a:highlight>
                  <a:srgbClr val="00FFFF"/>
                </a:highlight>
                <a:latin typeface="Montserrat" panose="00000500000000000000" pitchFamily="2" charset="0"/>
              </a:rPr>
              <a:t> Las notas son </a:t>
            </a:r>
            <a:r>
              <a:rPr lang="es-ES" sz="1200" b="1" i="0" dirty="0">
                <a:solidFill>
                  <a:srgbClr val="FF0000"/>
                </a:solidFill>
                <a:effectLst/>
                <a:highlight>
                  <a:srgbClr val="00FFFF"/>
                </a:highlight>
                <a:latin typeface="Montserrat" panose="00000500000000000000" pitchFamily="2" charset="0"/>
              </a:rPr>
              <a:t>pequeñas anotaciones que puedes incluir debajo de diapositivas específicas</a:t>
            </a:r>
            <a:r>
              <a:rPr lang="es-ES" sz="1200" b="0" i="0" dirty="0">
                <a:solidFill>
                  <a:srgbClr val="FF0000"/>
                </a:solidFill>
                <a:effectLst/>
                <a:highlight>
                  <a:srgbClr val="00FFFF"/>
                </a:highlight>
                <a:latin typeface="Montserrat" panose="00000500000000000000" pitchFamily="2" charset="0"/>
              </a:rPr>
              <a:t> para ayudarte a organizar o gestionar la presentación ante una audiencia. Estas notas no se verán en la presentación sino únicamente cuando estés editando el contenido en las diapositivas.</a:t>
            </a:r>
          </a:p>
          <a:p>
            <a:pPr marL="0" indent="0">
              <a:buNone/>
            </a:pPr>
            <a:r>
              <a:rPr lang="es-ES" sz="1200" dirty="0">
                <a:solidFill>
                  <a:srgbClr val="FF0000"/>
                </a:solidFill>
                <a:highlight>
                  <a:srgbClr val="00FFFF"/>
                </a:highlight>
                <a:latin typeface="Montserrat" panose="00000500000000000000" pitchFamily="2" charset="0"/>
              </a:rPr>
              <a:t>8)</a:t>
            </a:r>
            <a:r>
              <a:rPr lang="es-ES" sz="1050" b="0" i="0" dirty="0">
                <a:solidFill>
                  <a:srgbClr val="FF0000"/>
                </a:solidFill>
                <a:effectLst/>
                <a:highlight>
                  <a:srgbClr val="00FFFF"/>
                </a:highlight>
                <a:latin typeface="Montserrat" panose="00000500000000000000" pitchFamily="2" charset="0"/>
              </a:rPr>
              <a:t> </a:t>
            </a:r>
            <a:r>
              <a:rPr lang="es-ES" sz="1200" b="0" i="0" dirty="0">
                <a:solidFill>
                  <a:srgbClr val="FF0000"/>
                </a:solidFill>
                <a:effectLst/>
                <a:highlight>
                  <a:srgbClr val="00FFFF"/>
                </a:highlight>
                <a:latin typeface="Montserrat" panose="00000500000000000000" pitchFamily="2" charset="0"/>
              </a:rPr>
              <a:t>La barra de estado</a:t>
            </a:r>
            <a:r>
              <a:rPr lang="es-ES" sz="1200" b="1" i="0" dirty="0">
                <a:solidFill>
                  <a:srgbClr val="FF0000"/>
                </a:solidFill>
                <a:effectLst/>
                <a:highlight>
                  <a:srgbClr val="00FFFF"/>
                </a:highlight>
                <a:latin typeface="Montserrat" panose="00000500000000000000" pitchFamily="2" charset="0"/>
              </a:rPr>
              <a:t> es la línea naranja ubicada en la parte inferior de la presentación</a:t>
            </a:r>
            <a:r>
              <a:rPr lang="es-ES" sz="1200" b="0" i="0" dirty="0">
                <a:solidFill>
                  <a:srgbClr val="FF0000"/>
                </a:solidFill>
                <a:effectLst/>
                <a:highlight>
                  <a:srgbClr val="00FFFF"/>
                </a:highlight>
                <a:latin typeface="Montserrat" panose="00000500000000000000" pitchFamily="2" charset="0"/>
              </a:rPr>
              <a:t>. Ahí encontrarás el idioma, el número de diapositivas, las notas, comentarios, el modo de vista y el Zoom. Además, cada vez que guardes el documento, podrás observarlo desde esta barra.</a:t>
            </a:r>
          </a:p>
          <a:p>
            <a:pPr marL="0" indent="0">
              <a:buNone/>
            </a:pPr>
            <a:r>
              <a:rPr lang="es-ES" sz="1200" dirty="0">
                <a:solidFill>
                  <a:srgbClr val="FF0000"/>
                </a:solidFill>
                <a:highlight>
                  <a:srgbClr val="00FFFF"/>
                </a:highlight>
                <a:latin typeface="Montserrat" panose="00000500000000000000" pitchFamily="2" charset="0"/>
              </a:rPr>
              <a:t>9)</a:t>
            </a:r>
            <a:r>
              <a:rPr lang="es-ES" sz="1050" b="1" i="0" dirty="0">
                <a:solidFill>
                  <a:srgbClr val="FF0000"/>
                </a:solidFill>
                <a:effectLst/>
                <a:highlight>
                  <a:srgbClr val="00FFFF"/>
                </a:highlight>
                <a:latin typeface="Montserrat" panose="00000500000000000000" pitchFamily="2" charset="0"/>
              </a:rPr>
              <a:t> </a:t>
            </a:r>
            <a:r>
              <a:rPr lang="es-ES" sz="1200" b="1" i="0" dirty="0">
                <a:solidFill>
                  <a:srgbClr val="FF0000"/>
                </a:solidFill>
                <a:effectLst/>
                <a:highlight>
                  <a:srgbClr val="00FFFF"/>
                </a:highlight>
                <a:latin typeface="Montserrat" panose="00000500000000000000" pitchFamily="2" charset="0"/>
              </a:rPr>
              <a:t>Son los botones que se ubican en la</a:t>
            </a:r>
            <a:r>
              <a:rPr lang="es-ES" sz="1200" b="0" i="0" dirty="0">
                <a:solidFill>
                  <a:srgbClr val="FF0000"/>
                </a:solidFill>
                <a:effectLst/>
                <a:highlight>
                  <a:srgbClr val="00FFFF"/>
                </a:highlight>
                <a:latin typeface="Montserrat" panose="00000500000000000000" pitchFamily="2" charset="0"/>
              </a:rPr>
              <a:t> </a:t>
            </a:r>
            <a:r>
              <a:rPr lang="es-ES" sz="1200" b="1" i="0" dirty="0">
                <a:solidFill>
                  <a:srgbClr val="FF0000"/>
                </a:solidFill>
                <a:effectLst/>
                <a:highlight>
                  <a:srgbClr val="00FFFF"/>
                </a:highlight>
                <a:latin typeface="Montserrat" panose="00000500000000000000" pitchFamily="2" charset="0"/>
              </a:rPr>
              <a:t>esquina superior derecha de la pantalla</a:t>
            </a:r>
            <a:r>
              <a:rPr lang="es-ES" sz="1200" b="0" i="0" dirty="0">
                <a:solidFill>
                  <a:srgbClr val="FF0000"/>
                </a:solidFill>
                <a:effectLst/>
                <a:highlight>
                  <a:srgbClr val="00FFFF"/>
                </a:highlight>
                <a:latin typeface="Montserrat" panose="00000500000000000000" pitchFamily="2" charset="0"/>
              </a:rPr>
              <a:t> y funcionan para minimizar, ampliar o cerrar la presentación de PowerPoint. Si cierras el documento y aun no se han guardado los cambios que has realizado, PowerPoint preguntará si deseas guardar antes de salir.</a:t>
            </a:r>
          </a:p>
          <a:p>
            <a:pPr marL="0" indent="0">
              <a:buNone/>
            </a:pPr>
            <a:r>
              <a:rPr lang="es-ES" sz="1200" dirty="0">
                <a:solidFill>
                  <a:srgbClr val="FF0000"/>
                </a:solidFill>
                <a:highlight>
                  <a:srgbClr val="00FFFF"/>
                </a:highlight>
                <a:latin typeface="Montserrat" panose="00000500000000000000" pitchFamily="2" charset="0"/>
              </a:rPr>
              <a:t>10)</a:t>
            </a:r>
            <a:r>
              <a:rPr lang="es-ES" sz="1050" b="0" i="0" dirty="0">
                <a:solidFill>
                  <a:srgbClr val="FF0000"/>
                </a:solidFill>
                <a:effectLst/>
                <a:highlight>
                  <a:srgbClr val="00FFFF"/>
                </a:highlight>
                <a:latin typeface="Montserrat" panose="00000500000000000000" pitchFamily="2" charset="0"/>
              </a:rPr>
              <a:t> </a:t>
            </a:r>
            <a:r>
              <a:rPr lang="es-ES" sz="1200" b="0" i="0" dirty="0">
                <a:solidFill>
                  <a:srgbClr val="FF0000"/>
                </a:solidFill>
                <a:effectLst/>
                <a:highlight>
                  <a:srgbClr val="00FFFF"/>
                </a:highlight>
                <a:latin typeface="Montserrat" panose="00000500000000000000" pitchFamily="2" charset="0"/>
              </a:rPr>
              <a:t>En PowerPoint posees </a:t>
            </a:r>
            <a:r>
              <a:rPr lang="es-ES" sz="1200" b="1" i="0" dirty="0">
                <a:solidFill>
                  <a:srgbClr val="FF0000"/>
                </a:solidFill>
                <a:effectLst/>
                <a:highlight>
                  <a:srgbClr val="00FFFF"/>
                </a:highlight>
                <a:latin typeface="Montserrat" panose="00000500000000000000" pitchFamily="2" charset="0"/>
              </a:rPr>
              <a:t>4 tipos de visualización</a:t>
            </a:r>
            <a:r>
              <a:rPr lang="es-ES" sz="1200" b="0" i="0" dirty="0">
                <a:solidFill>
                  <a:srgbClr val="FF0000"/>
                </a:solidFill>
                <a:effectLst/>
                <a:highlight>
                  <a:srgbClr val="00FFFF"/>
                </a:highlight>
                <a:latin typeface="Montserrat" panose="00000500000000000000" pitchFamily="2" charset="0"/>
              </a:rPr>
              <a:t>: </a:t>
            </a:r>
            <a:r>
              <a:rPr lang="es-ES" sz="1200" b="1" i="0" dirty="0">
                <a:solidFill>
                  <a:srgbClr val="FF0000"/>
                </a:solidFill>
                <a:effectLst/>
                <a:highlight>
                  <a:srgbClr val="00FFFF"/>
                </a:highlight>
                <a:latin typeface="Montserrat" panose="00000500000000000000" pitchFamily="2" charset="0"/>
              </a:rPr>
              <a:t>Normal</a:t>
            </a:r>
            <a:r>
              <a:rPr lang="es-ES" sz="1200" b="0" i="0" dirty="0">
                <a:solidFill>
                  <a:srgbClr val="FF0000"/>
                </a:solidFill>
                <a:effectLst/>
                <a:highlight>
                  <a:srgbClr val="00FFFF"/>
                </a:highlight>
                <a:latin typeface="Montserrat" panose="00000500000000000000" pitchFamily="2" charset="0"/>
              </a:rPr>
              <a:t>,</a:t>
            </a:r>
            <a:r>
              <a:rPr lang="es-ES" sz="1200" b="1" i="0" dirty="0">
                <a:solidFill>
                  <a:srgbClr val="FF0000"/>
                </a:solidFill>
                <a:effectLst/>
                <a:highlight>
                  <a:srgbClr val="00FFFF"/>
                </a:highlight>
                <a:latin typeface="Montserrat" panose="00000500000000000000" pitchFamily="2" charset="0"/>
              </a:rPr>
              <a:t> Clasificador de diapositivas</a:t>
            </a:r>
            <a:r>
              <a:rPr lang="es-ES" sz="1200" b="0" i="0" dirty="0">
                <a:solidFill>
                  <a:srgbClr val="FF0000"/>
                </a:solidFill>
                <a:effectLst/>
                <a:highlight>
                  <a:srgbClr val="00FFFF"/>
                </a:highlight>
                <a:latin typeface="Montserrat" panose="00000500000000000000" pitchFamily="2" charset="0"/>
              </a:rPr>
              <a:t>,</a:t>
            </a:r>
            <a:r>
              <a:rPr lang="es-ES" sz="1200" b="1" i="0" dirty="0">
                <a:solidFill>
                  <a:srgbClr val="FF0000"/>
                </a:solidFill>
                <a:effectLst/>
                <a:highlight>
                  <a:srgbClr val="00FFFF"/>
                </a:highlight>
                <a:latin typeface="Montserrat" panose="00000500000000000000" pitchFamily="2" charset="0"/>
              </a:rPr>
              <a:t> Vista de lectura y Presentación con diapositivas</a:t>
            </a:r>
            <a:r>
              <a:rPr lang="es-ES" sz="1200" b="0" i="0" dirty="0">
                <a:solidFill>
                  <a:srgbClr val="FF0000"/>
                </a:solidFill>
                <a:effectLst/>
                <a:highlight>
                  <a:srgbClr val="00FFFF"/>
                </a:highlight>
                <a:latin typeface="Montserrat" panose="00000500000000000000" pitchFamily="2" charset="0"/>
              </a:rPr>
              <a:t>. Estas vistas las encontrarás en la barra de estado antes del Zoom.</a:t>
            </a:r>
          </a:p>
          <a:p>
            <a:pPr marL="0" indent="0">
              <a:buNone/>
            </a:pPr>
            <a:r>
              <a:rPr lang="es-ES" sz="1200" dirty="0">
                <a:solidFill>
                  <a:srgbClr val="FF0000"/>
                </a:solidFill>
                <a:highlight>
                  <a:srgbClr val="00FFFF"/>
                </a:highlight>
                <a:latin typeface="Montserrat" panose="00000500000000000000" pitchFamily="2" charset="0"/>
              </a:rPr>
              <a:t>11)</a:t>
            </a:r>
            <a:r>
              <a:rPr lang="es-ES" sz="1200" b="1" i="0" dirty="0">
                <a:solidFill>
                  <a:srgbClr val="FF0000"/>
                </a:solidFill>
                <a:effectLst/>
                <a:highlight>
                  <a:srgbClr val="00FFFF"/>
                </a:highlight>
                <a:latin typeface="Montserrat" panose="00000500000000000000" pitchFamily="2" charset="0"/>
              </a:rPr>
              <a:t> El Zoom aleja o acerca la presentación sobre la que estás trabajando</a:t>
            </a:r>
            <a:r>
              <a:rPr lang="es-ES" sz="1200" b="0" i="0" dirty="0">
                <a:solidFill>
                  <a:srgbClr val="FF0000"/>
                </a:solidFill>
                <a:effectLst/>
                <a:highlight>
                  <a:srgbClr val="00FFFF"/>
                </a:highlight>
                <a:latin typeface="Montserrat" panose="00000500000000000000" pitchFamily="2" charset="0"/>
              </a:rPr>
              <a:t>. Si deseas detallar los elementos que has insertado o quieres reproducir las diapositivas, pero sin presionar F5, entonces utiliza el Zoom para realizar ajustes acercando o alejando las dispositivas.</a:t>
            </a:r>
            <a:endParaRPr lang="es-ES" sz="1200" dirty="0">
              <a:solidFill>
                <a:srgbClr val="FF0000"/>
              </a:solidFill>
              <a:highlight>
                <a:srgbClr val="00FFFF"/>
              </a:highlight>
              <a:latin typeface="Montserrat" panose="00000500000000000000" pitchFamily="2" charset="0"/>
            </a:endParaRPr>
          </a:p>
        </p:txBody>
      </p:sp>
    </p:spTree>
    <p:extLst>
      <p:ext uri="{BB962C8B-B14F-4D97-AF65-F5344CB8AC3E}">
        <p14:creationId xmlns:p14="http://schemas.microsoft.com/office/powerpoint/2010/main" val="31942191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63F1C5-0FA4-1FEF-2619-28C5EBF3BF69}"/>
              </a:ext>
            </a:extLst>
          </p:cNvPr>
          <p:cNvSpPr>
            <a:spLocks noGrp="1"/>
          </p:cNvSpPr>
          <p:nvPr>
            <p:ph idx="1"/>
          </p:nvPr>
        </p:nvSpPr>
        <p:spPr>
          <a:xfrm>
            <a:off x="73842" y="0"/>
            <a:ext cx="12192000" cy="6858000"/>
          </a:xfrm>
        </p:spPr>
        <p:txBody>
          <a:bodyPr/>
          <a:lstStyle/>
          <a:p>
            <a:endParaRPr lang="es-AR" dirty="0"/>
          </a:p>
        </p:txBody>
      </p:sp>
      <p:pic>
        <p:nvPicPr>
          <p:cNvPr id="1026" name="Picture 2" descr="Elementos Esenciales de PowerPoint - ppt descargar">
            <a:extLst>
              <a:ext uri="{FF2B5EF4-FFF2-40B4-BE49-F238E27FC236}">
                <a16:creationId xmlns:a16="http://schemas.microsoft.com/office/drawing/2014/main" id="{0A8736EF-B505-6EFA-A465-95F3A6A1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39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10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3880</TotalTime>
  <Words>2270</Words>
  <Application>Microsoft Office PowerPoint</Application>
  <PresentationFormat>Panorámica</PresentationFormat>
  <Paragraphs>82</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Agency FB</vt:lpstr>
      <vt:lpstr>Arial</vt:lpstr>
      <vt:lpstr>Helvetica</vt:lpstr>
      <vt:lpstr>inherit</vt:lpstr>
      <vt:lpstr>Lexend Deca</vt:lpstr>
      <vt:lpstr>Montserrat</vt:lpstr>
      <vt:lpstr>Segoe UI</vt:lpstr>
      <vt:lpstr>Tw Cen MT</vt:lpstr>
      <vt:lpstr>Circuito</vt:lpstr>
      <vt:lpstr>PowerPoint y su definición</vt:lpstr>
      <vt:lpstr>Presentación de PowerPoint</vt:lpstr>
      <vt:lpstr>Presentación de PowerPoint</vt:lpstr>
      <vt:lpstr>Presentación de PowerPoint</vt:lpstr>
      <vt:lpstr>2.B) https://blog.hubspot.es/marketing/que-es-powerpoint </vt:lpstr>
      <vt:lpstr>Presentación de PowerPoint</vt:lpstr>
      <vt:lpstr>2.C) https://www.internetastic.com/powerpoint/componentes/ </vt:lpstr>
      <vt:lpstr>Presentación de PowerPoint</vt:lpstr>
      <vt:lpstr>Presentación de PowerPoint</vt:lpstr>
      <vt:lpstr>2.D) https://support.microsoft.com/es-es/office/elegir-la-vista-adecuada-para-una-tarea-en-powerpoint-21332d8d-adbc-4717-a2c6-e25a697b40e9 </vt:lpstr>
      <vt:lpstr>Presentación de PowerPoint</vt:lpstr>
      <vt:lpstr>Presentación de PowerPoint</vt:lpstr>
      <vt:lpstr>2.e) https://blog.hubspot.es/marketing/como-insertar-animaciones-powerpoint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y su definicion</dc:title>
  <dc:creator>Yanina</dc:creator>
  <cp:lastModifiedBy>Yanina</cp:lastModifiedBy>
  <cp:revision>16</cp:revision>
  <dcterms:created xsi:type="dcterms:W3CDTF">2023-07-10T14:30:46Z</dcterms:created>
  <dcterms:modified xsi:type="dcterms:W3CDTF">2023-07-14T00:08:59Z</dcterms:modified>
</cp:coreProperties>
</file>