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3" r:id="rId8"/>
    <p:sldId id="262" r:id="rId9"/>
  </p:sldIdLst>
  <p:sldSz cx="18288000" cy="10287000"/>
  <p:notesSz cx="6858000" cy="9144000"/>
  <p:embeddedFontLst>
    <p:embeddedFont>
      <p:font typeface="Racing Sans One" panose="020B0604020202020204" charset="0"/>
      <p:regular r:id="rId10"/>
    </p:embeddedFont>
    <p:embeddedFont>
      <p:font typeface="Calibri" panose="020F0502020204030204" pitchFamily="34" charset="0"/>
      <p:regular r:id="rId11"/>
      <p:bold r:id="rId12"/>
      <p:italic r:id="rId13"/>
      <p:boldItalic r:id="rId14"/>
    </p:embeddedFont>
    <p:embeddedFont>
      <p:font typeface="Gadugi" panose="020B0502040204020203" pitchFamily="34" charset="0"/>
      <p:regular r:id="rId15"/>
      <p:bold r:id="rId16"/>
    </p:embeddedFont>
    <p:embeddedFont>
      <p:font typeface="Montserrat Medium" panose="020B0604020202020204" charset="0"/>
      <p:regular r:id="rId17"/>
    </p:embeddedFont>
    <p:embeddedFont>
      <p:font typeface="Organic Brand" panose="02000500000000000000" pitchFamily="2" charset="0"/>
      <p:regular r:id="rId18"/>
    </p:embeddedFont>
    <p:embeddedFont>
      <p:font typeface="Arimo Bold" panose="020B0604020202020204" charset="0"/>
      <p:regular r:id="rId19"/>
    </p:embeddedFont>
    <p:embeddedFont>
      <p:font typeface="Arimo" panose="020B0604020202020204" charset="0"/>
      <p:regular r:id="rId20"/>
    </p:embeddedFont>
    <p:embeddedFont>
      <p:font typeface="Montserrat Bold" panose="020B0604020202020204" charset="0"/>
      <p:regular r:id="rId2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FF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44" d="100"/>
          <a:sy n="44" d="100"/>
        </p:scale>
        <p:origin x="792" y="-43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4.fntdata"/><Relationship Id="rId18" Type="http://schemas.openxmlformats.org/officeDocument/2006/relationships/font" Target="fonts/font9.fntdata"/><Relationship Id="rId3" Type="http://schemas.openxmlformats.org/officeDocument/2006/relationships/slide" Target="slides/slide2.xml"/><Relationship Id="rId21" Type="http://schemas.openxmlformats.org/officeDocument/2006/relationships/font" Target="fonts/font12.fntdata"/><Relationship Id="rId7" Type="http://schemas.openxmlformats.org/officeDocument/2006/relationships/slide" Target="slides/slide6.xml"/><Relationship Id="rId12" Type="http://schemas.openxmlformats.org/officeDocument/2006/relationships/font" Target="fonts/font3.fntdata"/><Relationship Id="rId17" Type="http://schemas.openxmlformats.org/officeDocument/2006/relationships/font" Target="fonts/font8.fntdata"/><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font" Target="fonts/font7.fntdata"/><Relationship Id="rId20" Type="http://schemas.openxmlformats.org/officeDocument/2006/relationships/font" Target="fonts/font11.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font" Target="fonts/font2.fntdata"/><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font" Target="fonts/font6.fntdata"/><Relationship Id="rId23" Type="http://schemas.openxmlformats.org/officeDocument/2006/relationships/viewProps" Target="viewProps.xml"/><Relationship Id="rId10" Type="http://schemas.openxmlformats.org/officeDocument/2006/relationships/font" Target="fonts/font1.fntdata"/><Relationship Id="rId19" Type="http://schemas.openxmlformats.org/officeDocument/2006/relationships/font" Target="fonts/font10.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5.fntdata"/><Relationship Id="rId22"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8/28/2023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8/28/2023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8/28/2023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8/28/2023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8/28/2023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8/28/2023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8/28/2023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‹Nº›</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jpeg"/><Relationship Id="rId7"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jpeg"/></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6.jpeg"/><Relationship Id="rId1" Type="http://schemas.openxmlformats.org/officeDocument/2006/relationships/slideLayout" Target="../slideLayouts/slideLayout7.xml"/><Relationship Id="rId5" Type="http://schemas.openxmlformats.org/officeDocument/2006/relationships/image" Target="../media/image11.jpeg"/><Relationship Id="rId4" Type="http://schemas.openxmlformats.org/officeDocument/2006/relationships/image" Target="../media/image10.jpeg"/></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6.jpeg"/><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7.xml"/><Relationship Id="rId4" Type="http://schemas.openxmlformats.org/officeDocument/2006/relationships/image" Target="../media/image16.jpeg"/></Relationships>
</file>

<file path=ppt/slides/_rels/slide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96" b="-9296"/>
            </a:stretch>
          </a:blipFill>
        </p:spPr>
      </p:sp>
      <p:grpSp>
        <p:nvGrpSpPr>
          <p:cNvPr id="3" name="Group 3"/>
          <p:cNvGrpSpPr/>
          <p:nvPr/>
        </p:nvGrpSpPr>
        <p:grpSpPr>
          <a:xfrm>
            <a:off x="-686167" y="9048742"/>
            <a:ext cx="19860924" cy="1982716"/>
            <a:chOff x="0" y="0"/>
            <a:chExt cx="5230861" cy="522197"/>
          </a:xfrm>
        </p:grpSpPr>
        <p:sp>
          <p:nvSpPr>
            <p:cNvPr id="4" name="Freeform 4"/>
            <p:cNvSpPr/>
            <p:nvPr/>
          </p:nvSpPr>
          <p:spPr>
            <a:xfrm>
              <a:off x="0" y="0"/>
              <a:ext cx="5230861" cy="522197"/>
            </a:xfrm>
            <a:custGeom>
              <a:avLst/>
              <a:gdLst/>
              <a:ahLst/>
              <a:cxnLst/>
              <a:rect l="l" t="t" r="r" b="b"/>
              <a:pathLst>
                <a:path w="5230861" h="522197">
                  <a:moveTo>
                    <a:pt x="0" y="0"/>
                  </a:moveTo>
                  <a:lnTo>
                    <a:pt x="5230861" y="0"/>
                  </a:lnTo>
                  <a:lnTo>
                    <a:pt x="5230861" y="522197"/>
                  </a:lnTo>
                  <a:lnTo>
                    <a:pt x="0" y="522197"/>
                  </a:lnTo>
                  <a:lnTo>
                    <a:pt x="0" y="0"/>
                  </a:lnTo>
                </a:path>
              </a:pathLst>
            </a:custGeom>
            <a:solidFill>
              <a:srgbClr val="255428"/>
            </a:solidFill>
            <a:ln w="19050">
              <a:solidFill>
                <a:srgbClr val="000000"/>
              </a:solidFill>
            </a:ln>
          </p:spPr>
        </p:sp>
        <p:sp>
          <p:nvSpPr>
            <p:cNvPr id="5" name="TextBox 5"/>
            <p:cNvSpPr txBox="1"/>
            <p:nvPr/>
          </p:nvSpPr>
          <p:spPr>
            <a:xfrm>
              <a:off x="0" y="19050"/>
              <a:ext cx="812800" cy="793750"/>
            </a:xfrm>
            <a:prstGeom prst="rect">
              <a:avLst/>
            </a:prstGeom>
          </p:spPr>
          <p:txBody>
            <a:bodyPr lIns="50800" tIns="50800" rIns="50800" bIns="50800" rtlCol="0" anchor="ctr"/>
            <a:lstStyle/>
            <a:p>
              <a:pPr algn="ctr">
                <a:lnSpc>
                  <a:spcPts val="2266"/>
                </a:lnSpc>
              </a:pPr>
              <a:endParaRPr/>
            </a:p>
          </p:txBody>
        </p:sp>
      </p:grpSp>
      <p:sp>
        <p:nvSpPr>
          <p:cNvPr id="6" name="AutoShape 6"/>
          <p:cNvSpPr/>
          <p:nvPr/>
        </p:nvSpPr>
        <p:spPr>
          <a:xfrm rot="-144688">
            <a:off x="11418372" y="720801"/>
            <a:ext cx="4969255" cy="4032535"/>
          </a:xfrm>
          <a:prstGeom prst="rect">
            <a:avLst/>
          </a:prstGeom>
          <a:solidFill>
            <a:srgbClr val="FDF9F5"/>
          </a:solidFill>
        </p:spPr>
      </p:sp>
      <p:sp>
        <p:nvSpPr>
          <p:cNvPr id="7" name="Freeform 7"/>
          <p:cNvSpPr/>
          <p:nvPr/>
        </p:nvSpPr>
        <p:spPr>
          <a:xfrm rot="-144688">
            <a:off x="11578383" y="953771"/>
            <a:ext cx="4649232" cy="3566595"/>
          </a:xfrm>
          <a:custGeom>
            <a:avLst/>
            <a:gdLst/>
            <a:ahLst/>
            <a:cxnLst/>
            <a:rect l="l" t="t" r="r" b="b"/>
            <a:pathLst>
              <a:path w="4649232" h="3566595">
                <a:moveTo>
                  <a:pt x="0" y="0"/>
                </a:moveTo>
                <a:lnTo>
                  <a:pt x="4649232" y="0"/>
                </a:lnTo>
                <a:lnTo>
                  <a:pt x="4649232" y="3566595"/>
                </a:lnTo>
                <a:lnTo>
                  <a:pt x="0" y="3566595"/>
                </a:lnTo>
                <a:lnTo>
                  <a:pt x="0" y="0"/>
                </a:lnTo>
                <a:close/>
              </a:path>
            </a:pathLst>
          </a:custGeom>
          <a:blipFill>
            <a:blip r:embed="rId3"/>
            <a:stretch>
              <a:fillRect l="-7517" r="-7517"/>
            </a:stretch>
          </a:blipFill>
        </p:spPr>
      </p:sp>
      <p:sp>
        <p:nvSpPr>
          <p:cNvPr id="8" name="AutoShape 8"/>
          <p:cNvSpPr/>
          <p:nvPr/>
        </p:nvSpPr>
        <p:spPr>
          <a:xfrm rot="203660">
            <a:off x="13311350" y="3427440"/>
            <a:ext cx="3757450" cy="5261805"/>
          </a:xfrm>
          <a:prstGeom prst="rect">
            <a:avLst/>
          </a:prstGeom>
          <a:solidFill>
            <a:srgbClr val="FDF9F5"/>
          </a:solidFill>
        </p:spPr>
      </p:sp>
      <p:sp>
        <p:nvSpPr>
          <p:cNvPr id="9" name="Freeform 9"/>
          <p:cNvSpPr/>
          <p:nvPr/>
        </p:nvSpPr>
        <p:spPr>
          <a:xfrm rot="203660">
            <a:off x="13501065" y="3605157"/>
            <a:ext cx="3400433" cy="4528493"/>
          </a:xfrm>
          <a:custGeom>
            <a:avLst/>
            <a:gdLst/>
            <a:ahLst/>
            <a:cxnLst/>
            <a:rect l="l" t="t" r="r" b="b"/>
            <a:pathLst>
              <a:path w="3400433" h="4528493">
                <a:moveTo>
                  <a:pt x="0" y="0"/>
                </a:moveTo>
                <a:lnTo>
                  <a:pt x="3400433" y="0"/>
                </a:lnTo>
                <a:lnTo>
                  <a:pt x="3400433" y="4528493"/>
                </a:lnTo>
                <a:lnTo>
                  <a:pt x="0" y="4528493"/>
                </a:lnTo>
                <a:lnTo>
                  <a:pt x="0" y="0"/>
                </a:lnTo>
                <a:close/>
              </a:path>
            </a:pathLst>
          </a:custGeom>
          <a:blipFill>
            <a:blip r:embed="rId4"/>
            <a:stretch>
              <a:fillRect l="-49880" r="-49880"/>
            </a:stretch>
          </a:blipFill>
        </p:spPr>
      </p:sp>
      <p:sp>
        <p:nvSpPr>
          <p:cNvPr id="10" name="Freeform 10"/>
          <p:cNvSpPr/>
          <p:nvPr/>
        </p:nvSpPr>
        <p:spPr>
          <a:xfrm rot="3349894">
            <a:off x="8964127" y="7131976"/>
            <a:ext cx="1012496" cy="1123435"/>
          </a:xfrm>
          <a:custGeom>
            <a:avLst/>
            <a:gdLst/>
            <a:ahLst/>
            <a:cxnLst/>
            <a:rect l="l" t="t" r="r" b="b"/>
            <a:pathLst>
              <a:path w="1012496" h="1123435">
                <a:moveTo>
                  <a:pt x="0" y="0"/>
                </a:moveTo>
                <a:lnTo>
                  <a:pt x="1012496" y="0"/>
                </a:lnTo>
                <a:lnTo>
                  <a:pt x="1012496" y="1123435"/>
                </a:lnTo>
                <a:lnTo>
                  <a:pt x="0" y="1123435"/>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1" name="Freeform 11"/>
          <p:cNvSpPr/>
          <p:nvPr/>
        </p:nvSpPr>
        <p:spPr>
          <a:xfrm>
            <a:off x="-1215352" y="-293625"/>
            <a:ext cx="6067693" cy="3276554"/>
          </a:xfrm>
          <a:custGeom>
            <a:avLst/>
            <a:gdLst/>
            <a:ahLst/>
            <a:cxnLst/>
            <a:rect l="l" t="t" r="r" b="b"/>
            <a:pathLst>
              <a:path w="6067693" h="3276554">
                <a:moveTo>
                  <a:pt x="0" y="0"/>
                </a:moveTo>
                <a:lnTo>
                  <a:pt x="6067692" y="0"/>
                </a:lnTo>
                <a:lnTo>
                  <a:pt x="6067692" y="3276554"/>
                </a:lnTo>
                <a:lnTo>
                  <a:pt x="0" y="3276554"/>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12" name="TextBox 12"/>
          <p:cNvSpPr txBox="1"/>
          <p:nvPr/>
        </p:nvSpPr>
        <p:spPr>
          <a:xfrm>
            <a:off x="1219200" y="5886893"/>
            <a:ext cx="8270225" cy="2105845"/>
          </a:xfrm>
          <a:prstGeom prst="rect">
            <a:avLst/>
          </a:prstGeom>
        </p:spPr>
        <p:txBody>
          <a:bodyPr lIns="0" tIns="0" rIns="0" bIns="0" rtlCol="0" anchor="t">
            <a:spAutoFit/>
          </a:bodyPr>
          <a:lstStyle/>
          <a:p>
            <a:pPr>
              <a:lnSpc>
                <a:spcPts val="17159"/>
              </a:lnSpc>
              <a:spcBef>
                <a:spcPct val="0"/>
              </a:spcBef>
            </a:pPr>
            <a:r>
              <a:rPr lang="en-US" sz="12256">
                <a:solidFill>
                  <a:srgbClr val="FFFFFF"/>
                </a:solidFill>
                <a:latin typeface="Racing Sans One"/>
              </a:rPr>
              <a:t>2023</a:t>
            </a:r>
          </a:p>
        </p:txBody>
      </p:sp>
      <p:sp>
        <p:nvSpPr>
          <p:cNvPr id="13" name="TextBox 13"/>
          <p:cNvSpPr txBox="1"/>
          <p:nvPr/>
        </p:nvSpPr>
        <p:spPr>
          <a:xfrm>
            <a:off x="1219200" y="4259279"/>
            <a:ext cx="10132652" cy="2079366"/>
          </a:xfrm>
          <a:prstGeom prst="rect">
            <a:avLst/>
          </a:prstGeom>
        </p:spPr>
        <p:txBody>
          <a:bodyPr lIns="0" tIns="0" rIns="0" bIns="0" rtlCol="0" anchor="t">
            <a:spAutoFit/>
          </a:bodyPr>
          <a:lstStyle/>
          <a:p>
            <a:pPr marL="0" lvl="0" indent="0" algn="l">
              <a:lnSpc>
                <a:spcPts val="17084"/>
              </a:lnSpc>
              <a:spcBef>
                <a:spcPct val="0"/>
              </a:spcBef>
            </a:pPr>
            <a:r>
              <a:rPr lang="en-US" sz="12203" u="none" strike="noStrike">
                <a:solidFill>
                  <a:srgbClr val="FFFFFF"/>
                </a:solidFill>
                <a:latin typeface="Racing Sans One"/>
              </a:rPr>
              <a:t>Campamento</a:t>
            </a:r>
          </a:p>
        </p:txBody>
      </p:sp>
      <p:sp>
        <p:nvSpPr>
          <p:cNvPr id="14" name="TextBox 14"/>
          <p:cNvSpPr txBox="1"/>
          <p:nvPr/>
        </p:nvSpPr>
        <p:spPr>
          <a:xfrm>
            <a:off x="648261" y="9515838"/>
            <a:ext cx="3944010" cy="314199"/>
          </a:xfrm>
          <a:prstGeom prst="rect">
            <a:avLst/>
          </a:prstGeom>
        </p:spPr>
        <p:txBody>
          <a:bodyPr lIns="0" tIns="0" rIns="0" bIns="0" rtlCol="0" anchor="t">
            <a:spAutoFit/>
          </a:bodyPr>
          <a:lstStyle/>
          <a:p>
            <a:pPr>
              <a:lnSpc>
                <a:spcPts val="2266"/>
              </a:lnSpc>
            </a:pPr>
            <a:r>
              <a:rPr lang="en-US" sz="2200" spc="156">
                <a:solidFill>
                  <a:srgbClr val="FFFFFF"/>
                </a:solidFill>
                <a:latin typeface="Arimo"/>
              </a:rPr>
              <a:t>Colegio Del Prado</a:t>
            </a:r>
          </a:p>
        </p:txBody>
      </p:sp>
      <p:sp>
        <p:nvSpPr>
          <p:cNvPr id="15" name="TextBox 15"/>
          <p:cNvSpPr txBox="1"/>
          <p:nvPr/>
        </p:nvSpPr>
        <p:spPr>
          <a:xfrm>
            <a:off x="13369986" y="9515838"/>
            <a:ext cx="4200083" cy="314199"/>
          </a:xfrm>
          <a:prstGeom prst="rect">
            <a:avLst/>
          </a:prstGeom>
        </p:spPr>
        <p:txBody>
          <a:bodyPr lIns="0" tIns="0" rIns="0" bIns="0" rtlCol="0" anchor="t">
            <a:spAutoFit/>
          </a:bodyPr>
          <a:lstStyle/>
          <a:p>
            <a:pPr algn="r">
              <a:lnSpc>
                <a:spcPts val="2266"/>
              </a:lnSpc>
            </a:pPr>
            <a:r>
              <a:rPr lang="en-US" sz="2200" spc="156">
                <a:solidFill>
                  <a:srgbClr val="FFFFFF"/>
                </a:solidFill>
                <a:latin typeface="Arimo"/>
              </a:rPr>
              <a:t>Departamento de Ed. Física</a:t>
            </a: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sp>
      <p:sp>
        <p:nvSpPr>
          <p:cNvPr id="3" name="TextBox 3"/>
          <p:cNvSpPr txBox="1"/>
          <p:nvPr/>
        </p:nvSpPr>
        <p:spPr>
          <a:xfrm>
            <a:off x="1461659" y="2064767"/>
            <a:ext cx="6932154" cy="831217"/>
          </a:xfrm>
          <a:prstGeom prst="rect">
            <a:avLst/>
          </a:prstGeom>
        </p:spPr>
        <p:txBody>
          <a:bodyPr lIns="0" tIns="0" rIns="0" bIns="0" rtlCol="0" anchor="t">
            <a:spAutoFit/>
          </a:bodyPr>
          <a:lstStyle/>
          <a:p>
            <a:pPr marL="0" lvl="0" indent="0">
              <a:lnSpc>
                <a:spcPts val="5680"/>
              </a:lnSpc>
              <a:spcBef>
                <a:spcPct val="0"/>
              </a:spcBef>
            </a:pPr>
            <a:r>
              <a:rPr lang="en-US" sz="8000">
                <a:solidFill>
                  <a:srgbClr val="255428"/>
                </a:solidFill>
                <a:latin typeface="Racing Sans One"/>
              </a:rPr>
              <a:t>Introducción</a:t>
            </a:r>
          </a:p>
        </p:txBody>
      </p:sp>
      <p:sp>
        <p:nvSpPr>
          <p:cNvPr id="4" name="TextBox 4"/>
          <p:cNvSpPr txBox="1"/>
          <p:nvPr/>
        </p:nvSpPr>
        <p:spPr>
          <a:xfrm>
            <a:off x="1461659" y="3296515"/>
            <a:ext cx="6513937" cy="4568825"/>
          </a:xfrm>
          <a:prstGeom prst="rect">
            <a:avLst/>
          </a:prstGeom>
        </p:spPr>
        <p:txBody>
          <a:bodyPr lIns="0" tIns="0" rIns="0" bIns="0" rtlCol="0" anchor="t">
            <a:spAutoFit/>
          </a:bodyPr>
          <a:lstStyle/>
          <a:p>
            <a:pPr>
              <a:lnSpc>
                <a:spcPts val="2800"/>
              </a:lnSpc>
            </a:pPr>
            <a:r>
              <a:rPr lang="en-US" sz="2000">
                <a:solidFill>
                  <a:srgbClr val="255428"/>
                </a:solidFill>
                <a:latin typeface="Montserrat Medium"/>
              </a:rPr>
              <a:t>Con este proyecto, esperamos brindarles a los estudiantes importantes oportunidades de aprendizaje. Aprender información específica a través de actividades y experiencias grupales, desarrollan habilidades de trabajo en equipo y logran las metas propuestas.</a:t>
            </a:r>
          </a:p>
          <a:p>
            <a:pPr>
              <a:lnSpc>
                <a:spcPts val="2800"/>
              </a:lnSpc>
              <a:spcBef>
                <a:spcPct val="0"/>
              </a:spcBef>
            </a:pPr>
            <a:r>
              <a:rPr lang="en-US" sz="2000">
                <a:solidFill>
                  <a:srgbClr val="255428"/>
                </a:solidFill>
                <a:latin typeface="Montserrat Medium"/>
              </a:rPr>
              <a:t>Para el crecimiento de estos componentes educativos, contamos con una amplia gama de escenarios que se ocupan de la educación física. El entorno natural es uno de ellos, todas las actividades cooperativas y motrices que puedan resultar de su uso, las cuales, nos referimos a la actividad física al aire libre.</a:t>
            </a:r>
          </a:p>
        </p:txBody>
      </p:sp>
      <p:sp>
        <p:nvSpPr>
          <p:cNvPr id="5" name="Freeform 5"/>
          <p:cNvSpPr/>
          <p:nvPr/>
        </p:nvSpPr>
        <p:spPr>
          <a:xfrm>
            <a:off x="9144000" y="1459772"/>
            <a:ext cx="8015005" cy="6599105"/>
          </a:xfrm>
          <a:custGeom>
            <a:avLst/>
            <a:gdLst/>
            <a:ahLst/>
            <a:cxnLst/>
            <a:rect l="l" t="t" r="r" b="b"/>
            <a:pathLst>
              <a:path w="8015005" h="6599105">
                <a:moveTo>
                  <a:pt x="0" y="0"/>
                </a:moveTo>
                <a:lnTo>
                  <a:pt x="8015005" y="0"/>
                </a:lnTo>
                <a:lnTo>
                  <a:pt x="8015005" y="6599105"/>
                </a:lnTo>
                <a:lnTo>
                  <a:pt x="0" y="6599105"/>
                </a:lnTo>
                <a:lnTo>
                  <a:pt x="0" y="0"/>
                </a:lnTo>
                <a:close/>
              </a:path>
            </a:pathLst>
          </a:custGeom>
          <a:blipFill>
            <a:blip r:embed="rId3"/>
            <a:stretch>
              <a:fillRect l="-13456" r="-13456"/>
            </a:stretch>
          </a:blipFill>
        </p:spPr>
      </p:sp>
      <p:grpSp>
        <p:nvGrpSpPr>
          <p:cNvPr id="6" name="Group 6"/>
          <p:cNvGrpSpPr/>
          <p:nvPr/>
        </p:nvGrpSpPr>
        <p:grpSpPr>
          <a:xfrm>
            <a:off x="-686167" y="9048742"/>
            <a:ext cx="19860924" cy="1982716"/>
            <a:chOff x="0" y="0"/>
            <a:chExt cx="5230861" cy="522197"/>
          </a:xfrm>
        </p:grpSpPr>
        <p:sp>
          <p:nvSpPr>
            <p:cNvPr id="7" name="Freeform 7"/>
            <p:cNvSpPr/>
            <p:nvPr/>
          </p:nvSpPr>
          <p:spPr>
            <a:xfrm>
              <a:off x="0" y="0"/>
              <a:ext cx="5230861" cy="522197"/>
            </a:xfrm>
            <a:custGeom>
              <a:avLst/>
              <a:gdLst/>
              <a:ahLst/>
              <a:cxnLst/>
              <a:rect l="l" t="t" r="r" b="b"/>
              <a:pathLst>
                <a:path w="5230861" h="522197">
                  <a:moveTo>
                    <a:pt x="0" y="0"/>
                  </a:moveTo>
                  <a:lnTo>
                    <a:pt x="5230861" y="0"/>
                  </a:lnTo>
                  <a:lnTo>
                    <a:pt x="5230861" y="522197"/>
                  </a:lnTo>
                  <a:lnTo>
                    <a:pt x="0" y="522197"/>
                  </a:lnTo>
                  <a:lnTo>
                    <a:pt x="0" y="0"/>
                  </a:lnTo>
                </a:path>
              </a:pathLst>
            </a:custGeom>
            <a:solidFill>
              <a:srgbClr val="255428"/>
            </a:solidFill>
            <a:ln w="19050">
              <a:solidFill>
                <a:srgbClr val="000000"/>
              </a:solidFill>
            </a:ln>
          </p:spPr>
        </p:sp>
        <p:sp>
          <p:nvSpPr>
            <p:cNvPr id="8" name="TextBox 8"/>
            <p:cNvSpPr txBox="1"/>
            <p:nvPr/>
          </p:nvSpPr>
          <p:spPr>
            <a:xfrm>
              <a:off x="0" y="19050"/>
              <a:ext cx="812800" cy="793750"/>
            </a:xfrm>
            <a:prstGeom prst="rect">
              <a:avLst/>
            </a:prstGeom>
          </p:spPr>
          <p:txBody>
            <a:bodyPr lIns="50800" tIns="50800" rIns="50800" bIns="50800" rtlCol="0" anchor="ctr"/>
            <a:lstStyle/>
            <a:p>
              <a:pPr algn="ctr">
                <a:lnSpc>
                  <a:spcPts val="2266"/>
                </a:lnSpc>
              </a:pPr>
              <a:endParaRPr/>
            </a:p>
          </p:txBody>
        </p:sp>
      </p:grpSp>
      <p:sp>
        <p:nvSpPr>
          <p:cNvPr id="9" name="TextBox 9"/>
          <p:cNvSpPr txBox="1"/>
          <p:nvPr/>
        </p:nvSpPr>
        <p:spPr>
          <a:xfrm>
            <a:off x="648261" y="9515838"/>
            <a:ext cx="3944010" cy="314199"/>
          </a:xfrm>
          <a:prstGeom prst="rect">
            <a:avLst/>
          </a:prstGeom>
        </p:spPr>
        <p:txBody>
          <a:bodyPr lIns="0" tIns="0" rIns="0" bIns="0" rtlCol="0" anchor="t">
            <a:spAutoFit/>
          </a:bodyPr>
          <a:lstStyle/>
          <a:p>
            <a:pPr>
              <a:lnSpc>
                <a:spcPts val="2266"/>
              </a:lnSpc>
            </a:pPr>
            <a:r>
              <a:rPr lang="en-US" sz="2200" spc="156">
                <a:solidFill>
                  <a:srgbClr val="FFFFFF"/>
                </a:solidFill>
                <a:latin typeface="Arimo"/>
              </a:rPr>
              <a:t>Colegio Del Prado</a:t>
            </a:r>
          </a:p>
        </p:txBody>
      </p:sp>
      <p:sp>
        <p:nvSpPr>
          <p:cNvPr id="10" name="TextBox 10"/>
          <p:cNvSpPr txBox="1"/>
          <p:nvPr/>
        </p:nvSpPr>
        <p:spPr>
          <a:xfrm>
            <a:off x="13369986" y="9515838"/>
            <a:ext cx="4200083" cy="314199"/>
          </a:xfrm>
          <a:prstGeom prst="rect">
            <a:avLst/>
          </a:prstGeom>
        </p:spPr>
        <p:txBody>
          <a:bodyPr lIns="0" tIns="0" rIns="0" bIns="0" rtlCol="0" anchor="t">
            <a:spAutoFit/>
          </a:bodyPr>
          <a:lstStyle/>
          <a:p>
            <a:pPr algn="r">
              <a:lnSpc>
                <a:spcPts val="2266"/>
              </a:lnSpc>
            </a:pPr>
            <a:r>
              <a:rPr lang="en-US" sz="2200" spc="156">
                <a:solidFill>
                  <a:srgbClr val="FFFFFF"/>
                </a:solidFill>
                <a:latin typeface="Arimo"/>
              </a:rPr>
              <a:t>Departamento de Ed. Física</a:t>
            </a: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EFEBE5"/>
        </a:solidFill>
        <a:effectLst/>
      </p:bgPr>
    </p:bg>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sp>
      <p:grpSp>
        <p:nvGrpSpPr>
          <p:cNvPr id="3" name="Group 3"/>
          <p:cNvGrpSpPr/>
          <p:nvPr/>
        </p:nvGrpSpPr>
        <p:grpSpPr>
          <a:xfrm>
            <a:off x="3046286" y="3151452"/>
            <a:ext cx="1834401" cy="1834401"/>
            <a:chOff x="0" y="0"/>
            <a:chExt cx="812800" cy="812800"/>
          </a:xfrm>
        </p:grpSpPr>
        <p:sp>
          <p:nvSpPr>
            <p:cNvPr id="4" name="Freeform 4"/>
            <p:cNvSpPr/>
            <p:nvPr/>
          </p:nvSpPr>
          <p:spPr>
            <a:xfrm>
              <a:off x="0" y="0"/>
              <a:ext cx="812800" cy="812800"/>
            </a:xfrm>
            <a:custGeom>
              <a:avLst/>
              <a:gdLst/>
              <a:ahLst/>
              <a:cxnLst/>
              <a:rect l="l" t="t" r="r" b="b"/>
              <a:pathLst>
                <a:path w="812800" h="812800">
                  <a:moveTo>
                    <a:pt x="84408" y="0"/>
                  </a:moveTo>
                  <a:lnTo>
                    <a:pt x="728392" y="0"/>
                  </a:lnTo>
                  <a:cubicBezTo>
                    <a:pt x="750778" y="0"/>
                    <a:pt x="772248" y="8893"/>
                    <a:pt x="788077" y="24723"/>
                  </a:cubicBezTo>
                  <a:cubicBezTo>
                    <a:pt x="803907" y="40552"/>
                    <a:pt x="812800" y="62022"/>
                    <a:pt x="812800" y="84408"/>
                  </a:cubicBezTo>
                  <a:lnTo>
                    <a:pt x="812800" y="728392"/>
                  </a:lnTo>
                  <a:cubicBezTo>
                    <a:pt x="812800" y="750778"/>
                    <a:pt x="803907" y="772248"/>
                    <a:pt x="788077" y="788077"/>
                  </a:cubicBezTo>
                  <a:cubicBezTo>
                    <a:pt x="772248" y="803907"/>
                    <a:pt x="750778" y="812800"/>
                    <a:pt x="728392" y="812800"/>
                  </a:cubicBezTo>
                  <a:lnTo>
                    <a:pt x="84408" y="812800"/>
                  </a:lnTo>
                  <a:cubicBezTo>
                    <a:pt x="62022" y="812800"/>
                    <a:pt x="40552" y="803907"/>
                    <a:pt x="24723" y="788077"/>
                  </a:cubicBezTo>
                  <a:cubicBezTo>
                    <a:pt x="8893" y="772248"/>
                    <a:pt x="0" y="750778"/>
                    <a:pt x="0" y="728392"/>
                  </a:cubicBezTo>
                  <a:lnTo>
                    <a:pt x="0" y="84408"/>
                  </a:lnTo>
                  <a:cubicBezTo>
                    <a:pt x="0" y="62022"/>
                    <a:pt x="8893" y="40552"/>
                    <a:pt x="24723" y="24723"/>
                  </a:cubicBezTo>
                  <a:cubicBezTo>
                    <a:pt x="40552" y="8893"/>
                    <a:pt x="62022" y="0"/>
                    <a:pt x="84408" y="0"/>
                  </a:cubicBezTo>
                  <a:close/>
                </a:path>
              </a:pathLst>
            </a:custGeom>
            <a:solidFill>
              <a:srgbClr val="255428"/>
            </a:solidFill>
          </p:spPr>
        </p:sp>
        <p:sp>
          <p:nvSpPr>
            <p:cNvPr id="5" name="TextBox 5"/>
            <p:cNvSpPr txBox="1"/>
            <p:nvPr/>
          </p:nvSpPr>
          <p:spPr>
            <a:xfrm>
              <a:off x="0" y="76200"/>
              <a:ext cx="812800" cy="736600"/>
            </a:xfrm>
            <a:prstGeom prst="rect">
              <a:avLst/>
            </a:prstGeom>
          </p:spPr>
          <p:txBody>
            <a:bodyPr lIns="50800" tIns="50800" rIns="50800" bIns="50800" rtlCol="0" anchor="ctr"/>
            <a:lstStyle/>
            <a:p>
              <a:pPr algn="ctr">
                <a:lnSpc>
                  <a:spcPts val="7724"/>
                </a:lnSpc>
              </a:pPr>
              <a:r>
                <a:rPr lang="en-US" sz="7499" spc="532">
                  <a:solidFill>
                    <a:srgbClr val="FFFFFF"/>
                  </a:solidFill>
                  <a:latin typeface="Arimo Bold"/>
                </a:rPr>
                <a:t>01</a:t>
              </a:r>
            </a:p>
          </p:txBody>
        </p:sp>
      </p:grpSp>
      <p:sp>
        <p:nvSpPr>
          <p:cNvPr id="6" name="TextBox 6"/>
          <p:cNvSpPr txBox="1"/>
          <p:nvPr/>
        </p:nvSpPr>
        <p:spPr>
          <a:xfrm>
            <a:off x="2089729" y="1301060"/>
            <a:ext cx="14108543" cy="831217"/>
          </a:xfrm>
          <a:prstGeom prst="rect">
            <a:avLst/>
          </a:prstGeom>
        </p:spPr>
        <p:txBody>
          <a:bodyPr lIns="0" tIns="0" rIns="0" bIns="0" rtlCol="0" anchor="t">
            <a:spAutoFit/>
          </a:bodyPr>
          <a:lstStyle/>
          <a:p>
            <a:pPr marL="0" lvl="0" indent="0" algn="ctr">
              <a:lnSpc>
                <a:spcPts val="5680"/>
              </a:lnSpc>
              <a:spcBef>
                <a:spcPct val="0"/>
              </a:spcBef>
            </a:pPr>
            <a:r>
              <a:rPr lang="en-US" sz="8000">
                <a:solidFill>
                  <a:srgbClr val="255428"/>
                </a:solidFill>
                <a:latin typeface="Racing Sans One"/>
              </a:rPr>
              <a:t>Algunos de nuestros objetivos</a:t>
            </a:r>
          </a:p>
        </p:txBody>
      </p:sp>
      <p:sp>
        <p:nvSpPr>
          <p:cNvPr id="7" name="TextBox 7"/>
          <p:cNvSpPr txBox="1"/>
          <p:nvPr/>
        </p:nvSpPr>
        <p:spPr>
          <a:xfrm>
            <a:off x="1902306" y="5522290"/>
            <a:ext cx="4122361" cy="2147315"/>
          </a:xfrm>
          <a:prstGeom prst="rect">
            <a:avLst/>
          </a:prstGeom>
        </p:spPr>
        <p:txBody>
          <a:bodyPr lIns="0" tIns="0" rIns="0" bIns="0" rtlCol="0" anchor="t">
            <a:spAutoFit/>
          </a:bodyPr>
          <a:lstStyle/>
          <a:p>
            <a:pPr marL="367034" lvl="1" indent="-183517" algn="ctr">
              <a:lnSpc>
                <a:spcPts val="2907"/>
              </a:lnSpc>
              <a:buFont typeface="Arial"/>
              <a:buChar char="•"/>
            </a:pPr>
            <a:r>
              <a:rPr lang="en-US" sz="1700">
                <a:solidFill>
                  <a:srgbClr val="000000"/>
                </a:solidFill>
                <a:latin typeface="Montserrat Medium"/>
              </a:rPr>
              <a:t>Adquirir las habilidades necesarias para fomentar la armonía, el trabajo en equipo y la interacción entre los diferentes alumnos y profesores del centro.</a:t>
            </a:r>
          </a:p>
          <a:p>
            <a:pPr algn="ctr">
              <a:lnSpc>
                <a:spcPts val="2907"/>
              </a:lnSpc>
            </a:pPr>
            <a:endParaRPr lang="en-US" sz="1700">
              <a:solidFill>
                <a:srgbClr val="000000"/>
              </a:solidFill>
              <a:latin typeface="Montserrat Medium"/>
            </a:endParaRPr>
          </a:p>
        </p:txBody>
      </p:sp>
      <p:grpSp>
        <p:nvGrpSpPr>
          <p:cNvPr id="8" name="Group 8"/>
          <p:cNvGrpSpPr/>
          <p:nvPr/>
        </p:nvGrpSpPr>
        <p:grpSpPr>
          <a:xfrm>
            <a:off x="8227126" y="3151452"/>
            <a:ext cx="1834401" cy="1834401"/>
            <a:chOff x="0" y="0"/>
            <a:chExt cx="812800" cy="812800"/>
          </a:xfrm>
        </p:grpSpPr>
        <p:sp>
          <p:nvSpPr>
            <p:cNvPr id="9" name="Freeform 9"/>
            <p:cNvSpPr/>
            <p:nvPr/>
          </p:nvSpPr>
          <p:spPr>
            <a:xfrm>
              <a:off x="0" y="0"/>
              <a:ext cx="812800" cy="812800"/>
            </a:xfrm>
            <a:custGeom>
              <a:avLst/>
              <a:gdLst/>
              <a:ahLst/>
              <a:cxnLst/>
              <a:rect l="l" t="t" r="r" b="b"/>
              <a:pathLst>
                <a:path w="812800" h="812800">
                  <a:moveTo>
                    <a:pt x="84408" y="0"/>
                  </a:moveTo>
                  <a:lnTo>
                    <a:pt x="728392" y="0"/>
                  </a:lnTo>
                  <a:cubicBezTo>
                    <a:pt x="750778" y="0"/>
                    <a:pt x="772248" y="8893"/>
                    <a:pt x="788077" y="24723"/>
                  </a:cubicBezTo>
                  <a:cubicBezTo>
                    <a:pt x="803907" y="40552"/>
                    <a:pt x="812800" y="62022"/>
                    <a:pt x="812800" y="84408"/>
                  </a:cubicBezTo>
                  <a:lnTo>
                    <a:pt x="812800" y="728392"/>
                  </a:lnTo>
                  <a:cubicBezTo>
                    <a:pt x="812800" y="750778"/>
                    <a:pt x="803907" y="772248"/>
                    <a:pt x="788077" y="788077"/>
                  </a:cubicBezTo>
                  <a:cubicBezTo>
                    <a:pt x="772248" y="803907"/>
                    <a:pt x="750778" y="812800"/>
                    <a:pt x="728392" y="812800"/>
                  </a:cubicBezTo>
                  <a:lnTo>
                    <a:pt x="84408" y="812800"/>
                  </a:lnTo>
                  <a:cubicBezTo>
                    <a:pt x="62022" y="812800"/>
                    <a:pt x="40552" y="803907"/>
                    <a:pt x="24723" y="788077"/>
                  </a:cubicBezTo>
                  <a:cubicBezTo>
                    <a:pt x="8893" y="772248"/>
                    <a:pt x="0" y="750778"/>
                    <a:pt x="0" y="728392"/>
                  </a:cubicBezTo>
                  <a:lnTo>
                    <a:pt x="0" y="84408"/>
                  </a:lnTo>
                  <a:cubicBezTo>
                    <a:pt x="0" y="62022"/>
                    <a:pt x="8893" y="40552"/>
                    <a:pt x="24723" y="24723"/>
                  </a:cubicBezTo>
                  <a:cubicBezTo>
                    <a:pt x="40552" y="8893"/>
                    <a:pt x="62022" y="0"/>
                    <a:pt x="84408" y="0"/>
                  </a:cubicBezTo>
                  <a:close/>
                </a:path>
              </a:pathLst>
            </a:custGeom>
            <a:solidFill>
              <a:srgbClr val="7DB490"/>
            </a:solidFill>
          </p:spPr>
        </p:sp>
        <p:sp>
          <p:nvSpPr>
            <p:cNvPr id="10" name="TextBox 10"/>
            <p:cNvSpPr txBox="1"/>
            <p:nvPr/>
          </p:nvSpPr>
          <p:spPr>
            <a:xfrm>
              <a:off x="0" y="76200"/>
              <a:ext cx="812800" cy="736600"/>
            </a:xfrm>
            <a:prstGeom prst="rect">
              <a:avLst/>
            </a:prstGeom>
          </p:spPr>
          <p:txBody>
            <a:bodyPr lIns="50800" tIns="50800" rIns="50800" bIns="50800" rtlCol="0" anchor="ctr"/>
            <a:lstStyle/>
            <a:p>
              <a:pPr algn="ctr">
                <a:lnSpc>
                  <a:spcPts val="7724"/>
                </a:lnSpc>
              </a:pPr>
              <a:r>
                <a:rPr lang="en-US" sz="7499" spc="532">
                  <a:solidFill>
                    <a:srgbClr val="FFFFFF"/>
                  </a:solidFill>
                  <a:latin typeface="Arimo Bold"/>
                </a:rPr>
                <a:t>02</a:t>
              </a:r>
            </a:p>
          </p:txBody>
        </p:sp>
      </p:grpSp>
      <p:grpSp>
        <p:nvGrpSpPr>
          <p:cNvPr id="11" name="Group 11"/>
          <p:cNvGrpSpPr/>
          <p:nvPr/>
        </p:nvGrpSpPr>
        <p:grpSpPr>
          <a:xfrm>
            <a:off x="13407639" y="3151452"/>
            <a:ext cx="1834401" cy="1834401"/>
            <a:chOff x="0" y="0"/>
            <a:chExt cx="812800" cy="812800"/>
          </a:xfrm>
        </p:grpSpPr>
        <p:sp>
          <p:nvSpPr>
            <p:cNvPr id="12" name="Freeform 12"/>
            <p:cNvSpPr/>
            <p:nvPr/>
          </p:nvSpPr>
          <p:spPr>
            <a:xfrm>
              <a:off x="0" y="0"/>
              <a:ext cx="812800" cy="812800"/>
            </a:xfrm>
            <a:custGeom>
              <a:avLst/>
              <a:gdLst/>
              <a:ahLst/>
              <a:cxnLst/>
              <a:rect l="l" t="t" r="r" b="b"/>
              <a:pathLst>
                <a:path w="812800" h="812800">
                  <a:moveTo>
                    <a:pt x="84408" y="0"/>
                  </a:moveTo>
                  <a:lnTo>
                    <a:pt x="728392" y="0"/>
                  </a:lnTo>
                  <a:cubicBezTo>
                    <a:pt x="750778" y="0"/>
                    <a:pt x="772248" y="8893"/>
                    <a:pt x="788077" y="24723"/>
                  </a:cubicBezTo>
                  <a:cubicBezTo>
                    <a:pt x="803907" y="40552"/>
                    <a:pt x="812800" y="62022"/>
                    <a:pt x="812800" y="84408"/>
                  </a:cubicBezTo>
                  <a:lnTo>
                    <a:pt x="812800" y="728392"/>
                  </a:lnTo>
                  <a:cubicBezTo>
                    <a:pt x="812800" y="750778"/>
                    <a:pt x="803907" y="772248"/>
                    <a:pt x="788077" y="788077"/>
                  </a:cubicBezTo>
                  <a:cubicBezTo>
                    <a:pt x="772248" y="803907"/>
                    <a:pt x="750778" y="812800"/>
                    <a:pt x="728392" y="812800"/>
                  </a:cubicBezTo>
                  <a:lnTo>
                    <a:pt x="84408" y="812800"/>
                  </a:lnTo>
                  <a:cubicBezTo>
                    <a:pt x="62022" y="812800"/>
                    <a:pt x="40552" y="803907"/>
                    <a:pt x="24723" y="788077"/>
                  </a:cubicBezTo>
                  <a:cubicBezTo>
                    <a:pt x="8893" y="772248"/>
                    <a:pt x="0" y="750778"/>
                    <a:pt x="0" y="728392"/>
                  </a:cubicBezTo>
                  <a:lnTo>
                    <a:pt x="0" y="84408"/>
                  </a:lnTo>
                  <a:cubicBezTo>
                    <a:pt x="0" y="62022"/>
                    <a:pt x="8893" y="40552"/>
                    <a:pt x="24723" y="24723"/>
                  </a:cubicBezTo>
                  <a:cubicBezTo>
                    <a:pt x="40552" y="8893"/>
                    <a:pt x="62022" y="0"/>
                    <a:pt x="84408" y="0"/>
                  </a:cubicBezTo>
                  <a:close/>
                </a:path>
              </a:pathLst>
            </a:custGeom>
            <a:solidFill>
              <a:srgbClr val="74A452"/>
            </a:solidFill>
          </p:spPr>
        </p:sp>
        <p:sp>
          <p:nvSpPr>
            <p:cNvPr id="13" name="TextBox 13"/>
            <p:cNvSpPr txBox="1"/>
            <p:nvPr/>
          </p:nvSpPr>
          <p:spPr>
            <a:xfrm>
              <a:off x="0" y="76200"/>
              <a:ext cx="812800" cy="736600"/>
            </a:xfrm>
            <a:prstGeom prst="rect">
              <a:avLst/>
            </a:prstGeom>
          </p:spPr>
          <p:txBody>
            <a:bodyPr lIns="50800" tIns="50800" rIns="50800" bIns="50800" rtlCol="0" anchor="ctr"/>
            <a:lstStyle/>
            <a:p>
              <a:pPr algn="ctr">
                <a:lnSpc>
                  <a:spcPts val="7724"/>
                </a:lnSpc>
              </a:pPr>
              <a:r>
                <a:rPr lang="en-US" sz="7499" spc="532">
                  <a:solidFill>
                    <a:srgbClr val="FFFFFF"/>
                  </a:solidFill>
                  <a:latin typeface="Arimo Bold"/>
                </a:rPr>
                <a:t>03</a:t>
              </a:r>
            </a:p>
          </p:txBody>
        </p:sp>
      </p:grpSp>
      <p:sp>
        <p:nvSpPr>
          <p:cNvPr id="14" name="TextBox 14"/>
          <p:cNvSpPr txBox="1"/>
          <p:nvPr/>
        </p:nvSpPr>
        <p:spPr>
          <a:xfrm>
            <a:off x="7096079" y="5522290"/>
            <a:ext cx="4096494" cy="2509265"/>
          </a:xfrm>
          <a:prstGeom prst="rect">
            <a:avLst/>
          </a:prstGeom>
        </p:spPr>
        <p:txBody>
          <a:bodyPr lIns="0" tIns="0" rIns="0" bIns="0" rtlCol="0" anchor="t">
            <a:spAutoFit/>
          </a:bodyPr>
          <a:lstStyle/>
          <a:p>
            <a:pPr marL="367034" lvl="1" indent="-183517" algn="ctr">
              <a:lnSpc>
                <a:spcPts val="2907"/>
              </a:lnSpc>
              <a:buFont typeface="Arial"/>
              <a:buChar char="•"/>
            </a:pPr>
            <a:r>
              <a:rPr lang="en-US" sz="1700">
                <a:solidFill>
                  <a:srgbClr val="000000"/>
                </a:solidFill>
                <a:latin typeface="Montserrat Medium"/>
              </a:rPr>
              <a:t>Adquirir conocimientos sobre cómo proteger, conservar y mejorar el medio ambiente.</a:t>
            </a:r>
          </a:p>
          <a:p>
            <a:pPr marL="367034" lvl="1" indent="-183517" algn="ctr">
              <a:lnSpc>
                <a:spcPts val="2907"/>
              </a:lnSpc>
              <a:buFont typeface="Arial"/>
              <a:buChar char="•"/>
            </a:pPr>
            <a:r>
              <a:rPr lang="en-US" sz="1700">
                <a:solidFill>
                  <a:srgbClr val="000000"/>
                </a:solidFill>
                <a:latin typeface="Montserrat Medium"/>
              </a:rPr>
              <a:t>Aprender a manejar pacíficamente los conflictos con los compañeros.</a:t>
            </a:r>
          </a:p>
          <a:p>
            <a:pPr algn="ctr">
              <a:lnSpc>
                <a:spcPts val="2907"/>
              </a:lnSpc>
            </a:pPr>
            <a:endParaRPr lang="en-US" sz="1700">
              <a:solidFill>
                <a:srgbClr val="000000"/>
              </a:solidFill>
              <a:latin typeface="Montserrat Medium"/>
            </a:endParaRPr>
          </a:p>
        </p:txBody>
      </p:sp>
      <p:sp>
        <p:nvSpPr>
          <p:cNvPr id="15" name="TextBox 15"/>
          <p:cNvSpPr txBox="1"/>
          <p:nvPr/>
        </p:nvSpPr>
        <p:spPr>
          <a:xfrm>
            <a:off x="12224858" y="5522290"/>
            <a:ext cx="4199962" cy="3233165"/>
          </a:xfrm>
          <a:prstGeom prst="rect">
            <a:avLst/>
          </a:prstGeom>
        </p:spPr>
        <p:txBody>
          <a:bodyPr lIns="0" tIns="0" rIns="0" bIns="0" rtlCol="0" anchor="t">
            <a:spAutoFit/>
          </a:bodyPr>
          <a:lstStyle/>
          <a:p>
            <a:pPr marL="367034" lvl="1" indent="-183517" algn="ctr">
              <a:lnSpc>
                <a:spcPts val="2907"/>
              </a:lnSpc>
              <a:buFont typeface="Arial"/>
              <a:buChar char="•"/>
            </a:pPr>
            <a:r>
              <a:rPr lang="en-US" sz="1700">
                <a:solidFill>
                  <a:srgbClr val="000000"/>
                </a:solidFill>
                <a:latin typeface="Montserrat Medium"/>
              </a:rPr>
              <a:t>Adquirir conocimientos sobre el valor de utilizar el lenguaje corporal para comunicarse con los compañeros durante las actividades de grupo.</a:t>
            </a:r>
          </a:p>
          <a:p>
            <a:pPr marL="367034" lvl="1" indent="-183517" algn="ctr">
              <a:lnSpc>
                <a:spcPts val="2907"/>
              </a:lnSpc>
              <a:buFont typeface="Arial"/>
              <a:buChar char="•"/>
            </a:pPr>
            <a:r>
              <a:rPr lang="en-US" sz="1700">
                <a:solidFill>
                  <a:srgbClr val="000000"/>
                </a:solidFill>
                <a:latin typeface="Montserrat Medium"/>
              </a:rPr>
              <a:t>Adquirir y utilizar las habilidades básicas para cada actividad, como orientación, senderismo, etc.</a:t>
            </a:r>
          </a:p>
          <a:p>
            <a:pPr algn="ctr">
              <a:lnSpc>
                <a:spcPts val="2907"/>
              </a:lnSpc>
            </a:pPr>
            <a:endParaRPr lang="en-US" sz="1700">
              <a:solidFill>
                <a:srgbClr val="000000"/>
              </a:solidFill>
              <a:latin typeface="Montserrat Medium"/>
            </a:endParaRPr>
          </a:p>
        </p:txBody>
      </p:sp>
      <p:grpSp>
        <p:nvGrpSpPr>
          <p:cNvPr id="16" name="Group 16"/>
          <p:cNvGrpSpPr/>
          <p:nvPr/>
        </p:nvGrpSpPr>
        <p:grpSpPr>
          <a:xfrm>
            <a:off x="-686167" y="9048742"/>
            <a:ext cx="19860924" cy="1982716"/>
            <a:chOff x="0" y="0"/>
            <a:chExt cx="5230861" cy="522197"/>
          </a:xfrm>
        </p:grpSpPr>
        <p:sp>
          <p:nvSpPr>
            <p:cNvPr id="17" name="Freeform 17"/>
            <p:cNvSpPr/>
            <p:nvPr/>
          </p:nvSpPr>
          <p:spPr>
            <a:xfrm>
              <a:off x="0" y="0"/>
              <a:ext cx="5230861" cy="522197"/>
            </a:xfrm>
            <a:custGeom>
              <a:avLst/>
              <a:gdLst/>
              <a:ahLst/>
              <a:cxnLst/>
              <a:rect l="l" t="t" r="r" b="b"/>
              <a:pathLst>
                <a:path w="5230861" h="522197">
                  <a:moveTo>
                    <a:pt x="0" y="0"/>
                  </a:moveTo>
                  <a:lnTo>
                    <a:pt x="5230861" y="0"/>
                  </a:lnTo>
                  <a:lnTo>
                    <a:pt x="5230861" y="522197"/>
                  </a:lnTo>
                  <a:lnTo>
                    <a:pt x="0" y="522197"/>
                  </a:lnTo>
                  <a:lnTo>
                    <a:pt x="0" y="0"/>
                  </a:lnTo>
                </a:path>
              </a:pathLst>
            </a:custGeom>
            <a:solidFill>
              <a:srgbClr val="255428"/>
            </a:solidFill>
            <a:ln w="19050">
              <a:solidFill>
                <a:srgbClr val="000000"/>
              </a:solidFill>
            </a:ln>
          </p:spPr>
        </p:sp>
        <p:sp>
          <p:nvSpPr>
            <p:cNvPr id="18" name="TextBox 18"/>
            <p:cNvSpPr txBox="1"/>
            <p:nvPr/>
          </p:nvSpPr>
          <p:spPr>
            <a:xfrm>
              <a:off x="0" y="19050"/>
              <a:ext cx="812800" cy="793750"/>
            </a:xfrm>
            <a:prstGeom prst="rect">
              <a:avLst/>
            </a:prstGeom>
          </p:spPr>
          <p:txBody>
            <a:bodyPr lIns="50800" tIns="50800" rIns="50800" bIns="50800" rtlCol="0" anchor="ctr"/>
            <a:lstStyle/>
            <a:p>
              <a:pPr algn="ctr">
                <a:lnSpc>
                  <a:spcPts val="2266"/>
                </a:lnSpc>
              </a:pPr>
              <a:endParaRPr/>
            </a:p>
          </p:txBody>
        </p:sp>
      </p:grpSp>
      <p:sp>
        <p:nvSpPr>
          <p:cNvPr id="19" name="TextBox 19"/>
          <p:cNvSpPr txBox="1"/>
          <p:nvPr/>
        </p:nvSpPr>
        <p:spPr>
          <a:xfrm>
            <a:off x="648261" y="9515838"/>
            <a:ext cx="3944010" cy="314199"/>
          </a:xfrm>
          <a:prstGeom prst="rect">
            <a:avLst/>
          </a:prstGeom>
        </p:spPr>
        <p:txBody>
          <a:bodyPr lIns="0" tIns="0" rIns="0" bIns="0" rtlCol="0" anchor="t">
            <a:spAutoFit/>
          </a:bodyPr>
          <a:lstStyle/>
          <a:p>
            <a:pPr>
              <a:lnSpc>
                <a:spcPts val="2266"/>
              </a:lnSpc>
            </a:pPr>
            <a:r>
              <a:rPr lang="en-US" sz="2200" spc="156">
                <a:solidFill>
                  <a:srgbClr val="FFFFFF"/>
                </a:solidFill>
                <a:latin typeface="Arimo"/>
              </a:rPr>
              <a:t>Colegio Del Prado</a:t>
            </a:r>
          </a:p>
        </p:txBody>
      </p:sp>
      <p:sp>
        <p:nvSpPr>
          <p:cNvPr id="20" name="TextBox 20"/>
          <p:cNvSpPr txBox="1"/>
          <p:nvPr/>
        </p:nvSpPr>
        <p:spPr>
          <a:xfrm>
            <a:off x="13369986" y="9515838"/>
            <a:ext cx="4200083" cy="314199"/>
          </a:xfrm>
          <a:prstGeom prst="rect">
            <a:avLst/>
          </a:prstGeom>
        </p:spPr>
        <p:txBody>
          <a:bodyPr lIns="0" tIns="0" rIns="0" bIns="0" rtlCol="0" anchor="t">
            <a:spAutoFit/>
          </a:bodyPr>
          <a:lstStyle/>
          <a:p>
            <a:pPr algn="r">
              <a:lnSpc>
                <a:spcPts val="2266"/>
              </a:lnSpc>
            </a:pPr>
            <a:r>
              <a:rPr lang="en-US" sz="2200" spc="156">
                <a:solidFill>
                  <a:srgbClr val="FFFFFF"/>
                </a:solidFill>
                <a:latin typeface="Arimo"/>
              </a:rPr>
              <a:t>Departamento de Ed. Física</a:t>
            </a: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sp>
      <p:grpSp>
        <p:nvGrpSpPr>
          <p:cNvPr id="3" name="Group 3"/>
          <p:cNvGrpSpPr>
            <a:grpSpLocks noChangeAspect="1"/>
          </p:cNvGrpSpPr>
          <p:nvPr/>
        </p:nvGrpSpPr>
        <p:grpSpPr>
          <a:xfrm>
            <a:off x="1028700" y="1773025"/>
            <a:ext cx="3663507" cy="3783670"/>
            <a:chOff x="0" y="0"/>
            <a:chExt cx="6350000" cy="6558280"/>
          </a:xfrm>
        </p:grpSpPr>
        <p:sp>
          <p:nvSpPr>
            <p:cNvPr id="4" name="Freeform 4"/>
            <p:cNvSpPr/>
            <p:nvPr/>
          </p:nvSpPr>
          <p:spPr>
            <a:xfrm>
              <a:off x="74930" y="74930"/>
              <a:ext cx="6200140" cy="6408420"/>
            </a:xfrm>
            <a:custGeom>
              <a:avLst/>
              <a:gdLst/>
              <a:ahLst/>
              <a:cxnLst/>
              <a:rect l="l" t="t" r="r" b="b"/>
              <a:pathLst>
                <a:path w="6200140" h="6408420">
                  <a:moveTo>
                    <a:pt x="6200140" y="5351780"/>
                  </a:moveTo>
                  <a:cubicBezTo>
                    <a:pt x="6200140" y="5935980"/>
                    <a:pt x="5726430" y="6408420"/>
                    <a:pt x="5143500" y="6408420"/>
                  </a:cubicBezTo>
                  <a:lnTo>
                    <a:pt x="1056640" y="6408420"/>
                  </a:lnTo>
                  <a:cubicBezTo>
                    <a:pt x="472440" y="6408420"/>
                    <a:pt x="0" y="5934710"/>
                    <a:pt x="0" y="5351780"/>
                  </a:cubicBezTo>
                  <a:lnTo>
                    <a:pt x="0" y="1056640"/>
                  </a:lnTo>
                  <a:cubicBezTo>
                    <a:pt x="0" y="472440"/>
                    <a:pt x="473710" y="0"/>
                    <a:pt x="1056640" y="0"/>
                  </a:cubicBezTo>
                  <a:lnTo>
                    <a:pt x="5143500" y="0"/>
                  </a:lnTo>
                  <a:cubicBezTo>
                    <a:pt x="5727700" y="0"/>
                    <a:pt x="6200140" y="473710"/>
                    <a:pt x="6200140" y="1056640"/>
                  </a:cubicBezTo>
                  <a:lnTo>
                    <a:pt x="6200140" y="5351780"/>
                  </a:lnTo>
                  <a:close/>
                </a:path>
              </a:pathLst>
            </a:custGeom>
            <a:blipFill>
              <a:blip r:embed="rId3"/>
              <a:stretch>
                <a:fillRect l="-18906" r="-18906"/>
              </a:stretch>
            </a:blipFill>
          </p:spPr>
        </p:sp>
        <p:sp>
          <p:nvSpPr>
            <p:cNvPr id="5" name="Freeform 5"/>
            <p:cNvSpPr/>
            <p:nvPr/>
          </p:nvSpPr>
          <p:spPr>
            <a:xfrm>
              <a:off x="0" y="0"/>
              <a:ext cx="6350000" cy="6558280"/>
            </a:xfrm>
            <a:custGeom>
              <a:avLst/>
              <a:gdLst/>
              <a:ahLst/>
              <a:cxnLst/>
              <a:rect l="l" t="t" r="r" b="b"/>
              <a:pathLst>
                <a:path w="6350000" h="6558280">
                  <a:moveTo>
                    <a:pt x="5218430" y="6558280"/>
                  </a:moveTo>
                  <a:lnTo>
                    <a:pt x="1131570" y="6558280"/>
                  </a:lnTo>
                  <a:cubicBezTo>
                    <a:pt x="508000" y="6558280"/>
                    <a:pt x="0" y="6050280"/>
                    <a:pt x="0" y="5426710"/>
                  </a:cubicBezTo>
                  <a:lnTo>
                    <a:pt x="0" y="1131570"/>
                  </a:lnTo>
                  <a:cubicBezTo>
                    <a:pt x="0" y="508000"/>
                    <a:pt x="508000" y="0"/>
                    <a:pt x="1131570" y="0"/>
                  </a:cubicBezTo>
                  <a:lnTo>
                    <a:pt x="5218430" y="0"/>
                  </a:lnTo>
                  <a:cubicBezTo>
                    <a:pt x="5842000" y="0"/>
                    <a:pt x="6350000" y="508000"/>
                    <a:pt x="6350000" y="1131570"/>
                  </a:cubicBezTo>
                  <a:lnTo>
                    <a:pt x="6350000" y="5425440"/>
                  </a:lnTo>
                  <a:cubicBezTo>
                    <a:pt x="6350000" y="6050280"/>
                    <a:pt x="5842000" y="6558280"/>
                    <a:pt x="5218430" y="6558280"/>
                  </a:cubicBezTo>
                  <a:close/>
                  <a:moveTo>
                    <a:pt x="1131570" y="149860"/>
                  </a:moveTo>
                  <a:cubicBezTo>
                    <a:pt x="590550" y="149860"/>
                    <a:pt x="149860" y="590550"/>
                    <a:pt x="149860" y="1131570"/>
                  </a:cubicBezTo>
                  <a:lnTo>
                    <a:pt x="149860" y="5425440"/>
                  </a:lnTo>
                  <a:cubicBezTo>
                    <a:pt x="149860" y="5966460"/>
                    <a:pt x="590550" y="6407150"/>
                    <a:pt x="1131570" y="6407150"/>
                  </a:cubicBezTo>
                  <a:lnTo>
                    <a:pt x="5218430" y="6407150"/>
                  </a:lnTo>
                  <a:cubicBezTo>
                    <a:pt x="5759450" y="6407150"/>
                    <a:pt x="6200140" y="5966460"/>
                    <a:pt x="6200140" y="5425440"/>
                  </a:cubicBezTo>
                  <a:lnTo>
                    <a:pt x="6200140" y="1131570"/>
                  </a:lnTo>
                  <a:cubicBezTo>
                    <a:pt x="6200140" y="590550"/>
                    <a:pt x="5759450" y="149860"/>
                    <a:pt x="5218430" y="149860"/>
                  </a:cubicBezTo>
                  <a:lnTo>
                    <a:pt x="1131570" y="149860"/>
                  </a:lnTo>
                  <a:close/>
                </a:path>
              </a:pathLst>
            </a:custGeom>
            <a:solidFill>
              <a:srgbClr val="FFFFFF"/>
            </a:solidFill>
          </p:spPr>
        </p:sp>
      </p:grpSp>
      <p:grpSp>
        <p:nvGrpSpPr>
          <p:cNvPr id="6" name="Group 6"/>
          <p:cNvGrpSpPr>
            <a:grpSpLocks noChangeAspect="1"/>
          </p:cNvGrpSpPr>
          <p:nvPr/>
        </p:nvGrpSpPr>
        <p:grpSpPr>
          <a:xfrm>
            <a:off x="7479194" y="1773025"/>
            <a:ext cx="3663507" cy="3783670"/>
            <a:chOff x="0" y="0"/>
            <a:chExt cx="6350000" cy="6558280"/>
          </a:xfrm>
        </p:grpSpPr>
        <p:sp>
          <p:nvSpPr>
            <p:cNvPr id="7" name="Freeform 7"/>
            <p:cNvSpPr/>
            <p:nvPr/>
          </p:nvSpPr>
          <p:spPr>
            <a:xfrm>
              <a:off x="74930" y="74930"/>
              <a:ext cx="6200140" cy="6408420"/>
            </a:xfrm>
            <a:custGeom>
              <a:avLst/>
              <a:gdLst/>
              <a:ahLst/>
              <a:cxnLst/>
              <a:rect l="l" t="t" r="r" b="b"/>
              <a:pathLst>
                <a:path w="6200140" h="6408420">
                  <a:moveTo>
                    <a:pt x="6200140" y="5351780"/>
                  </a:moveTo>
                  <a:cubicBezTo>
                    <a:pt x="6200140" y="5935980"/>
                    <a:pt x="5726430" y="6408420"/>
                    <a:pt x="5143500" y="6408420"/>
                  </a:cubicBezTo>
                  <a:lnTo>
                    <a:pt x="1056640" y="6408420"/>
                  </a:lnTo>
                  <a:cubicBezTo>
                    <a:pt x="472440" y="6408420"/>
                    <a:pt x="0" y="5934710"/>
                    <a:pt x="0" y="5351780"/>
                  </a:cubicBezTo>
                  <a:lnTo>
                    <a:pt x="0" y="1056640"/>
                  </a:lnTo>
                  <a:cubicBezTo>
                    <a:pt x="0" y="472440"/>
                    <a:pt x="473710" y="0"/>
                    <a:pt x="1056640" y="0"/>
                  </a:cubicBezTo>
                  <a:lnTo>
                    <a:pt x="5143500" y="0"/>
                  </a:lnTo>
                  <a:cubicBezTo>
                    <a:pt x="5727700" y="0"/>
                    <a:pt x="6200140" y="473710"/>
                    <a:pt x="6200140" y="1056640"/>
                  </a:cubicBezTo>
                  <a:lnTo>
                    <a:pt x="6200140" y="5351780"/>
                  </a:lnTo>
                  <a:close/>
                </a:path>
              </a:pathLst>
            </a:custGeom>
            <a:blipFill>
              <a:blip r:embed="rId4"/>
              <a:stretch>
                <a:fillRect l="-20360" r="-15192"/>
              </a:stretch>
            </a:blipFill>
          </p:spPr>
        </p:sp>
        <p:sp>
          <p:nvSpPr>
            <p:cNvPr id="8" name="Freeform 8"/>
            <p:cNvSpPr/>
            <p:nvPr/>
          </p:nvSpPr>
          <p:spPr>
            <a:xfrm>
              <a:off x="0" y="0"/>
              <a:ext cx="6350000" cy="6558280"/>
            </a:xfrm>
            <a:custGeom>
              <a:avLst/>
              <a:gdLst/>
              <a:ahLst/>
              <a:cxnLst/>
              <a:rect l="l" t="t" r="r" b="b"/>
              <a:pathLst>
                <a:path w="6350000" h="6558280">
                  <a:moveTo>
                    <a:pt x="5218430" y="6558280"/>
                  </a:moveTo>
                  <a:lnTo>
                    <a:pt x="1131570" y="6558280"/>
                  </a:lnTo>
                  <a:cubicBezTo>
                    <a:pt x="508000" y="6558280"/>
                    <a:pt x="0" y="6050280"/>
                    <a:pt x="0" y="5426710"/>
                  </a:cubicBezTo>
                  <a:lnTo>
                    <a:pt x="0" y="1131570"/>
                  </a:lnTo>
                  <a:cubicBezTo>
                    <a:pt x="0" y="508000"/>
                    <a:pt x="508000" y="0"/>
                    <a:pt x="1131570" y="0"/>
                  </a:cubicBezTo>
                  <a:lnTo>
                    <a:pt x="5218430" y="0"/>
                  </a:lnTo>
                  <a:cubicBezTo>
                    <a:pt x="5842000" y="0"/>
                    <a:pt x="6350000" y="508000"/>
                    <a:pt x="6350000" y="1131570"/>
                  </a:cubicBezTo>
                  <a:lnTo>
                    <a:pt x="6350000" y="5425440"/>
                  </a:lnTo>
                  <a:cubicBezTo>
                    <a:pt x="6350000" y="6050280"/>
                    <a:pt x="5842000" y="6558280"/>
                    <a:pt x="5218430" y="6558280"/>
                  </a:cubicBezTo>
                  <a:close/>
                  <a:moveTo>
                    <a:pt x="1131570" y="149860"/>
                  </a:moveTo>
                  <a:cubicBezTo>
                    <a:pt x="590550" y="149860"/>
                    <a:pt x="149860" y="590550"/>
                    <a:pt x="149860" y="1131570"/>
                  </a:cubicBezTo>
                  <a:lnTo>
                    <a:pt x="149860" y="5425440"/>
                  </a:lnTo>
                  <a:cubicBezTo>
                    <a:pt x="149860" y="5966460"/>
                    <a:pt x="590550" y="6407150"/>
                    <a:pt x="1131570" y="6407150"/>
                  </a:cubicBezTo>
                  <a:lnTo>
                    <a:pt x="5218430" y="6407150"/>
                  </a:lnTo>
                  <a:cubicBezTo>
                    <a:pt x="5759450" y="6407150"/>
                    <a:pt x="6200140" y="5966460"/>
                    <a:pt x="6200140" y="5425440"/>
                  </a:cubicBezTo>
                  <a:lnTo>
                    <a:pt x="6200140" y="1131570"/>
                  </a:lnTo>
                  <a:cubicBezTo>
                    <a:pt x="6200140" y="590550"/>
                    <a:pt x="5759450" y="149860"/>
                    <a:pt x="5218430" y="149860"/>
                  </a:cubicBezTo>
                  <a:lnTo>
                    <a:pt x="1131570" y="149860"/>
                  </a:lnTo>
                  <a:close/>
                </a:path>
              </a:pathLst>
            </a:custGeom>
            <a:solidFill>
              <a:srgbClr val="FFFFFF"/>
            </a:solidFill>
          </p:spPr>
        </p:sp>
      </p:grpSp>
      <p:grpSp>
        <p:nvGrpSpPr>
          <p:cNvPr id="9" name="Group 9"/>
          <p:cNvGrpSpPr>
            <a:grpSpLocks noChangeAspect="1"/>
          </p:cNvGrpSpPr>
          <p:nvPr/>
        </p:nvGrpSpPr>
        <p:grpSpPr>
          <a:xfrm>
            <a:off x="12962540" y="1773025"/>
            <a:ext cx="3663507" cy="3783670"/>
            <a:chOff x="0" y="0"/>
            <a:chExt cx="6350000" cy="6558280"/>
          </a:xfrm>
        </p:grpSpPr>
        <p:sp>
          <p:nvSpPr>
            <p:cNvPr id="10" name="Freeform 10"/>
            <p:cNvSpPr/>
            <p:nvPr/>
          </p:nvSpPr>
          <p:spPr>
            <a:xfrm>
              <a:off x="74930" y="74930"/>
              <a:ext cx="6200140" cy="6408420"/>
            </a:xfrm>
            <a:custGeom>
              <a:avLst/>
              <a:gdLst/>
              <a:ahLst/>
              <a:cxnLst/>
              <a:rect l="l" t="t" r="r" b="b"/>
              <a:pathLst>
                <a:path w="6200140" h="6408420">
                  <a:moveTo>
                    <a:pt x="6200140" y="5351780"/>
                  </a:moveTo>
                  <a:cubicBezTo>
                    <a:pt x="6200140" y="5935980"/>
                    <a:pt x="5726430" y="6408420"/>
                    <a:pt x="5143500" y="6408420"/>
                  </a:cubicBezTo>
                  <a:lnTo>
                    <a:pt x="1056640" y="6408420"/>
                  </a:lnTo>
                  <a:cubicBezTo>
                    <a:pt x="472440" y="6408420"/>
                    <a:pt x="0" y="5934710"/>
                    <a:pt x="0" y="5351780"/>
                  </a:cubicBezTo>
                  <a:lnTo>
                    <a:pt x="0" y="1056640"/>
                  </a:lnTo>
                  <a:cubicBezTo>
                    <a:pt x="0" y="472440"/>
                    <a:pt x="473710" y="0"/>
                    <a:pt x="1056640" y="0"/>
                  </a:cubicBezTo>
                  <a:lnTo>
                    <a:pt x="5143500" y="0"/>
                  </a:lnTo>
                  <a:cubicBezTo>
                    <a:pt x="5727700" y="0"/>
                    <a:pt x="6200140" y="473710"/>
                    <a:pt x="6200140" y="1056640"/>
                  </a:cubicBezTo>
                  <a:lnTo>
                    <a:pt x="6200140" y="5351780"/>
                  </a:lnTo>
                  <a:close/>
                </a:path>
              </a:pathLst>
            </a:custGeom>
            <a:blipFill>
              <a:blip r:embed="rId5"/>
              <a:stretch>
                <a:fillRect l="-27495" r="-27495"/>
              </a:stretch>
            </a:blipFill>
          </p:spPr>
        </p:sp>
        <p:sp>
          <p:nvSpPr>
            <p:cNvPr id="11" name="Freeform 11"/>
            <p:cNvSpPr/>
            <p:nvPr/>
          </p:nvSpPr>
          <p:spPr>
            <a:xfrm>
              <a:off x="0" y="0"/>
              <a:ext cx="6350000" cy="6558280"/>
            </a:xfrm>
            <a:custGeom>
              <a:avLst/>
              <a:gdLst/>
              <a:ahLst/>
              <a:cxnLst/>
              <a:rect l="l" t="t" r="r" b="b"/>
              <a:pathLst>
                <a:path w="6350000" h="6558280">
                  <a:moveTo>
                    <a:pt x="5218430" y="6558280"/>
                  </a:moveTo>
                  <a:lnTo>
                    <a:pt x="1131570" y="6558280"/>
                  </a:lnTo>
                  <a:cubicBezTo>
                    <a:pt x="508000" y="6558280"/>
                    <a:pt x="0" y="6050280"/>
                    <a:pt x="0" y="5426710"/>
                  </a:cubicBezTo>
                  <a:lnTo>
                    <a:pt x="0" y="1131570"/>
                  </a:lnTo>
                  <a:cubicBezTo>
                    <a:pt x="0" y="508000"/>
                    <a:pt x="508000" y="0"/>
                    <a:pt x="1131570" y="0"/>
                  </a:cubicBezTo>
                  <a:lnTo>
                    <a:pt x="5218430" y="0"/>
                  </a:lnTo>
                  <a:cubicBezTo>
                    <a:pt x="5842000" y="0"/>
                    <a:pt x="6350000" y="508000"/>
                    <a:pt x="6350000" y="1131570"/>
                  </a:cubicBezTo>
                  <a:lnTo>
                    <a:pt x="6350000" y="5425440"/>
                  </a:lnTo>
                  <a:cubicBezTo>
                    <a:pt x="6350000" y="6050280"/>
                    <a:pt x="5842000" y="6558280"/>
                    <a:pt x="5218430" y="6558280"/>
                  </a:cubicBezTo>
                  <a:close/>
                  <a:moveTo>
                    <a:pt x="1131570" y="149860"/>
                  </a:moveTo>
                  <a:cubicBezTo>
                    <a:pt x="590550" y="149860"/>
                    <a:pt x="149860" y="590550"/>
                    <a:pt x="149860" y="1131570"/>
                  </a:cubicBezTo>
                  <a:lnTo>
                    <a:pt x="149860" y="5425440"/>
                  </a:lnTo>
                  <a:cubicBezTo>
                    <a:pt x="149860" y="5966460"/>
                    <a:pt x="590550" y="6407150"/>
                    <a:pt x="1131570" y="6407150"/>
                  </a:cubicBezTo>
                  <a:lnTo>
                    <a:pt x="5218430" y="6407150"/>
                  </a:lnTo>
                  <a:cubicBezTo>
                    <a:pt x="5759450" y="6407150"/>
                    <a:pt x="6200140" y="5966460"/>
                    <a:pt x="6200140" y="5425440"/>
                  </a:cubicBezTo>
                  <a:lnTo>
                    <a:pt x="6200140" y="1131570"/>
                  </a:lnTo>
                  <a:cubicBezTo>
                    <a:pt x="6200140" y="590550"/>
                    <a:pt x="5759450" y="149860"/>
                    <a:pt x="5218430" y="149860"/>
                  </a:cubicBezTo>
                  <a:lnTo>
                    <a:pt x="1131570" y="149860"/>
                  </a:lnTo>
                  <a:close/>
                </a:path>
              </a:pathLst>
            </a:custGeom>
            <a:solidFill>
              <a:srgbClr val="FFFFFF"/>
            </a:solidFill>
          </p:spPr>
        </p:sp>
      </p:grpSp>
      <p:sp>
        <p:nvSpPr>
          <p:cNvPr id="12" name="TextBox 12"/>
          <p:cNvSpPr txBox="1"/>
          <p:nvPr/>
        </p:nvSpPr>
        <p:spPr>
          <a:xfrm>
            <a:off x="2260915" y="489005"/>
            <a:ext cx="13766169" cy="831217"/>
          </a:xfrm>
          <a:prstGeom prst="rect">
            <a:avLst/>
          </a:prstGeom>
        </p:spPr>
        <p:txBody>
          <a:bodyPr lIns="0" tIns="0" rIns="0" bIns="0" rtlCol="0" anchor="t">
            <a:spAutoFit/>
          </a:bodyPr>
          <a:lstStyle/>
          <a:p>
            <a:pPr marL="0" lvl="0" indent="0" algn="ctr">
              <a:lnSpc>
                <a:spcPts val="5680"/>
              </a:lnSpc>
              <a:spcBef>
                <a:spcPct val="0"/>
              </a:spcBef>
            </a:pPr>
            <a:r>
              <a:rPr lang="en-US" sz="8000">
                <a:solidFill>
                  <a:srgbClr val="255428"/>
                </a:solidFill>
                <a:latin typeface="Racing Sans One"/>
              </a:rPr>
              <a:t>Información</a:t>
            </a:r>
          </a:p>
        </p:txBody>
      </p:sp>
      <p:sp>
        <p:nvSpPr>
          <p:cNvPr id="13" name="TextBox 13"/>
          <p:cNvSpPr txBox="1"/>
          <p:nvPr/>
        </p:nvSpPr>
        <p:spPr>
          <a:xfrm>
            <a:off x="6953039" y="5660931"/>
            <a:ext cx="4715818" cy="1065349"/>
          </a:xfrm>
          <a:prstGeom prst="rect">
            <a:avLst/>
          </a:prstGeom>
        </p:spPr>
        <p:txBody>
          <a:bodyPr lIns="0" tIns="0" rIns="0" bIns="0" rtlCol="0" anchor="t">
            <a:spAutoFit/>
          </a:bodyPr>
          <a:lstStyle/>
          <a:p>
            <a:pPr algn="ctr">
              <a:lnSpc>
                <a:spcPts val="4279"/>
              </a:lnSpc>
            </a:pPr>
            <a:r>
              <a:rPr lang="en-US" sz="3057">
                <a:solidFill>
                  <a:srgbClr val="255428"/>
                </a:solidFill>
                <a:latin typeface="Montserrat Bold"/>
              </a:rPr>
              <a:t>CONTEXTO TEMPORAL</a:t>
            </a:r>
          </a:p>
          <a:p>
            <a:pPr algn="ctr">
              <a:lnSpc>
                <a:spcPts val="4279"/>
              </a:lnSpc>
              <a:spcBef>
                <a:spcPct val="0"/>
              </a:spcBef>
            </a:pPr>
            <a:endParaRPr lang="en-US" sz="3057">
              <a:solidFill>
                <a:srgbClr val="255428"/>
              </a:solidFill>
              <a:latin typeface="Montserrat Bold"/>
            </a:endParaRPr>
          </a:p>
        </p:txBody>
      </p:sp>
      <p:sp>
        <p:nvSpPr>
          <p:cNvPr id="14" name="TextBox 14"/>
          <p:cNvSpPr txBox="1"/>
          <p:nvPr/>
        </p:nvSpPr>
        <p:spPr>
          <a:xfrm>
            <a:off x="13019965" y="5699756"/>
            <a:ext cx="3548657" cy="522424"/>
          </a:xfrm>
          <a:prstGeom prst="rect">
            <a:avLst/>
          </a:prstGeom>
        </p:spPr>
        <p:txBody>
          <a:bodyPr lIns="0" tIns="0" rIns="0" bIns="0" rtlCol="0" anchor="t">
            <a:spAutoFit/>
          </a:bodyPr>
          <a:lstStyle/>
          <a:p>
            <a:pPr marL="0" lvl="0" indent="0" algn="ctr">
              <a:lnSpc>
                <a:spcPts val="4279"/>
              </a:lnSpc>
              <a:spcBef>
                <a:spcPct val="0"/>
              </a:spcBef>
            </a:pPr>
            <a:r>
              <a:rPr lang="en-US" sz="3057">
                <a:solidFill>
                  <a:srgbClr val="255428"/>
                </a:solidFill>
                <a:latin typeface="Montserrat Bold"/>
              </a:rPr>
              <a:t>PRESUPUESTO</a:t>
            </a:r>
          </a:p>
        </p:txBody>
      </p:sp>
      <p:sp>
        <p:nvSpPr>
          <p:cNvPr id="15" name="TextBox 15"/>
          <p:cNvSpPr txBox="1"/>
          <p:nvPr/>
        </p:nvSpPr>
        <p:spPr>
          <a:xfrm>
            <a:off x="566086" y="5660931"/>
            <a:ext cx="4588734" cy="1065349"/>
          </a:xfrm>
          <a:prstGeom prst="rect">
            <a:avLst/>
          </a:prstGeom>
        </p:spPr>
        <p:txBody>
          <a:bodyPr lIns="0" tIns="0" rIns="0" bIns="0" rtlCol="0" anchor="t">
            <a:spAutoFit/>
          </a:bodyPr>
          <a:lstStyle/>
          <a:p>
            <a:pPr algn="ctr">
              <a:lnSpc>
                <a:spcPts val="4279"/>
              </a:lnSpc>
            </a:pPr>
            <a:r>
              <a:rPr lang="en-US" sz="3057">
                <a:solidFill>
                  <a:srgbClr val="255428"/>
                </a:solidFill>
                <a:latin typeface="Montserrat Bold"/>
              </a:rPr>
              <a:t>CONTEXTO ESPACIAL</a:t>
            </a:r>
          </a:p>
          <a:p>
            <a:pPr marL="0" lvl="0" indent="0" algn="ctr">
              <a:lnSpc>
                <a:spcPts val="4279"/>
              </a:lnSpc>
              <a:spcBef>
                <a:spcPct val="0"/>
              </a:spcBef>
            </a:pPr>
            <a:endParaRPr lang="en-US" sz="3057">
              <a:solidFill>
                <a:srgbClr val="255428"/>
              </a:solidFill>
              <a:latin typeface="Montserrat Bold"/>
            </a:endParaRPr>
          </a:p>
        </p:txBody>
      </p:sp>
      <p:grpSp>
        <p:nvGrpSpPr>
          <p:cNvPr id="16" name="Group 16"/>
          <p:cNvGrpSpPr/>
          <p:nvPr/>
        </p:nvGrpSpPr>
        <p:grpSpPr>
          <a:xfrm>
            <a:off x="-686167" y="9048742"/>
            <a:ext cx="19860924" cy="1982716"/>
            <a:chOff x="0" y="0"/>
            <a:chExt cx="5230861" cy="522197"/>
          </a:xfrm>
        </p:grpSpPr>
        <p:sp>
          <p:nvSpPr>
            <p:cNvPr id="17" name="Freeform 17"/>
            <p:cNvSpPr/>
            <p:nvPr/>
          </p:nvSpPr>
          <p:spPr>
            <a:xfrm>
              <a:off x="0" y="0"/>
              <a:ext cx="5230861" cy="522197"/>
            </a:xfrm>
            <a:custGeom>
              <a:avLst/>
              <a:gdLst/>
              <a:ahLst/>
              <a:cxnLst/>
              <a:rect l="l" t="t" r="r" b="b"/>
              <a:pathLst>
                <a:path w="5230861" h="522197">
                  <a:moveTo>
                    <a:pt x="0" y="0"/>
                  </a:moveTo>
                  <a:lnTo>
                    <a:pt x="5230861" y="0"/>
                  </a:lnTo>
                  <a:lnTo>
                    <a:pt x="5230861" y="522197"/>
                  </a:lnTo>
                  <a:lnTo>
                    <a:pt x="0" y="522197"/>
                  </a:lnTo>
                  <a:lnTo>
                    <a:pt x="0" y="0"/>
                  </a:lnTo>
                </a:path>
              </a:pathLst>
            </a:custGeom>
            <a:solidFill>
              <a:srgbClr val="255428"/>
            </a:solidFill>
            <a:ln w="19050">
              <a:solidFill>
                <a:srgbClr val="000000"/>
              </a:solidFill>
            </a:ln>
          </p:spPr>
        </p:sp>
        <p:sp>
          <p:nvSpPr>
            <p:cNvPr id="18" name="TextBox 18"/>
            <p:cNvSpPr txBox="1"/>
            <p:nvPr/>
          </p:nvSpPr>
          <p:spPr>
            <a:xfrm>
              <a:off x="0" y="19050"/>
              <a:ext cx="812800" cy="793750"/>
            </a:xfrm>
            <a:prstGeom prst="rect">
              <a:avLst/>
            </a:prstGeom>
          </p:spPr>
          <p:txBody>
            <a:bodyPr lIns="50800" tIns="50800" rIns="50800" bIns="50800" rtlCol="0" anchor="ctr"/>
            <a:lstStyle/>
            <a:p>
              <a:pPr algn="ctr">
                <a:lnSpc>
                  <a:spcPts val="2266"/>
                </a:lnSpc>
              </a:pPr>
              <a:endParaRPr/>
            </a:p>
          </p:txBody>
        </p:sp>
      </p:grpSp>
      <p:sp>
        <p:nvSpPr>
          <p:cNvPr id="19" name="TextBox 19"/>
          <p:cNvSpPr txBox="1"/>
          <p:nvPr/>
        </p:nvSpPr>
        <p:spPr>
          <a:xfrm>
            <a:off x="799273" y="6342849"/>
            <a:ext cx="4122361" cy="2147315"/>
          </a:xfrm>
          <a:prstGeom prst="rect">
            <a:avLst/>
          </a:prstGeom>
        </p:spPr>
        <p:txBody>
          <a:bodyPr lIns="0" tIns="0" rIns="0" bIns="0" rtlCol="0" anchor="t">
            <a:spAutoFit/>
          </a:bodyPr>
          <a:lstStyle/>
          <a:p>
            <a:pPr algn="ctr">
              <a:lnSpc>
                <a:spcPts val="2907"/>
              </a:lnSpc>
            </a:pPr>
            <a:r>
              <a:rPr lang="en-US" sz="1700">
                <a:solidFill>
                  <a:srgbClr val="000000"/>
                </a:solidFill>
                <a:latin typeface="Montserrat Medium"/>
              </a:rPr>
              <a:t>Camping Municipal de Rivadavia, San Juan, San Juan, han sido selecciono como sedes de este campamento educativo. Ubicado en s/n, RP12, San Juan, localidad de Rivadavia </a:t>
            </a:r>
          </a:p>
          <a:p>
            <a:pPr algn="ctr">
              <a:lnSpc>
                <a:spcPts val="2907"/>
              </a:lnSpc>
            </a:pPr>
            <a:endParaRPr lang="en-US" sz="1700">
              <a:solidFill>
                <a:srgbClr val="000000"/>
              </a:solidFill>
              <a:latin typeface="Montserrat Medium"/>
            </a:endParaRPr>
          </a:p>
        </p:txBody>
      </p:sp>
      <p:sp>
        <p:nvSpPr>
          <p:cNvPr id="20" name="TextBox 20"/>
          <p:cNvSpPr txBox="1"/>
          <p:nvPr/>
        </p:nvSpPr>
        <p:spPr>
          <a:xfrm>
            <a:off x="7249767" y="6342849"/>
            <a:ext cx="4122361" cy="1423415"/>
          </a:xfrm>
          <a:prstGeom prst="rect">
            <a:avLst/>
          </a:prstGeom>
        </p:spPr>
        <p:txBody>
          <a:bodyPr lIns="0" tIns="0" rIns="0" bIns="0" rtlCol="0" anchor="t">
            <a:spAutoFit/>
          </a:bodyPr>
          <a:lstStyle/>
          <a:p>
            <a:pPr algn="ctr">
              <a:lnSpc>
                <a:spcPts val="2907"/>
              </a:lnSpc>
            </a:pPr>
            <a:r>
              <a:rPr lang="en-US" sz="1700">
                <a:solidFill>
                  <a:srgbClr val="000000"/>
                </a:solidFill>
                <a:latin typeface="Montserrat Medium"/>
              </a:rPr>
              <a:t>El campamento se realizará el día viernes 6 de octubre, desde las 9hs, hasta el día sábado 07 de octubre 18hs.</a:t>
            </a:r>
          </a:p>
        </p:txBody>
      </p:sp>
      <p:sp>
        <p:nvSpPr>
          <p:cNvPr id="21" name="TextBox 21"/>
          <p:cNvSpPr txBox="1"/>
          <p:nvPr/>
        </p:nvSpPr>
        <p:spPr>
          <a:xfrm>
            <a:off x="12733113" y="6336480"/>
            <a:ext cx="4122361" cy="1061465"/>
          </a:xfrm>
          <a:prstGeom prst="rect">
            <a:avLst/>
          </a:prstGeom>
        </p:spPr>
        <p:txBody>
          <a:bodyPr lIns="0" tIns="0" rIns="0" bIns="0" rtlCol="0" anchor="t">
            <a:spAutoFit/>
          </a:bodyPr>
          <a:lstStyle/>
          <a:p>
            <a:pPr algn="ctr">
              <a:lnSpc>
                <a:spcPts val="2907"/>
              </a:lnSpc>
            </a:pPr>
            <a:r>
              <a:rPr lang="en-US" sz="1700">
                <a:solidFill>
                  <a:srgbClr val="000000"/>
                </a:solidFill>
                <a:latin typeface="Montserrat Medium"/>
              </a:rPr>
              <a:t>El valor del mismo es de $12.850 (sujeto a revisión), por la situación del país</a:t>
            </a:r>
          </a:p>
        </p:txBody>
      </p:sp>
      <p:sp>
        <p:nvSpPr>
          <p:cNvPr id="22" name="TextBox 22"/>
          <p:cNvSpPr txBox="1"/>
          <p:nvPr/>
        </p:nvSpPr>
        <p:spPr>
          <a:xfrm>
            <a:off x="648261" y="9515838"/>
            <a:ext cx="3944010" cy="314199"/>
          </a:xfrm>
          <a:prstGeom prst="rect">
            <a:avLst/>
          </a:prstGeom>
        </p:spPr>
        <p:txBody>
          <a:bodyPr lIns="0" tIns="0" rIns="0" bIns="0" rtlCol="0" anchor="t">
            <a:spAutoFit/>
          </a:bodyPr>
          <a:lstStyle/>
          <a:p>
            <a:pPr>
              <a:lnSpc>
                <a:spcPts val="2266"/>
              </a:lnSpc>
            </a:pPr>
            <a:r>
              <a:rPr lang="en-US" sz="2200" spc="156">
                <a:solidFill>
                  <a:srgbClr val="FFFFFF"/>
                </a:solidFill>
                <a:latin typeface="Arimo"/>
              </a:rPr>
              <a:t>Colegio Del Prado</a:t>
            </a:r>
          </a:p>
        </p:txBody>
      </p:sp>
      <p:sp>
        <p:nvSpPr>
          <p:cNvPr id="23" name="TextBox 23"/>
          <p:cNvSpPr txBox="1"/>
          <p:nvPr/>
        </p:nvSpPr>
        <p:spPr>
          <a:xfrm>
            <a:off x="13369986" y="9515838"/>
            <a:ext cx="4200083" cy="314199"/>
          </a:xfrm>
          <a:prstGeom prst="rect">
            <a:avLst/>
          </a:prstGeom>
        </p:spPr>
        <p:txBody>
          <a:bodyPr lIns="0" tIns="0" rIns="0" bIns="0" rtlCol="0" anchor="t">
            <a:spAutoFit/>
          </a:bodyPr>
          <a:lstStyle/>
          <a:p>
            <a:pPr algn="r">
              <a:lnSpc>
                <a:spcPts val="2266"/>
              </a:lnSpc>
            </a:pPr>
            <a:r>
              <a:rPr lang="en-US" sz="2200" spc="156">
                <a:solidFill>
                  <a:srgbClr val="FFFFFF"/>
                </a:solidFill>
                <a:latin typeface="Arimo"/>
              </a:rPr>
              <a:t>Departamento de Ed. Física</a:t>
            </a: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sp>
      <p:sp>
        <p:nvSpPr>
          <p:cNvPr id="3" name="Freeform 3"/>
          <p:cNvSpPr/>
          <p:nvPr/>
        </p:nvSpPr>
        <p:spPr>
          <a:xfrm>
            <a:off x="0" y="0"/>
            <a:ext cx="18315134" cy="10287000"/>
          </a:xfrm>
          <a:custGeom>
            <a:avLst/>
            <a:gdLst/>
            <a:ahLst/>
            <a:cxnLst/>
            <a:rect l="l" t="t" r="r" b="b"/>
            <a:pathLst>
              <a:path w="18315134" h="10287000">
                <a:moveTo>
                  <a:pt x="0" y="0"/>
                </a:moveTo>
                <a:lnTo>
                  <a:pt x="18315134" y="0"/>
                </a:lnTo>
                <a:lnTo>
                  <a:pt x="18315134" y="10287000"/>
                </a:lnTo>
                <a:lnTo>
                  <a:pt x="0" y="10287000"/>
                </a:lnTo>
                <a:lnTo>
                  <a:pt x="0" y="0"/>
                </a:lnTo>
                <a:close/>
              </a:path>
            </a:pathLst>
          </a:custGeom>
          <a:blipFill>
            <a:blip r:embed="rId3"/>
            <a:stretch>
              <a:fillRect t="-5081" b="-5081"/>
            </a:stretch>
          </a:blipFill>
        </p:spPr>
      </p:sp>
      <p:sp>
        <p:nvSpPr>
          <p:cNvPr id="4" name="Freeform 4"/>
          <p:cNvSpPr/>
          <p:nvPr/>
        </p:nvSpPr>
        <p:spPr>
          <a:xfrm>
            <a:off x="2299567" y="0"/>
            <a:ext cx="13716000" cy="10287000"/>
          </a:xfrm>
          <a:custGeom>
            <a:avLst/>
            <a:gdLst/>
            <a:ahLst/>
            <a:cxnLst/>
            <a:rect l="l" t="t" r="r" b="b"/>
            <a:pathLst>
              <a:path w="13716000" h="10287000">
                <a:moveTo>
                  <a:pt x="0" y="0"/>
                </a:moveTo>
                <a:lnTo>
                  <a:pt x="13716000" y="0"/>
                </a:lnTo>
                <a:lnTo>
                  <a:pt x="13716000" y="10287000"/>
                </a:lnTo>
                <a:lnTo>
                  <a:pt x="0" y="10287000"/>
                </a:lnTo>
                <a:lnTo>
                  <a:pt x="0" y="0"/>
                </a:lnTo>
                <a:close/>
              </a:path>
            </a:pathLst>
          </a:custGeom>
          <a:blipFill>
            <a:blip r:embed="rId4"/>
            <a:stretch>
              <a:fillRect/>
            </a:stretch>
          </a:blipFill>
        </p:spPr>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descr="Foto de stock gratuita sobre acampada, acampando, &lt;strong&gt;campamento&lt;/strong&gt;"/>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8288000" cy="10312400"/>
          </a:xfrm>
          <a:prstGeom prst="rect">
            <a:avLst/>
          </a:prstGeom>
        </p:spPr>
      </p:pic>
      <p:sp>
        <p:nvSpPr>
          <p:cNvPr id="3" name="Rectángulo 2"/>
          <p:cNvSpPr/>
          <p:nvPr/>
        </p:nvSpPr>
        <p:spPr>
          <a:xfrm>
            <a:off x="2457450" y="774700"/>
            <a:ext cx="13373100" cy="8763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4" name="Tabla 3"/>
          <p:cNvGraphicFramePr>
            <a:graphicFrameLocks noGrp="1"/>
          </p:cNvGraphicFramePr>
          <p:nvPr>
            <p:extLst>
              <p:ext uri="{D42A27DB-BD31-4B8C-83A1-F6EECF244321}">
                <p14:modId xmlns:p14="http://schemas.microsoft.com/office/powerpoint/2010/main" val="2414122363"/>
              </p:ext>
            </p:extLst>
          </p:nvPr>
        </p:nvGraphicFramePr>
        <p:xfrm>
          <a:off x="2714624" y="1014324"/>
          <a:ext cx="12858751" cy="7992864"/>
        </p:xfrm>
        <a:graphic>
          <a:graphicData uri="http://schemas.openxmlformats.org/drawingml/2006/table">
            <a:tbl>
              <a:tblPr firstRow="1" firstCol="1" bandRow="1"/>
              <a:tblGrid>
                <a:gridCol w="4285349">
                  <a:extLst>
                    <a:ext uri="{9D8B030D-6E8A-4147-A177-3AD203B41FA5}">
                      <a16:colId xmlns:a16="http://schemas.microsoft.com/office/drawing/2014/main" val="1446673380"/>
                    </a:ext>
                  </a:extLst>
                </a:gridCol>
                <a:gridCol w="4286701">
                  <a:extLst>
                    <a:ext uri="{9D8B030D-6E8A-4147-A177-3AD203B41FA5}">
                      <a16:colId xmlns:a16="http://schemas.microsoft.com/office/drawing/2014/main" val="3046455354"/>
                    </a:ext>
                  </a:extLst>
                </a:gridCol>
                <a:gridCol w="4286701">
                  <a:extLst>
                    <a:ext uri="{9D8B030D-6E8A-4147-A177-3AD203B41FA5}">
                      <a16:colId xmlns:a16="http://schemas.microsoft.com/office/drawing/2014/main" val="1640637637"/>
                    </a:ext>
                  </a:extLst>
                </a:gridCol>
              </a:tblGrid>
              <a:tr h="549344">
                <a:tc>
                  <a:txBody>
                    <a:bodyPr/>
                    <a:lstStyle/>
                    <a:p>
                      <a:pPr algn="ctr">
                        <a:lnSpc>
                          <a:spcPct val="107000"/>
                        </a:lnSpc>
                        <a:spcAft>
                          <a:spcPts val="0"/>
                        </a:spcAft>
                      </a:pPr>
                      <a:r>
                        <a:rPr lang="es-AR" sz="2400" b="1" dirty="0">
                          <a:effectLst/>
                          <a:latin typeface="Gadugi" panose="020B0502040204020203" pitchFamily="34" charset="0"/>
                          <a:ea typeface="Gadugi" panose="020B0502040204020203" pitchFamily="34" charset="0"/>
                          <a:cs typeface="Arial" panose="020B0604020202020204" pitchFamily="34" charset="0"/>
                        </a:rPr>
                        <a:t>COMIDAS</a:t>
                      </a:r>
                      <a:endParaRPr lang="en-US" sz="2400" dirty="0">
                        <a:effectLst/>
                        <a:latin typeface="Gadugi" panose="020B0502040204020203" pitchFamily="34" charset="0"/>
                        <a:ea typeface="Gadugi" panose="020B0502040204020203"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3"/>
                      <a:tile tx="0" ty="0" sx="100000" sy="100000" flip="none" algn="tl"/>
                    </a:blipFill>
                  </a:tcPr>
                </a:tc>
                <a:tc>
                  <a:txBody>
                    <a:bodyPr/>
                    <a:lstStyle/>
                    <a:p>
                      <a:pPr algn="ctr">
                        <a:lnSpc>
                          <a:spcPct val="107000"/>
                        </a:lnSpc>
                        <a:spcAft>
                          <a:spcPts val="0"/>
                        </a:spcAft>
                      </a:pPr>
                      <a:r>
                        <a:rPr lang="es-AR" sz="2400" b="1" dirty="0">
                          <a:effectLst/>
                          <a:latin typeface="Gadugi" panose="020B0502040204020203" pitchFamily="34" charset="0"/>
                          <a:ea typeface="Gadugi" panose="020B0502040204020203" pitchFamily="34" charset="0"/>
                          <a:cs typeface="Arial" panose="020B0604020202020204" pitchFamily="34" charset="0"/>
                        </a:rPr>
                        <a:t>VIERNES</a:t>
                      </a:r>
                      <a:endParaRPr lang="en-US" sz="2400" dirty="0">
                        <a:effectLst/>
                        <a:latin typeface="Gadugi" panose="020B0502040204020203" pitchFamily="34" charset="0"/>
                        <a:ea typeface="Gadugi" panose="020B0502040204020203"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3"/>
                      <a:tile tx="0" ty="0" sx="100000" sy="100000" flip="none" algn="tl"/>
                    </a:blipFill>
                  </a:tcPr>
                </a:tc>
                <a:tc>
                  <a:txBody>
                    <a:bodyPr/>
                    <a:lstStyle/>
                    <a:p>
                      <a:pPr algn="ctr">
                        <a:lnSpc>
                          <a:spcPct val="107000"/>
                        </a:lnSpc>
                        <a:spcAft>
                          <a:spcPts val="0"/>
                        </a:spcAft>
                      </a:pPr>
                      <a:r>
                        <a:rPr lang="es-AR" sz="2400" b="1" dirty="0">
                          <a:effectLst/>
                          <a:latin typeface="Gadugi" panose="020B0502040204020203" pitchFamily="34" charset="0"/>
                          <a:ea typeface="Gadugi" panose="020B0502040204020203" pitchFamily="34" charset="0"/>
                          <a:cs typeface="Arial" panose="020B0604020202020204" pitchFamily="34" charset="0"/>
                        </a:rPr>
                        <a:t>SÁBADO</a:t>
                      </a:r>
                      <a:endParaRPr lang="en-US" sz="2400" dirty="0">
                        <a:effectLst/>
                        <a:latin typeface="Gadugi" panose="020B0502040204020203" pitchFamily="34" charset="0"/>
                        <a:ea typeface="Gadugi" panose="020B0502040204020203"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3"/>
                      <a:tile tx="0" ty="0" sx="100000" sy="100000" flip="none" algn="tl"/>
                    </a:blipFill>
                  </a:tcPr>
                </a:tc>
                <a:extLst>
                  <a:ext uri="{0D108BD9-81ED-4DB2-BD59-A6C34878D82A}">
                    <a16:rowId xmlns:a16="http://schemas.microsoft.com/office/drawing/2014/main" val="564565607"/>
                  </a:ext>
                </a:extLst>
              </a:tr>
              <a:tr h="1672735">
                <a:tc>
                  <a:txBody>
                    <a:bodyPr/>
                    <a:lstStyle/>
                    <a:p>
                      <a:pPr algn="ctr">
                        <a:lnSpc>
                          <a:spcPct val="107000"/>
                        </a:lnSpc>
                        <a:spcAft>
                          <a:spcPts val="0"/>
                        </a:spcAft>
                      </a:pPr>
                      <a:r>
                        <a:rPr lang="es-AR" sz="2400" b="1" dirty="0">
                          <a:effectLst/>
                          <a:latin typeface="Gadugi" panose="020B0502040204020203" pitchFamily="34" charset="0"/>
                          <a:ea typeface="Gadugi" panose="020B0502040204020203" pitchFamily="34" charset="0"/>
                          <a:cs typeface="Arial" panose="020B0604020202020204" pitchFamily="34" charset="0"/>
                        </a:rPr>
                        <a:t>DESAYUNO</a:t>
                      </a:r>
                      <a:endParaRPr lang="en-US" sz="2400" dirty="0">
                        <a:effectLst/>
                        <a:latin typeface="Gadugi" panose="020B0502040204020203" pitchFamily="34" charset="0"/>
                        <a:ea typeface="Gadugi" panose="020B0502040204020203"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4"/>
                      <a:tile tx="0" ty="0" sx="100000" sy="100000" flip="none" algn="tl"/>
                    </a:blipFill>
                  </a:tcPr>
                </a:tc>
                <a:tc>
                  <a:txBody>
                    <a:bodyPr/>
                    <a:lstStyle/>
                    <a:p>
                      <a:pPr algn="ctr">
                        <a:lnSpc>
                          <a:spcPct val="107000"/>
                        </a:lnSpc>
                        <a:spcAft>
                          <a:spcPts val="0"/>
                        </a:spcAft>
                      </a:pPr>
                      <a:r>
                        <a:rPr lang="es-AR" sz="2400" dirty="0">
                          <a:effectLst/>
                          <a:latin typeface="Gadugi" panose="020B0502040204020203" pitchFamily="34" charset="0"/>
                          <a:ea typeface="Gadugi" panose="020B0502040204020203" pitchFamily="34" charset="0"/>
                          <a:cs typeface="Arial" panose="020B0604020202020204" pitchFamily="34" charset="0"/>
                        </a:rPr>
                        <a:t> </a:t>
                      </a:r>
                      <a:endParaRPr lang="en-US" sz="2400" dirty="0">
                        <a:effectLst/>
                        <a:latin typeface="Gadugi" panose="020B0502040204020203" pitchFamily="34" charset="0"/>
                        <a:ea typeface="Gadugi" panose="020B0502040204020203"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6350" cap="flat" cmpd="sng" algn="ctr">
                      <a:solidFill>
                        <a:srgbClr val="000000"/>
                      </a:solidFill>
                      <a:prstDash val="solid"/>
                      <a:round/>
                      <a:headEnd type="none" w="med" len="med"/>
                      <a:tailEnd type="none" w="med" len="med"/>
                    </a:lnTlToBr>
                  </a:tcPr>
                </a:tc>
                <a:tc>
                  <a:txBody>
                    <a:bodyPr/>
                    <a:lstStyle/>
                    <a:p>
                      <a:pPr algn="just">
                        <a:lnSpc>
                          <a:spcPct val="107000"/>
                        </a:lnSpc>
                        <a:spcAft>
                          <a:spcPts val="0"/>
                        </a:spcAft>
                      </a:pPr>
                      <a:r>
                        <a:rPr lang="es-AR" sz="2400">
                          <a:effectLst/>
                          <a:latin typeface="Gadugi" panose="020B0502040204020203" pitchFamily="34" charset="0"/>
                          <a:ea typeface="Gadugi" panose="020B0502040204020203" pitchFamily="34" charset="0"/>
                          <a:cs typeface="Arial" panose="020B0604020202020204" pitchFamily="34" charset="0"/>
                        </a:rPr>
                        <a:t>Té, leche con café, leche con chocolate o mate cocido y pan con dulce de leche o mermelada.</a:t>
                      </a:r>
                      <a:endParaRPr lang="en-US" sz="2400">
                        <a:effectLst/>
                        <a:latin typeface="Gadugi" panose="020B0502040204020203" pitchFamily="34" charset="0"/>
                        <a:ea typeface="Gadugi" panose="020B0502040204020203"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02905972"/>
                  </a:ext>
                </a:extLst>
              </a:tr>
              <a:tr h="549344">
                <a:tc>
                  <a:txBody>
                    <a:bodyPr/>
                    <a:lstStyle/>
                    <a:p>
                      <a:pPr algn="ctr">
                        <a:lnSpc>
                          <a:spcPct val="107000"/>
                        </a:lnSpc>
                        <a:spcAft>
                          <a:spcPts val="0"/>
                        </a:spcAft>
                      </a:pPr>
                      <a:r>
                        <a:rPr lang="es-AR" sz="2400" b="1" dirty="0">
                          <a:effectLst/>
                          <a:latin typeface="Gadugi" panose="020B0502040204020203" pitchFamily="34" charset="0"/>
                          <a:ea typeface="Gadugi" panose="020B0502040204020203" pitchFamily="34" charset="0"/>
                          <a:cs typeface="Arial" panose="020B0604020202020204" pitchFamily="34" charset="0"/>
                        </a:rPr>
                        <a:t>COLACIÓN</a:t>
                      </a:r>
                      <a:endParaRPr lang="en-US" sz="2400" dirty="0">
                        <a:effectLst/>
                        <a:latin typeface="Gadugi" panose="020B0502040204020203" pitchFamily="34" charset="0"/>
                        <a:ea typeface="Gadugi" panose="020B0502040204020203"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4"/>
                      <a:tile tx="0" ty="0" sx="100000" sy="100000" flip="none" algn="tl"/>
                    </a:blipFill>
                  </a:tcPr>
                </a:tc>
                <a:tc>
                  <a:txBody>
                    <a:bodyPr/>
                    <a:lstStyle/>
                    <a:p>
                      <a:pPr>
                        <a:lnSpc>
                          <a:spcPct val="107000"/>
                        </a:lnSpc>
                        <a:spcAft>
                          <a:spcPts val="0"/>
                        </a:spcAft>
                      </a:pPr>
                      <a:r>
                        <a:rPr lang="es-AR" sz="2400" dirty="0">
                          <a:effectLst/>
                          <a:latin typeface="Gadugi" panose="020B0502040204020203" pitchFamily="34" charset="0"/>
                          <a:ea typeface="Gadugi" panose="020B0502040204020203" pitchFamily="34" charset="0"/>
                          <a:cs typeface="Arial" panose="020B0604020202020204" pitchFamily="34" charset="0"/>
                        </a:rPr>
                        <a:t>Banana</a:t>
                      </a:r>
                      <a:endParaRPr lang="en-US" sz="2400" dirty="0">
                        <a:effectLst/>
                        <a:latin typeface="Gadugi" panose="020B0502040204020203" pitchFamily="34" charset="0"/>
                        <a:ea typeface="Gadugi" panose="020B0502040204020203"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es-AR" sz="2400">
                          <a:effectLst/>
                          <a:latin typeface="Gadugi" panose="020B0502040204020203" pitchFamily="34" charset="0"/>
                          <a:ea typeface="Gadugi" panose="020B0502040204020203" pitchFamily="34" charset="0"/>
                          <a:cs typeface="Arial" panose="020B0604020202020204" pitchFamily="34" charset="0"/>
                        </a:rPr>
                        <a:t>Barrita de cereal + 1 manzana.</a:t>
                      </a:r>
                      <a:endParaRPr lang="en-US" sz="2400">
                        <a:effectLst/>
                        <a:latin typeface="Gadugi" panose="020B0502040204020203" pitchFamily="34" charset="0"/>
                        <a:ea typeface="Gadugi" panose="020B0502040204020203"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88171127"/>
                  </a:ext>
                </a:extLst>
              </a:tr>
              <a:tr h="1123392">
                <a:tc>
                  <a:txBody>
                    <a:bodyPr/>
                    <a:lstStyle/>
                    <a:p>
                      <a:pPr algn="ctr">
                        <a:lnSpc>
                          <a:spcPct val="107000"/>
                        </a:lnSpc>
                        <a:spcAft>
                          <a:spcPts val="0"/>
                        </a:spcAft>
                      </a:pPr>
                      <a:r>
                        <a:rPr lang="es-AR" sz="2400" b="1" dirty="0">
                          <a:effectLst/>
                          <a:latin typeface="Gadugi" panose="020B0502040204020203" pitchFamily="34" charset="0"/>
                          <a:ea typeface="Gadugi" panose="020B0502040204020203" pitchFamily="34" charset="0"/>
                          <a:cs typeface="Arial" panose="020B0604020202020204" pitchFamily="34" charset="0"/>
                        </a:rPr>
                        <a:t>ALMUERZO</a:t>
                      </a:r>
                      <a:endParaRPr lang="en-US" sz="2400" dirty="0">
                        <a:effectLst/>
                        <a:latin typeface="Gadugi" panose="020B0502040204020203" pitchFamily="34" charset="0"/>
                        <a:ea typeface="Gadugi" panose="020B0502040204020203"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4"/>
                      <a:tile tx="0" ty="0" sx="100000" sy="100000" flip="none" algn="tl"/>
                    </a:blipFill>
                  </a:tcPr>
                </a:tc>
                <a:tc>
                  <a:txBody>
                    <a:bodyPr/>
                    <a:lstStyle/>
                    <a:p>
                      <a:pPr>
                        <a:lnSpc>
                          <a:spcPct val="107000"/>
                        </a:lnSpc>
                        <a:spcAft>
                          <a:spcPts val="0"/>
                        </a:spcAft>
                      </a:pPr>
                      <a:r>
                        <a:rPr lang="es-AR" sz="2400" dirty="0">
                          <a:effectLst/>
                          <a:latin typeface="Gadugi" panose="020B0502040204020203" pitchFamily="34" charset="0"/>
                          <a:ea typeface="Gadugi" panose="020B0502040204020203" pitchFamily="34" charset="0"/>
                          <a:cs typeface="Arial" panose="020B0604020202020204" pitchFamily="34" charset="0"/>
                        </a:rPr>
                        <a:t>Supremas con arroz primavera.</a:t>
                      </a:r>
                      <a:endParaRPr lang="en-US" sz="2400" dirty="0">
                        <a:effectLst/>
                        <a:latin typeface="Gadugi" panose="020B0502040204020203" pitchFamily="34" charset="0"/>
                        <a:ea typeface="Gadugi" panose="020B0502040204020203" pitchFamily="34" charset="0"/>
                        <a:cs typeface="Arial" panose="020B0604020202020204" pitchFamily="34" charset="0"/>
                      </a:endParaRPr>
                    </a:p>
                    <a:p>
                      <a:pPr>
                        <a:lnSpc>
                          <a:spcPct val="107000"/>
                        </a:lnSpc>
                        <a:spcAft>
                          <a:spcPts val="0"/>
                        </a:spcAft>
                      </a:pPr>
                      <a:r>
                        <a:rPr lang="es-AR" sz="2400" dirty="0">
                          <a:effectLst/>
                          <a:latin typeface="Gadugi" panose="020B0502040204020203" pitchFamily="34" charset="0"/>
                          <a:ea typeface="Gadugi" panose="020B0502040204020203" pitchFamily="34" charset="0"/>
                          <a:cs typeface="Arial" panose="020B0604020202020204" pitchFamily="34" charset="0"/>
                        </a:rPr>
                        <a:t>Postre: Postrecitos</a:t>
                      </a:r>
                      <a:endParaRPr lang="en-US" sz="2400" dirty="0">
                        <a:effectLst/>
                        <a:latin typeface="Gadugi" panose="020B0502040204020203" pitchFamily="34" charset="0"/>
                        <a:ea typeface="Gadugi" panose="020B0502040204020203"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es-AR" sz="2400">
                          <a:effectLst/>
                          <a:latin typeface="Gadugi" panose="020B0502040204020203" pitchFamily="34" charset="0"/>
                          <a:ea typeface="Gadugi" panose="020B0502040204020203" pitchFamily="34" charset="0"/>
                          <a:cs typeface="Arial" panose="020B0604020202020204" pitchFamily="34" charset="0"/>
                        </a:rPr>
                        <a:t>Hamburguesas y papas fritas.</a:t>
                      </a:r>
                      <a:endParaRPr lang="en-US" sz="2400">
                        <a:effectLst/>
                        <a:latin typeface="Gadugi" panose="020B0502040204020203" pitchFamily="34" charset="0"/>
                        <a:ea typeface="Gadugi" panose="020B0502040204020203" pitchFamily="34" charset="0"/>
                        <a:cs typeface="Arial" panose="020B0604020202020204" pitchFamily="34" charset="0"/>
                      </a:endParaRPr>
                    </a:p>
                    <a:p>
                      <a:pPr algn="just">
                        <a:lnSpc>
                          <a:spcPct val="107000"/>
                        </a:lnSpc>
                        <a:spcAft>
                          <a:spcPts val="0"/>
                        </a:spcAft>
                      </a:pPr>
                      <a:r>
                        <a:rPr lang="es-AR" sz="2400">
                          <a:effectLst/>
                          <a:latin typeface="Gadugi" panose="020B0502040204020203" pitchFamily="34" charset="0"/>
                          <a:ea typeface="Gadugi" panose="020B0502040204020203" pitchFamily="34" charset="0"/>
                          <a:cs typeface="Arial" panose="020B0604020202020204" pitchFamily="34" charset="0"/>
                        </a:rPr>
                        <a:t>Postre: Naranja.</a:t>
                      </a:r>
                      <a:endParaRPr lang="en-US" sz="2400">
                        <a:effectLst/>
                        <a:latin typeface="Gadugi" panose="020B0502040204020203" pitchFamily="34" charset="0"/>
                        <a:ea typeface="Gadugi" panose="020B0502040204020203"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43293608"/>
                  </a:ext>
                </a:extLst>
              </a:tr>
              <a:tr h="723792">
                <a:tc>
                  <a:txBody>
                    <a:bodyPr/>
                    <a:lstStyle/>
                    <a:p>
                      <a:pPr algn="ctr">
                        <a:lnSpc>
                          <a:spcPct val="107000"/>
                        </a:lnSpc>
                        <a:spcAft>
                          <a:spcPts val="0"/>
                        </a:spcAft>
                      </a:pPr>
                      <a:r>
                        <a:rPr lang="es-AR" sz="2400" b="1" dirty="0">
                          <a:effectLst/>
                          <a:latin typeface="Gadugi" panose="020B0502040204020203" pitchFamily="34" charset="0"/>
                          <a:ea typeface="Gadugi" panose="020B0502040204020203" pitchFamily="34" charset="0"/>
                          <a:cs typeface="Arial" panose="020B0604020202020204" pitchFamily="34" charset="0"/>
                        </a:rPr>
                        <a:t>COLACIÓN</a:t>
                      </a:r>
                      <a:endParaRPr lang="en-US" sz="2400" dirty="0">
                        <a:effectLst/>
                        <a:latin typeface="Gadugi" panose="020B0502040204020203" pitchFamily="34" charset="0"/>
                        <a:ea typeface="Gadugi" panose="020B0502040204020203"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4"/>
                      <a:tile tx="0" ty="0" sx="100000" sy="100000" flip="none" algn="tl"/>
                    </a:blipFill>
                  </a:tcPr>
                </a:tc>
                <a:tc>
                  <a:txBody>
                    <a:bodyPr/>
                    <a:lstStyle/>
                    <a:p>
                      <a:pPr>
                        <a:lnSpc>
                          <a:spcPct val="107000"/>
                        </a:lnSpc>
                        <a:spcAft>
                          <a:spcPts val="0"/>
                        </a:spcAft>
                      </a:pPr>
                      <a:r>
                        <a:rPr lang="es-AR" sz="2400" dirty="0">
                          <a:effectLst/>
                          <a:latin typeface="Gadugi" panose="020B0502040204020203" pitchFamily="34" charset="0"/>
                          <a:ea typeface="Gadugi" panose="020B0502040204020203" pitchFamily="34" charset="0"/>
                          <a:cs typeface="Arial" panose="020B0604020202020204" pitchFamily="34" charset="0"/>
                        </a:rPr>
                        <a:t>Tutuca</a:t>
                      </a:r>
                      <a:endParaRPr lang="en-US" sz="2400" dirty="0">
                        <a:effectLst/>
                        <a:latin typeface="Gadugi" panose="020B0502040204020203" pitchFamily="34" charset="0"/>
                        <a:ea typeface="Gadugi" panose="020B0502040204020203"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es-AR" sz="2400" dirty="0">
                          <a:effectLst/>
                          <a:latin typeface="Gadugi" panose="020B0502040204020203" pitchFamily="34" charset="0"/>
                          <a:ea typeface="Gadugi" panose="020B0502040204020203" pitchFamily="34" charset="0"/>
                          <a:cs typeface="Arial" panose="020B0604020202020204" pitchFamily="34" charset="0"/>
                        </a:rPr>
                        <a:t>Galletas </a:t>
                      </a:r>
                      <a:r>
                        <a:rPr lang="es-AR" sz="2400" dirty="0" err="1">
                          <a:effectLst/>
                          <a:latin typeface="Gadugi" panose="020B0502040204020203" pitchFamily="34" charset="0"/>
                          <a:ea typeface="Gadugi" panose="020B0502040204020203" pitchFamily="34" charset="0"/>
                          <a:cs typeface="Arial" panose="020B0604020202020204" pitchFamily="34" charset="0"/>
                        </a:rPr>
                        <a:t>formis</a:t>
                      </a:r>
                      <a:r>
                        <a:rPr lang="es-AR" sz="2400" dirty="0">
                          <a:effectLst/>
                          <a:latin typeface="Gadugi" panose="020B0502040204020203" pitchFamily="34" charset="0"/>
                          <a:ea typeface="Gadugi" panose="020B0502040204020203" pitchFamily="34" charset="0"/>
                          <a:cs typeface="Arial" panose="020B0604020202020204" pitchFamily="34" charset="0"/>
                        </a:rPr>
                        <a:t> + un jugo Baggio </a:t>
                      </a:r>
                      <a:endParaRPr lang="en-US" sz="2400" dirty="0">
                        <a:effectLst/>
                        <a:latin typeface="Gadugi" panose="020B0502040204020203" pitchFamily="34" charset="0"/>
                        <a:ea typeface="Gadugi" panose="020B0502040204020203"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23076254"/>
                  </a:ext>
                </a:extLst>
              </a:tr>
              <a:tr h="1672735">
                <a:tc>
                  <a:txBody>
                    <a:bodyPr/>
                    <a:lstStyle/>
                    <a:p>
                      <a:pPr algn="ctr">
                        <a:lnSpc>
                          <a:spcPct val="107000"/>
                        </a:lnSpc>
                        <a:spcAft>
                          <a:spcPts val="0"/>
                        </a:spcAft>
                      </a:pPr>
                      <a:r>
                        <a:rPr lang="es-AR" sz="2400" b="1" dirty="0">
                          <a:effectLst/>
                          <a:latin typeface="Gadugi" panose="020B0502040204020203" pitchFamily="34" charset="0"/>
                          <a:ea typeface="Gadugi" panose="020B0502040204020203" pitchFamily="34" charset="0"/>
                          <a:cs typeface="Arial" panose="020B0604020202020204" pitchFamily="34" charset="0"/>
                        </a:rPr>
                        <a:t>MERIENDA</a:t>
                      </a:r>
                      <a:endParaRPr lang="en-US" sz="2400" dirty="0">
                        <a:effectLst/>
                        <a:latin typeface="Gadugi" panose="020B0502040204020203" pitchFamily="34" charset="0"/>
                        <a:ea typeface="Gadugi" panose="020B0502040204020203"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4"/>
                      <a:tile tx="0" ty="0" sx="100000" sy="100000" flip="none" algn="tl"/>
                    </a:blipFill>
                  </a:tcPr>
                </a:tc>
                <a:tc>
                  <a:txBody>
                    <a:bodyPr/>
                    <a:lstStyle/>
                    <a:p>
                      <a:pPr>
                        <a:lnSpc>
                          <a:spcPct val="107000"/>
                        </a:lnSpc>
                        <a:spcAft>
                          <a:spcPts val="0"/>
                        </a:spcAft>
                      </a:pPr>
                      <a:r>
                        <a:rPr lang="es-AR" sz="2400">
                          <a:effectLst/>
                          <a:latin typeface="Gadugi" panose="020B0502040204020203" pitchFamily="34" charset="0"/>
                          <a:ea typeface="Gadugi" panose="020B0502040204020203" pitchFamily="34" charset="0"/>
                          <a:cs typeface="Arial" panose="020B0604020202020204" pitchFamily="34" charset="0"/>
                        </a:rPr>
                        <a:t>Té, leche con café, leche con chocolate o mate cocido y pan con dulce de leche o mermelada.</a:t>
                      </a:r>
                      <a:endParaRPr lang="en-US" sz="2400">
                        <a:effectLst/>
                        <a:latin typeface="Gadugi" panose="020B0502040204020203" pitchFamily="34" charset="0"/>
                        <a:ea typeface="Gadugi" panose="020B0502040204020203"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es-AR" sz="2400" dirty="0">
                          <a:effectLst/>
                          <a:latin typeface="Gadugi" panose="020B0502040204020203" pitchFamily="34" charset="0"/>
                          <a:ea typeface="Gadugi" panose="020B0502040204020203" pitchFamily="34" charset="0"/>
                          <a:cs typeface="Arial" panose="020B0604020202020204" pitchFamily="34" charset="0"/>
                        </a:rPr>
                        <a:t> </a:t>
                      </a:r>
                      <a:endParaRPr lang="en-US" sz="2400" dirty="0">
                        <a:effectLst/>
                        <a:latin typeface="Gadugi" panose="020B0502040204020203" pitchFamily="34" charset="0"/>
                        <a:ea typeface="Gadugi" panose="020B0502040204020203"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6350" cap="flat" cmpd="sng" algn="ctr">
                      <a:solidFill>
                        <a:srgbClr val="000000"/>
                      </a:solidFill>
                      <a:prstDash val="solid"/>
                      <a:round/>
                      <a:headEnd type="none" w="med" len="med"/>
                      <a:tailEnd type="none" w="med" len="med"/>
                    </a:lnTlToBr>
                  </a:tcPr>
                </a:tc>
                <a:extLst>
                  <a:ext uri="{0D108BD9-81ED-4DB2-BD59-A6C34878D82A}">
                    <a16:rowId xmlns:a16="http://schemas.microsoft.com/office/drawing/2014/main" val="153508817"/>
                  </a:ext>
                </a:extLst>
              </a:tr>
              <a:tr h="549344">
                <a:tc>
                  <a:txBody>
                    <a:bodyPr/>
                    <a:lstStyle/>
                    <a:p>
                      <a:pPr algn="ctr">
                        <a:lnSpc>
                          <a:spcPct val="107000"/>
                        </a:lnSpc>
                        <a:spcAft>
                          <a:spcPts val="0"/>
                        </a:spcAft>
                      </a:pPr>
                      <a:r>
                        <a:rPr lang="es-AR" sz="2400" b="1" dirty="0">
                          <a:effectLst/>
                          <a:latin typeface="Gadugi" panose="020B0502040204020203" pitchFamily="34" charset="0"/>
                          <a:ea typeface="Gadugi" panose="020B0502040204020203" pitchFamily="34" charset="0"/>
                          <a:cs typeface="Arial" panose="020B0604020202020204" pitchFamily="34" charset="0"/>
                        </a:rPr>
                        <a:t>COLACIÓN</a:t>
                      </a:r>
                      <a:endParaRPr lang="en-US" sz="2400" dirty="0">
                        <a:effectLst/>
                        <a:latin typeface="Gadugi" panose="020B0502040204020203" pitchFamily="34" charset="0"/>
                        <a:ea typeface="Gadugi" panose="020B0502040204020203"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4"/>
                      <a:tile tx="0" ty="0" sx="100000" sy="100000" flip="none" algn="tl"/>
                    </a:blipFill>
                  </a:tcPr>
                </a:tc>
                <a:tc>
                  <a:txBody>
                    <a:bodyPr/>
                    <a:lstStyle/>
                    <a:p>
                      <a:pPr>
                        <a:lnSpc>
                          <a:spcPct val="107000"/>
                        </a:lnSpc>
                        <a:spcAft>
                          <a:spcPts val="0"/>
                        </a:spcAft>
                      </a:pPr>
                      <a:r>
                        <a:rPr lang="es-AR" sz="2400">
                          <a:effectLst/>
                          <a:latin typeface="Gadugi" panose="020B0502040204020203" pitchFamily="34" charset="0"/>
                          <a:ea typeface="Gadugi" panose="020B0502040204020203" pitchFamily="34" charset="0"/>
                          <a:cs typeface="Arial" panose="020B0604020202020204" pitchFamily="34" charset="0"/>
                        </a:rPr>
                        <a:t>Fruta/tutucas</a:t>
                      </a:r>
                      <a:endParaRPr lang="en-US" sz="2400">
                        <a:effectLst/>
                        <a:latin typeface="Gadugi" panose="020B0502040204020203" pitchFamily="34" charset="0"/>
                        <a:ea typeface="Gadugi" panose="020B0502040204020203"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es-AR" sz="2400" dirty="0">
                          <a:effectLst/>
                          <a:latin typeface="Gadugi" panose="020B0502040204020203" pitchFamily="34" charset="0"/>
                          <a:ea typeface="Gadugi" panose="020B0502040204020203" pitchFamily="34" charset="0"/>
                          <a:cs typeface="Arial" panose="020B0604020202020204" pitchFamily="34" charset="0"/>
                        </a:rPr>
                        <a:t> </a:t>
                      </a:r>
                      <a:endParaRPr lang="en-US" sz="2400" dirty="0">
                        <a:effectLst/>
                        <a:latin typeface="Gadugi" panose="020B0502040204020203" pitchFamily="34" charset="0"/>
                        <a:ea typeface="Gadugi" panose="020B0502040204020203"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6350" cap="flat" cmpd="sng" algn="ctr">
                      <a:solidFill>
                        <a:srgbClr val="000000"/>
                      </a:solidFill>
                      <a:prstDash val="solid"/>
                      <a:round/>
                      <a:headEnd type="none" w="med" len="med"/>
                      <a:tailEnd type="none" w="med" len="med"/>
                    </a:lnTlToBr>
                  </a:tcPr>
                </a:tc>
                <a:extLst>
                  <a:ext uri="{0D108BD9-81ED-4DB2-BD59-A6C34878D82A}">
                    <a16:rowId xmlns:a16="http://schemas.microsoft.com/office/drawing/2014/main" val="2269150133"/>
                  </a:ext>
                </a:extLst>
              </a:tr>
              <a:tr h="1100140">
                <a:tc>
                  <a:txBody>
                    <a:bodyPr/>
                    <a:lstStyle/>
                    <a:p>
                      <a:pPr algn="ctr">
                        <a:lnSpc>
                          <a:spcPct val="107000"/>
                        </a:lnSpc>
                        <a:spcAft>
                          <a:spcPts val="0"/>
                        </a:spcAft>
                      </a:pPr>
                      <a:r>
                        <a:rPr lang="es-AR" sz="2400" b="1" dirty="0">
                          <a:effectLst/>
                          <a:latin typeface="Gadugi" panose="020B0502040204020203" pitchFamily="34" charset="0"/>
                          <a:ea typeface="Gadugi" panose="020B0502040204020203" pitchFamily="34" charset="0"/>
                          <a:cs typeface="Arial" panose="020B0604020202020204" pitchFamily="34" charset="0"/>
                        </a:rPr>
                        <a:t>CENA</a:t>
                      </a:r>
                      <a:endParaRPr lang="en-US" sz="2400" dirty="0">
                        <a:effectLst/>
                        <a:latin typeface="Gadugi" panose="020B0502040204020203" pitchFamily="34" charset="0"/>
                        <a:ea typeface="Gadugi" panose="020B0502040204020203"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4"/>
                      <a:tile tx="0" ty="0" sx="100000" sy="100000" flip="none" algn="tl"/>
                    </a:blipFill>
                  </a:tcPr>
                </a:tc>
                <a:tc>
                  <a:txBody>
                    <a:bodyPr/>
                    <a:lstStyle/>
                    <a:p>
                      <a:pPr>
                        <a:lnSpc>
                          <a:spcPct val="107000"/>
                        </a:lnSpc>
                        <a:spcAft>
                          <a:spcPts val="0"/>
                        </a:spcAft>
                      </a:pPr>
                      <a:r>
                        <a:rPr lang="es-AR" sz="2400" dirty="0">
                          <a:effectLst/>
                          <a:latin typeface="Gadugi" panose="020B0502040204020203" pitchFamily="34" charset="0"/>
                          <a:ea typeface="Gadugi" panose="020B0502040204020203" pitchFamily="34" charset="0"/>
                          <a:cs typeface="Arial" panose="020B0604020202020204" pitchFamily="34" charset="0"/>
                        </a:rPr>
                        <a:t>Pizzas.</a:t>
                      </a:r>
                      <a:endParaRPr lang="en-US" sz="2400" dirty="0">
                        <a:effectLst/>
                        <a:latin typeface="Gadugi" panose="020B0502040204020203" pitchFamily="34" charset="0"/>
                        <a:ea typeface="Gadugi" panose="020B0502040204020203" pitchFamily="34" charset="0"/>
                        <a:cs typeface="Arial" panose="020B0604020202020204" pitchFamily="34" charset="0"/>
                      </a:endParaRPr>
                    </a:p>
                    <a:p>
                      <a:pPr>
                        <a:lnSpc>
                          <a:spcPct val="107000"/>
                        </a:lnSpc>
                        <a:spcAft>
                          <a:spcPts val="0"/>
                        </a:spcAft>
                      </a:pPr>
                      <a:r>
                        <a:rPr lang="es-AR" sz="2400" dirty="0">
                          <a:effectLst/>
                          <a:latin typeface="Gadugi" panose="020B0502040204020203" pitchFamily="34" charset="0"/>
                          <a:ea typeface="Gadugi" panose="020B0502040204020203" pitchFamily="34" charset="0"/>
                          <a:cs typeface="Arial" panose="020B0604020202020204" pitchFamily="34" charset="0"/>
                        </a:rPr>
                        <a:t>Postre: Naranja</a:t>
                      </a:r>
                      <a:endParaRPr lang="en-US" sz="2400" dirty="0">
                        <a:effectLst/>
                        <a:latin typeface="Gadugi" panose="020B0502040204020203" pitchFamily="34" charset="0"/>
                        <a:ea typeface="Gadugi" panose="020B0502040204020203"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es-AR" sz="2400" dirty="0">
                          <a:effectLst/>
                          <a:latin typeface="Gadugi" panose="020B0502040204020203" pitchFamily="34" charset="0"/>
                          <a:ea typeface="Gadugi" panose="020B0502040204020203" pitchFamily="34" charset="0"/>
                          <a:cs typeface="Arial" panose="020B0604020202020204" pitchFamily="34" charset="0"/>
                        </a:rPr>
                        <a:t> </a:t>
                      </a:r>
                      <a:endParaRPr lang="en-US" sz="2400" dirty="0">
                        <a:effectLst/>
                        <a:latin typeface="Gadugi" panose="020B0502040204020203" pitchFamily="34" charset="0"/>
                        <a:ea typeface="Gadugi" panose="020B0502040204020203"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6350" cap="flat" cmpd="sng" algn="ctr">
                      <a:solidFill>
                        <a:srgbClr val="000000"/>
                      </a:solidFill>
                      <a:prstDash val="solid"/>
                      <a:round/>
                      <a:headEnd type="none" w="med" len="med"/>
                      <a:tailEnd type="none" w="med" len="med"/>
                    </a:lnTlToBr>
                  </a:tcPr>
                </a:tc>
                <a:extLst>
                  <a:ext uri="{0D108BD9-81ED-4DB2-BD59-A6C34878D82A}">
                    <a16:rowId xmlns:a16="http://schemas.microsoft.com/office/drawing/2014/main" val="1856446815"/>
                  </a:ext>
                </a:extLst>
              </a:tr>
            </a:tbl>
          </a:graphicData>
        </a:graphic>
      </p:graphicFrame>
    </p:spTree>
    <p:extLst>
      <p:ext uri="{BB962C8B-B14F-4D97-AF65-F5344CB8AC3E}">
        <p14:creationId xmlns:p14="http://schemas.microsoft.com/office/powerpoint/2010/main" val="46091245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8888" b="-8888"/>
            </a:stretch>
          </a:blipFill>
        </p:spPr>
      </p:sp>
      <p:grpSp>
        <p:nvGrpSpPr>
          <p:cNvPr id="3" name="Group 3"/>
          <p:cNvGrpSpPr/>
          <p:nvPr/>
        </p:nvGrpSpPr>
        <p:grpSpPr>
          <a:xfrm>
            <a:off x="4070099" y="3800475"/>
            <a:ext cx="10147803" cy="2686050"/>
            <a:chOff x="0" y="0"/>
            <a:chExt cx="2672672" cy="707437"/>
          </a:xfrm>
        </p:grpSpPr>
        <p:sp>
          <p:nvSpPr>
            <p:cNvPr id="4" name="Freeform 4"/>
            <p:cNvSpPr/>
            <p:nvPr/>
          </p:nvSpPr>
          <p:spPr>
            <a:xfrm>
              <a:off x="0" y="0"/>
              <a:ext cx="2672672" cy="707437"/>
            </a:xfrm>
            <a:custGeom>
              <a:avLst/>
              <a:gdLst/>
              <a:ahLst/>
              <a:cxnLst/>
              <a:rect l="l" t="t" r="r" b="b"/>
              <a:pathLst>
                <a:path w="2672672" h="707437">
                  <a:moveTo>
                    <a:pt x="38909" y="0"/>
                  </a:moveTo>
                  <a:lnTo>
                    <a:pt x="2633764" y="0"/>
                  </a:lnTo>
                  <a:cubicBezTo>
                    <a:pt x="2655252" y="0"/>
                    <a:pt x="2672672" y="17420"/>
                    <a:pt x="2672672" y="38909"/>
                  </a:cubicBezTo>
                  <a:lnTo>
                    <a:pt x="2672672" y="668528"/>
                  </a:lnTo>
                  <a:cubicBezTo>
                    <a:pt x="2672672" y="678848"/>
                    <a:pt x="2668573" y="688744"/>
                    <a:pt x="2661276" y="696041"/>
                  </a:cubicBezTo>
                  <a:cubicBezTo>
                    <a:pt x="2653979" y="703338"/>
                    <a:pt x="2644083" y="707437"/>
                    <a:pt x="2633764" y="707437"/>
                  </a:cubicBezTo>
                  <a:lnTo>
                    <a:pt x="38909" y="707437"/>
                  </a:lnTo>
                  <a:cubicBezTo>
                    <a:pt x="28589" y="707437"/>
                    <a:pt x="18693" y="703338"/>
                    <a:pt x="11396" y="696041"/>
                  </a:cubicBezTo>
                  <a:cubicBezTo>
                    <a:pt x="4099" y="688744"/>
                    <a:pt x="0" y="678848"/>
                    <a:pt x="0" y="668528"/>
                  </a:cubicBezTo>
                  <a:lnTo>
                    <a:pt x="0" y="38909"/>
                  </a:lnTo>
                  <a:cubicBezTo>
                    <a:pt x="0" y="28589"/>
                    <a:pt x="4099" y="18693"/>
                    <a:pt x="11396" y="11396"/>
                  </a:cubicBezTo>
                  <a:cubicBezTo>
                    <a:pt x="18693" y="4099"/>
                    <a:pt x="28589" y="0"/>
                    <a:pt x="38909" y="0"/>
                  </a:cubicBezTo>
                  <a:close/>
                </a:path>
              </a:pathLst>
            </a:custGeom>
            <a:solidFill>
              <a:srgbClr val="FFFFFF">
                <a:alpha val="94902"/>
              </a:srgbClr>
            </a:solidFill>
            <a:ln w="19050">
              <a:solidFill>
                <a:srgbClr val="000000">
                  <a:alpha val="94902"/>
                </a:srgbClr>
              </a:solidFill>
            </a:ln>
          </p:spPr>
        </p:sp>
        <p:sp>
          <p:nvSpPr>
            <p:cNvPr id="5" name="TextBox 5"/>
            <p:cNvSpPr txBox="1"/>
            <p:nvPr/>
          </p:nvSpPr>
          <p:spPr>
            <a:xfrm>
              <a:off x="0" y="19050"/>
              <a:ext cx="812800" cy="793750"/>
            </a:xfrm>
            <a:prstGeom prst="rect">
              <a:avLst/>
            </a:prstGeom>
          </p:spPr>
          <p:txBody>
            <a:bodyPr lIns="50800" tIns="50800" rIns="50800" bIns="50800" rtlCol="0" anchor="ctr"/>
            <a:lstStyle/>
            <a:p>
              <a:pPr algn="ctr">
                <a:lnSpc>
                  <a:spcPts val="2266"/>
                </a:lnSpc>
              </a:pPr>
              <a:endParaRPr/>
            </a:p>
          </p:txBody>
        </p:sp>
      </p:grpSp>
      <p:sp>
        <p:nvSpPr>
          <p:cNvPr id="6" name="TextBox 6"/>
          <p:cNvSpPr txBox="1"/>
          <p:nvPr/>
        </p:nvSpPr>
        <p:spPr>
          <a:xfrm>
            <a:off x="4789052" y="3811588"/>
            <a:ext cx="8709897" cy="2015745"/>
          </a:xfrm>
          <a:prstGeom prst="rect">
            <a:avLst/>
          </a:prstGeom>
        </p:spPr>
        <p:txBody>
          <a:bodyPr lIns="0" tIns="0" rIns="0" bIns="0" rtlCol="0" anchor="t">
            <a:spAutoFit/>
          </a:bodyPr>
          <a:lstStyle/>
          <a:p>
            <a:pPr marL="0" lvl="0" indent="0" algn="ctr">
              <a:lnSpc>
                <a:spcPts val="17500"/>
              </a:lnSpc>
              <a:spcBef>
                <a:spcPct val="0"/>
              </a:spcBef>
            </a:pPr>
            <a:r>
              <a:rPr lang="en-US" sz="12500" dirty="0">
                <a:solidFill>
                  <a:srgbClr val="255428"/>
                </a:solidFill>
                <a:latin typeface="Organic Brand" panose="02000500000000000000" pitchFamily="2" charset="0"/>
              </a:rPr>
              <a:t>¡Gracias!</a:t>
            </a: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TotalTime>
  <Words>396</Words>
  <Application>Microsoft Office PowerPoint</Application>
  <PresentationFormat>Personalizado</PresentationFormat>
  <Paragraphs>57</Paragraphs>
  <Slides>8</Slides>
  <Notes>0</Notes>
  <HiddenSlides>0</HiddenSlides>
  <MMClips>0</MMClips>
  <ScaleCrop>false</ScaleCrop>
  <HeadingPairs>
    <vt:vector size="6" baseType="variant">
      <vt:variant>
        <vt:lpstr>Fuentes usadas</vt:lpstr>
      </vt:variant>
      <vt:variant>
        <vt:i4>9</vt:i4>
      </vt:variant>
      <vt:variant>
        <vt:lpstr>Tema</vt:lpstr>
      </vt:variant>
      <vt:variant>
        <vt:i4>1</vt:i4>
      </vt:variant>
      <vt:variant>
        <vt:lpstr>Títulos de diapositiva</vt:lpstr>
      </vt:variant>
      <vt:variant>
        <vt:i4>8</vt:i4>
      </vt:variant>
    </vt:vector>
  </HeadingPairs>
  <TitlesOfParts>
    <vt:vector size="18" baseType="lpstr">
      <vt:lpstr>Arial</vt:lpstr>
      <vt:lpstr>Racing Sans One</vt:lpstr>
      <vt:lpstr>Calibri</vt:lpstr>
      <vt:lpstr>Gadugi</vt:lpstr>
      <vt:lpstr>Montserrat Medium</vt:lpstr>
      <vt:lpstr>Organic Brand</vt:lpstr>
      <vt:lpstr>Arimo Bold</vt:lpstr>
      <vt:lpstr>Arimo</vt:lpstr>
      <vt:lpstr>Montserrat Bold</vt:lpstr>
      <vt:lpstr>Office Theme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Campamento de Verano Deportes Moderno Verde</dc:title>
  <cp:lastModifiedBy>Error404</cp:lastModifiedBy>
  <cp:revision>3</cp:revision>
  <dcterms:created xsi:type="dcterms:W3CDTF">2006-08-16T00:00:00Z</dcterms:created>
  <dcterms:modified xsi:type="dcterms:W3CDTF">2023-08-29T02:33:28Z</dcterms:modified>
  <dc:identifier>DAFs4DntWso</dc:identifier>
</cp:coreProperties>
</file>