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71" d="100"/>
          <a:sy n="71"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9/25/2023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9/25/2023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media.tenor.com/uM4xxI9fdSkAAAAC/tom-and-jerry-cue-ball.gi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75F46-F3EA-4FEC-B614-3CCDB76CAA04}"/>
              </a:ext>
            </a:extLst>
          </p:cNvPr>
          <p:cNvSpPr>
            <a:spLocks noGrp="1"/>
          </p:cNvSpPr>
          <p:nvPr>
            <p:ph type="ctrTitle"/>
          </p:nvPr>
        </p:nvSpPr>
        <p:spPr/>
        <p:txBody>
          <a:bodyPr/>
          <a:lstStyle/>
          <a:p>
            <a:pPr algn="ctr"/>
            <a:r>
              <a:rPr lang="es-ES" dirty="0">
                <a:solidFill>
                  <a:schemeClr val="accent1">
                    <a:lumMod val="60000"/>
                    <a:lumOff val="40000"/>
                  </a:schemeClr>
                </a:solidFill>
                <a:latin typeface="Algerian" panose="04020705040A02060702" pitchFamily="82" charset="0"/>
              </a:rPr>
              <a:t>Trabajo práctico de </a:t>
            </a:r>
            <a:r>
              <a:rPr lang="es-ES" dirty="0" err="1">
                <a:solidFill>
                  <a:schemeClr val="accent1">
                    <a:lumMod val="60000"/>
                    <a:lumOff val="40000"/>
                  </a:schemeClr>
                </a:solidFill>
                <a:latin typeface="Algerian" panose="04020705040A02060702" pitchFamily="82" charset="0"/>
              </a:rPr>
              <a:t>fÍsica</a:t>
            </a:r>
            <a:r>
              <a:rPr lang="es-ES" dirty="0">
                <a:solidFill>
                  <a:schemeClr val="accent1">
                    <a:lumMod val="60000"/>
                    <a:lumOff val="40000"/>
                  </a:schemeClr>
                </a:solidFill>
                <a:latin typeface="Algerian" panose="04020705040A02060702" pitchFamily="82" charset="0"/>
              </a:rPr>
              <a:t>.</a:t>
            </a:r>
            <a:endParaRPr lang="es-AR" dirty="0">
              <a:solidFill>
                <a:schemeClr val="accent1">
                  <a:lumMod val="60000"/>
                  <a:lumOff val="40000"/>
                </a:schemeClr>
              </a:solidFill>
              <a:latin typeface="Algerian" panose="04020705040A02060702" pitchFamily="82" charset="0"/>
            </a:endParaRPr>
          </a:p>
        </p:txBody>
      </p:sp>
      <p:sp>
        <p:nvSpPr>
          <p:cNvPr id="3" name="Subtítulo 2">
            <a:extLst>
              <a:ext uri="{FF2B5EF4-FFF2-40B4-BE49-F238E27FC236}">
                <a16:creationId xmlns:a16="http://schemas.microsoft.com/office/drawing/2014/main" id="{889C2DF3-C9B5-4155-9FDC-BE624952371F}"/>
              </a:ext>
            </a:extLst>
          </p:cNvPr>
          <p:cNvSpPr>
            <a:spLocks noGrp="1"/>
          </p:cNvSpPr>
          <p:nvPr>
            <p:ph type="subTitle" idx="1"/>
          </p:nvPr>
        </p:nvSpPr>
        <p:spPr>
          <a:xfrm>
            <a:off x="2417780" y="3429000"/>
            <a:ext cx="8637072" cy="2626702"/>
          </a:xfrm>
        </p:spPr>
        <p:txBody>
          <a:bodyPr>
            <a:normAutofit lnSpcReduction="10000"/>
          </a:bodyPr>
          <a:lstStyle/>
          <a:p>
            <a:pPr algn="ctr"/>
            <a:r>
              <a:rPr lang="es-ES" dirty="0"/>
              <a:t>DINÁMICA. LAS LEYES DE NEWTON</a:t>
            </a:r>
          </a:p>
          <a:p>
            <a:pPr algn="ctr"/>
            <a:r>
              <a:rPr lang="es-ES" u="sng" dirty="0"/>
              <a:t>INTEGRANTES:</a:t>
            </a:r>
          </a:p>
          <a:p>
            <a:pPr marL="285750" indent="-285750" algn="ctr">
              <a:buFont typeface="Wingdings" panose="05000000000000000000" pitchFamily="2" charset="2"/>
              <a:buChar char="q"/>
            </a:pPr>
            <a:r>
              <a:rPr lang="es-ES" dirty="0"/>
              <a:t>Constanza </a:t>
            </a:r>
            <a:r>
              <a:rPr lang="es-ES" dirty="0" err="1"/>
              <a:t>ortis</a:t>
            </a:r>
            <a:endParaRPr lang="es-ES" dirty="0"/>
          </a:p>
          <a:p>
            <a:pPr marL="285750" indent="-285750" algn="ctr">
              <a:buFont typeface="Wingdings" panose="05000000000000000000" pitchFamily="2" charset="2"/>
              <a:buChar char="q"/>
            </a:pPr>
            <a:r>
              <a:rPr lang="es-ES" dirty="0"/>
              <a:t>Carola </a:t>
            </a:r>
            <a:r>
              <a:rPr lang="es-ES" dirty="0" err="1"/>
              <a:t>sebastianelli</a:t>
            </a:r>
            <a:endParaRPr lang="es-ES" dirty="0"/>
          </a:p>
          <a:p>
            <a:pPr marL="285750" indent="-285750" algn="ctr">
              <a:buFont typeface="Wingdings" panose="05000000000000000000" pitchFamily="2" charset="2"/>
              <a:buChar char="q"/>
            </a:pPr>
            <a:r>
              <a:rPr lang="es-ES" dirty="0"/>
              <a:t>Martina </a:t>
            </a:r>
            <a:r>
              <a:rPr lang="es-ES" dirty="0" err="1"/>
              <a:t>maturano</a:t>
            </a:r>
            <a:endParaRPr lang="es-ES" dirty="0"/>
          </a:p>
          <a:p>
            <a:pPr marL="285750" indent="-285750" algn="ctr">
              <a:buFont typeface="Wingdings" panose="05000000000000000000" pitchFamily="2" charset="2"/>
              <a:buChar char="q"/>
            </a:pPr>
            <a:r>
              <a:rPr lang="es-AR" dirty="0"/>
              <a:t>Delfina </a:t>
            </a:r>
            <a:r>
              <a:rPr lang="es-AR" dirty="0" err="1"/>
              <a:t>yornet</a:t>
            </a:r>
            <a:endParaRPr lang="es-AR" dirty="0"/>
          </a:p>
        </p:txBody>
      </p:sp>
    </p:spTree>
    <p:extLst>
      <p:ext uri="{BB962C8B-B14F-4D97-AF65-F5344CB8AC3E}">
        <p14:creationId xmlns:p14="http://schemas.microsoft.com/office/powerpoint/2010/main" val="351799105"/>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C626A-8EEE-4F95-82C0-12FF6792315C}"/>
              </a:ext>
            </a:extLst>
          </p:cNvPr>
          <p:cNvSpPr>
            <a:spLocks noGrp="1"/>
          </p:cNvSpPr>
          <p:nvPr>
            <p:ph type="title"/>
          </p:nvPr>
        </p:nvSpPr>
        <p:spPr/>
        <p:txBody>
          <a:bodyPr/>
          <a:lstStyle/>
          <a:p>
            <a:r>
              <a:rPr lang="es-ES" dirty="0">
                <a:solidFill>
                  <a:srgbClr val="002060"/>
                </a:solidFill>
              </a:rPr>
              <a:t>ACTIVIDAD 5, TERCERA LEY DE NEWTON.</a:t>
            </a:r>
            <a:endParaRPr lang="es-AR" dirty="0">
              <a:solidFill>
                <a:srgbClr val="002060"/>
              </a:solidFill>
            </a:endParaRPr>
          </a:p>
        </p:txBody>
      </p:sp>
      <p:sp>
        <p:nvSpPr>
          <p:cNvPr id="3" name="Marcador de contenido 2">
            <a:extLst>
              <a:ext uri="{FF2B5EF4-FFF2-40B4-BE49-F238E27FC236}">
                <a16:creationId xmlns:a16="http://schemas.microsoft.com/office/drawing/2014/main" id="{CE21A6E7-0EA4-4DA3-9851-74199E19A3B9}"/>
              </a:ext>
            </a:extLst>
          </p:cNvPr>
          <p:cNvSpPr>
            <a:spLocks noGrp="1"/>
          </p:cNvSpPr>
          <p:nvPr>
            <p:ph sz="half" idx="1"/>
          </p:nvPr>
        </p:nvSpPr>
        <p:spPr>
          <a:xfrm>
            <a:off x="-13447" y="1864194"/>
            <a:ext cx="4235823" cy="4092853"/>
          </a:xfrm>
        </p:spPr>
        <p:txBody>
          <a:bodyPr>
            <a:normAutofit lnSpcReduction="10000"/>
          </a:bodyPr>
          <a:lstStyle/>
          <a:p>
            <a:r>
              <a:rPr lang="es-ES" dirty="0">
                <a:latin typeface="Bell MT" panose="02020503060305020303" pitchFamily="18" charset="0"/>
              </a:rPr>
              <a:t>Aquí se puede ver muy bien la </a:t>
            </a:r>
            <a:r>
              <a:rPr lang="es-ES" b="1" u="sng" dirty="0">
                <a:latin typeface="Bell MT" panose="02020503060305020303" pitchFamily="18" charset="0"/>
              </a:rPr>
              <a:t>tercera ley de newton el cual habla de la aplicación de la fuerza y el efecto contrario con la misma o mayor magnitud de la fuerza aplicada</a:t>
            </a:r>
            <a:r>
              <a:rPr lang="es-ES" dirty="0">
                <a:latin typeface="Bell MT" panose="02020503060305020303" pitchFamily="18" charset="0"/>
              </a:rPr>
              <a:t>. Aquí fácilmente se puede observar que el que aplicó la fuerza fue Jerry y el que recibe el golpe al menos con una fuerza proporcionalmente o mayor fue Tom dándole un muy buen golpe.</a:t>
            </a:r>
            <a:endParaRPr lang="es-AR" dirty="0">
              <a:latin typeface="Bell MT" panose="02020503060305020303" pitchFamily="18" charset="0"/>
            </a:endParaRPr>
          </a:p>
        </p:txBody>
      </p:sp>
      <p:pic>
        <p:nvPicPr>
          <p:cNvPr id="5" name="Marcador de contenido 4">
            <a:extLst>
              <a:ext uri="{FF2B5EF4-FFF2-40B4-BE49-F238E27FC236}">
                <a16:creationId xmlns:a16="http://schemas.microsoft.com/office/drawing/2014/main" id="{2B58C5EF-5226-4342-84AC-101B87B590A5}"/>
              </a:ext>
            </a:extLst>
          </p:cNvPr>
          <p:cNvPicPr>
            <a:picLocks noGrp="1" noChangeAspect="1"/>
          </p:cNvPicPr>
          <p:nvPr>
            <p:ph sz="half" idx="2"/>
          </p:nvPr>
        </p:nvPicPr>
        <p:blipFill>
          <a:blip r:embed="rId2"/>
          <a:stretch>
            <a:fillRect/>
          </a:stretch>
        </p:blipFill>
        <p:spPr>
          <a:xfrm>
            <a:off x="4222375" y="1850747"/>
            <a:ext cx="3908573" cy="2828829"/>
          </a:xfrm>
          <a:prstGeom prst="rect">
            <a:avLst/>
          </a:prstGeom>
        </p:spPr>
      </p:pic>
      <p:pic>
        <p:nvPicPr>
          <p:cNvPr id="6" name="Imagen 5">
            <a:extLst>
              <a:ext uri="{FF2B5EF4-FFF2-40B4-BE49-F238E27FC236}">
                <a16:creationId xmlns:a16="http://schemas.microsoft.com/office/drawing/2014/main" id="{41542422-D796-4E24-A5E2-FFC1E01CF6E4}"/>
              </a:ext>
            </a:extLst>
          </p:cNvPr>
          <p:cNvPicPr>
            <a:picLocks noChangeAspect="1"/>
          </p:cNvPicPr>
          <p:nvPr/>
        </p:nvPicPr>
        <p:blipFill>
          <a:blip r:embed="rId3"/>
          <a:stretch>
            <a:fillRect/>
          </a:stretch>
        </p:blipFill>
        <p:spPr>
          <a:xfrm>
            <a:off x="8390965" y="3199898"/>
            <a:ext cx="3675216" cy="2694860"/>
          </a:xfrm>
          <a:prstGeom prst="rect">
            <a:avLst/>
          </a:prstGeom>
        </p:spPr>
      </p:pic>
    </p:spTree>
    <p:extLst>
      <p:ext uri="{BB962C8B-B14F-4D97-AF65-F5344CB8AC3E}">
        <p14:creationId xmlns:p14="http://schemas.microsoft.com/office/powerpoint/2010/main" val="4268449822"/>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179A7-DC90-4747-95B1-E5A46B2D7704}"/>
              </a:ext>
            </a:extLst>
          </p:cNvPr>
          <p:cNvSpPr>
            <a:spLocks noGrp="1"/>
          </p:cNvSpPr>
          <p:nvPr>
            <p:ph type="title"/>
          </p:nvPr>
        </p:nvSpPr>
        <p:spPr/>
        <p:txBody>
          <a:bodyPr/>
          <a:lstStyle/>
          <a:p>
            <a:r>
              <a:rPr lang="es-ES" dirty="0"/>
              <a:t>Actividad 1, enuncia las leyes de newton</a:t>
            </a:r>
            <a:br>
              <a:rPr lang="es-ES" dirty="0"/>
            </a:br>
            <a:endParaRPr lang="es-AR" dirty="0"/>
          </a:p>
        </p:txBody>
      </p:sp>
      <p:sp>
        <p:nvSpPr>
          <p:cNvPr id="3" name="CuadroTexto 2">
            <a:extLst>
              <a:ext uri="{FF2B5EF4-FFF2-40B4-BE49-F238E27FC236}">
                <a16:creationId xmlns:a16="http://schemas.microsoft.com/office/drawing/2014/main" id="{C614C3A9-EC77-4EFC-BFE5-8067670629C5}"/>
              </a:ext>
            </a:extLst>
          </p:cNvPr>
          <p:cNvSpPr txBox="1"/>
          <p:nvPr/>
        </p:nvSpPr>
        <p:spPr>
          <a:xfrm>
            <a:off x="1451579" y="2097741"/>
            <a:ext cx="9603275" cy="3539430"/>
          </a:xfrm>
          <a:prstGeom prst="rect">
            <a:avLst/>
          </a:prstGeom>
          <a:noFill/>
        </p:spPr>
        <p:txBody>
          <a:bodyPr wrap="square" rtlCol="0">
            <a:spAutoFit/>
          </a:bodyPr>
          <a:lstStyle/>
          <a:p>
            <a:pPr marL="342900" indent="-342900">
              <a:buFont typeface="+mj-lt"/>
              <a:buAutoNum type="arabicPeriod"/>
            </a:pPr>
            <a:r>
              <a:rPr lang="es-ES" sz="2800" dirty="0">
                <a:solidFill>
                  <a:srgbClr val="FF0000"/>
                </a:solidFill>
                <a:latin typeface="Bell MT" panose="02020503060305020303" pitchFamily="18" charset="0"/>
              </a:rPr>
              <a:t>LEY DE INERCIA</a:t>
            </a:r>
            <a:r>
              <a:rPr lang="es-ES" sz="2800" dirty="0">
                <a:latin typeface="Bell MT" panose="02020503060305020303" pitchFamily="18" charset="0"/>
              </a:rPr>
              <a:t>: Todo cuerpo tiene a mantener su estado de movimiento uniforme o reposo.</a:t>
            </a:r>
          </a:p>
          <a:p>
            <a:pPr marL="342900" indent="-342900">
              <a:buFont typeface="+mj-lt"/>
              <a:buAutoNum type="arabicPeriod"/>
            </a:pPr>
            <a:r>
              <a:rPr lang="es-ES" sz="2800" dirty="0">
                <a:solidFill>
                  <a:srgbClr val="FF0000"/>
                </a:solidFill>
                <a:latin typeface="Bell MT" panose="02020503060305020303" pitchFamily="18" charset="0"/>
              </a:rPr>
              <a:t>LEY DE MASA</a:t>
            </a:r>
            <a:r>
              <a:rPr lang="es-ES" sz="2800" dirty="0">
                <a:latin typeface="Bell MT" panose="02020503060305020303" pitchFamily="18" charset="0"/>
              </a:rPr>
              <a:t>: La suma de las fuerzas aplicadas sobre un cuerpo es igual a la masa por la aceleración que experimenta este cuerpo.</a:t>
            </a:r>
          </a:p>
          <a:p>
            <a:pPr marL="342900" indent="-342900">
              <a:buFont typeface="+mj-lt"/>
              <a:buAutoNum type="arabicPeriod"/>
            </a:pPr>
            <a:r>
              <a:rPr lang="es-AR" sz="2800" dirty="0">
                <a:solidFill>
                  <a:srgbClr val="FF0000"/>
                </a:solidFill>
                <a:latin typeface="Bell MT" panose="02020503060305020303" pitchFamily="18" charset="0"/>
              </a:rPr>
              <a:t>LEY DE ACCIÓN Y REACCIÓN</a:t>
            </a:r>
            <a:r>
              <a:rPr lang="es-AR" sz="2800" dirty="0">
                <a:latin typeface="Bell MT" panose="02020503060305020303" pitchFamily="18" charset="0"/>
              </a:rPr>
              <a:t>:  Si ejerces una fuerza sobre un cuerpo este cuerpo ejerce una fuerza igual en módulo pero sentido contrario.</a:t>
            </a:r>
          </a:p>
        </p:txBody>
      </p:sp>
    </p:spTree>
    <p:extLst>
      <p:ext uri="{BB962C8B-B14F-4D97-AF65-F5344CB8AC3E}">
        <p14:creationId xmlns:p14="http://schemas.microsoft.com/office/powerpoint/2010/main" val="2732169634"/>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F04A9-1260-4E7B-9C86-DF8D207B581D}"/>
              </a:ext>
            </a:extLst>
          </p:cNvPr>
          <p:cNvSpPr>
            <a:spLocks noGrp="1"/>
          </p:cNvSpPr>
          <p:nvPr>
            <p:ph type="title"/>
          </p:nvPr>
        </p:nvSpPr>
        <p:spPr>
          <a:xfrm>
            <a:off x="1449217" y="804889"/>
            <a:ext cx="9605635" cy="1212454"/>
          </a:xfrm>
        </p:spPr>
        <p:txBody>
          <a:bodyPr>
            <a:normAutofit/>
          </a:bodyPr>
          <a:lstStyle/>
          <a:p>
            <a:pPr algn="ctr"/>
            <a:r>
              <a:rPr lang="es-ES" dirty="0"/>
              <a:t>ACTIVIDAD 2, PIENSA Y EXPLICA.</a:t>
            </a:r>
            <a:br>
              <a:rPr lang="es-ES" dirty="0"/>
            </a:br>
            <a:r>
              <a:rPr lang="es-ES" dirty="0"/>
              <a:t>  </a:t>
            </a:r>
            <a:r>
              <a:rPr lang="es-ES" dirty="0">
                <a:solidFill>
                  <a:srgbClr val="7030A0"/>
                </a:solidFill>
              </a:rPr>
              <a:t>EL USO DE CINTURONES DE SEGURIDAD</a:t>
            </a:r>
            <a:endParaRPr lang="es-AR" dirty="0"/>
          </a:p>
        </p:txBody>
      </p:sp>
      <p:sp>
        <p:nvSpPr>
          <p:cNvPr id="3" name="Marcador de contenido 2">
            <a:extLst>
              <a:ext uri="{FF2B5EF4-FFF2-40B4-BE49-F238E27FC236}">
                <a16:creationId xmlns:a16="http://schemas.microsoft.com/office/drawing/2014/main" id="{9133CA74-ECDA-48FA-B1F4-706740250105}"/>
              </a:ext>
            </a:extLst>
          </p:cNvPr>
          <p:cNvSpPr>
            <a:spLocks noGrp="1"/>
          </p:cNvSpPr>
          <p:nvPr>
            <p:ph sz="half" idx="1"/>
          </p:nvPr>
        </p:nvSpPr>
        <p:spPr/>
        <p:txBody>
          <a:bodyPr>
            <a:noAutofit/>
          </a:bodyPr>
          <a:lstStyle/>
          <a:p>
            <a:r>
              <a:rPr lang="es-ES" sz="1300" dirty="0">
                <a:latin typeface="Bell MT" panose="02020503060305020303" pitchFamily="18" charset="0"/>
              </a:rPr>
              <a:t>El uso de cinturones de seguridad se basa la Ley de Inercia, que establece que un objeto en movimiento tiende a permanecer en movimiento a menos que una fuerza externa actúe sobre él. Cuando un auto se detiene de repente debido a un choque o una frenada brusca, las personas dentro del vehículo seguirán moviéndose a la misma velocidad que tenía el automóvil antes de la frenada. Sin embargo, si están sujetos por cinturones de seguridad, estos detienen a las personas, evitando que salgan despedidos y sufran lesiones graves.</a:t>
            </a:r>
            <a:r>
              <a:rPr lang="es-419" sz="1300" dirty="0">
                <a:latin typeface="Bell MT" panose="02020503060305020303" pitchFamily="18" charset="0"/>
              </a:rPr>
              <a:t> Porque </a:t>
            </a:r>
            <a:r>
              <a:rPr lang="es-ES" sz="1300" dirty="0">
                <a:latin typeface="Bell MT" panose="02020503060305020303" pitchFamily="18" charset="0"/>
              </a:rPr>
              <a:t>el cinturón de seguridad lo que ejerce sobre las personas es una fuerza que contrarresta a la velocidad y al movimiento que lleva la persona, por eso es que la persona no sale despedida. </a:t>
            </a:r>
            <a:r>
              <a:rPr lang="es-419" sz="1300" dirty="0">
                <a:latin typeface="Bell MT" panose="02020503060305020303" pitchFamily="18" charset="0"/>
              </a:rPr>
              <a:t>E</a:t>
            </a:r>
            <a:r>
              <a:rPr lang="es-ES" sz="1300" dirty="0">
                <a:latin typeface="Bell MT" panose="02020503060305020303" pitchFamily="18" charset="0"/>
              </a:rPr>
              <a:t>l cinturón de seguridad ejerce una fuerza sobre la persona que hace que la persona se detenga junto con el auto y no continúe el movimiento</a:t>
            </a:r>
            <a:r>
              <a:rPr lang="es-419" sz="1300" dirty="0">
                <a:latin typeface="Bell MT" panose="02020503060305020303" pitchFamily="18" charset="0"/>
              </a:rPr>
              <a:t>.</a:t>
            </a:r>
            <a:endParaRPr lang="es-AR" sz="1300" dirty="0">
              <a:latin typeface="Bell MT" panose="02020503060305020303" pitchFamily="18" charset="0"/>
            </a:endParaRPr>
          </a:p>
        </p:txBody>
      </p:sp>
      <p:pic>
        <p:nvPicPr>
          <p:cNvPr id="5" name="Marcador de contenido 4">
            <a:extLst>
              <a:ext uri="{FF2B5EF4-FFF2-40B4-BE49-F238E27FC236}">
                <a16:creationId xmlns:a16="http://schemas.microsoft.com/office/drawing/2014/main" id="{B0D97BC2-C5FB-4F48-A65B-2917A755747B}"/>
              </a:ext>
            </a:extLst>
          </p:cNvPr>
          <p:cNvPicPr>
            <a:picLocks noGrp="1" noChangeAspect="1"/>
          </p:cNvPicPr>
          <p:nvPr>
            <p:ph sz="half" idx="2"/>
          </p:nvPr>
        </p:nvPicPr>
        <p:blipFill>
          <a:blip r:embed="rId2"/>
          <a:stretch>
            <a:fillRect/>
          </a:stretch>
        </p:blipFill>
        <p:spPr>
          <a:xfrm>
            <a:off x="6413500" y="2299448"/>
            <a:ext cx="4645025" cy="2393576"/>
          </a:xfrm>
          <a:prstGeom prst="rect">
            <a:avLst/>
          </a:prstGeom>
        </p:spPr>
      </p:pic>
    </p:spTree>
    <p:extLst>
      <p:ext uri="{BB962C8B-B14F-4D97-AF65-F5344CB8AC3E}">
        <p14:creationId xmlns:p14="http://schemas.microsoft.com/office/powerpoint/2010/main" val="1554440876"/>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20DB2-B356-4FBF-BF75-84D42FAD0570}"/>
              </a:ext>
            </a:extLst>
          </p:cNvPr>
          <p:cNvSpPr>
            <a:spLocks noGrp="1"/>
          </p:cNvSpPr>
          <p:nvPr>
            <p:ph type="title"/>
          </p:nvPr>
        </p:nvSpPr>
        <p:spPr/>
        <p:txBody>
          <a:bodyPr/>
          <a:lstStyle/>
          <a:p>
            <a:pPr algn="ctr"/>
            <a:r>
              <a:rPr lang="es-ES" dirty="0">
                <a:solidFill>
                  <a:srgbClr val="7030A0"/>
                </a:solidFill>
              </a:rPr>
              <a:t>EL MOVIMIENTOS DE LOS COHETES:</a:t>
            </a:r>
            <a:endParaRPr lang="es-AR" dirty="0">
              <a:solidFill>
                <a:srgbClr val="7030A0"/>
              </a:solidFill>
            </a:endParaRPr>
          </a:p>
        </p:txBody>
      </p:sp>
      <p:sp>
        <p:nvSpPr>
          <p:cNvPr id="3" name="Marcador de contenido 2">
            <a:extLst>
              <a:ext uri="{FF2B5EF4-FFF2-40B4-BE49-F238E27FC236}">
                <a16:creationId xmlns:a16="http://schemas.microsoft.com/office/drawing/2014/main" id="{95F5928E-E34C-4ADC-A630-6F7BF08DC403}"/>
              </a:ext>
            </a:extLst>
          </p:cNvPr>
          <p:cNvSpPr>
            <a:spLocks noGrp="1"/>
          </p:cNvSpPr>
          <p:nvPr>
            <p:ph sz="half" idx="1"/>
          </p:nvPr>
        </p:nvSpPr>
        <p:spPr>
          <a:xfrm>
            <a:off x="1447331" y="2010879"/>
            <a:ext cx="4635865" cy="3441700"/>
          </a:xfrm>
        </p:spPr>
        <p:txBody>
          <a:bodyPr>
            <a:noAutofit/>
          </a:bodyPr>
          <a:lstStyle/>
          <a:p>
            <a:r>
              <a:rPr lang="es-AR" sz="1500" dirty="0">
                <a:latin typeface="Bell MT" panose="02020503060305020303" pitchFamily="18" charset="0"/>
              </a:rPr>
              <a:t>El movimiento de los cohetes se basa en el principio de la Tercera Ley de Newton, que establece que "a toda acción corresponde una reacción igual y opuesta". Cuando el motor del cohete expulsa gases hacia atrás a alta velocidad (acción), el cohete se mueve hacia adelante en la dirección opuesta (reacción). Este principio es fundamental para el funcionamiento de los cohetes y permite que viajen por el espacio. Además, la fuerza que ejercen los motores durante la combustión de los gases debe ser mayor que la masa del cohete para que pueda moverse. Esta proporción entre fuerza y masa es esencial para lograr la aceleración necesaria y aplicar la Tercera Ley de Newton.</a:t>
            </a:r>
          </a:p>
        </p:txBody>
      </p:sp>
      <p:pic>
        <p:nvPicPr>
          <p:cNvPr id="5" name="Marcador de contenido 4">
            <a:extLst>
              <a:ext uri="{FF2B5EF4-FFF2-40B4-BE49-F238E27FC236}">
                <a16:creationId xmlns:a16="http://schemas.microsoft.com/office/drawing/2014/main" id="{FEA97494-0E32-4A44-AE9B-DCED66D2EDBC}"/>
              </a:ext>
            </a:extLst>
          </p:cNvPr>
          <p:cNvPicPr>
            <a:picLocks noGrp="1" noChangeAspect="1"/>
          </p:cNvPicPr>
          <p:nvPr>
            <p:ph sz="half" idx="2"/>
          </p:nvPr>
        </p:nvPicPr>
        <p:blipFill>
          <a:blip r:embed="rId2"/>
          <a:stretch>
            <a:fillRect/>
          </a:stretch>
        </p:blipFill>
        <p:spPr>
          <a:xfrm>
            <a:off x="6720966" y="2017713"/>
            <a:ext cx="4030093" cy="3441700"/>
          </a:xfrm>
          <a:prstGeom prst="rect">
            <a:avLst/>
          </a:prstGeom>
        </p:spPr>
      </p:pic>
    </p:spTree>
    <p:extLst>
      <p:ext uri="{BB962C8B-B14F-4D97-AF65-F5344CB8AC3E}">
        <p14:creationId xmlns:p14="http://schemas.microsoft.com/office/powerpoint/2010/main" val="2239242664"/>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B4CC1-3D3D-45F9-A842-03913768D686}"/>
              </a:ext>
            </a:extLst>
          </p:cNvPr>
          <p:cNvSpPr>
            <a:spLocks noGrp="1"/>
          </p:cNvSpPr>
          <p:nvPr>
            <p:ph type="title"/>
          </p:nvPr>
        </p:nvSpPr>
        <p:spPr>
          <a:xfrm>
            <a:off x="1449217" y="605119"/>
            <a:ext cx="9605635" cy="1405760"/>
          </a:xfrm>
        </p:spPr>
        <p:txBody>
          <a:bodyPr>
            <a:normAutofit fontScale="90000"/>
          </a:bodyPr>
          <a:lstStyle/>
          <a:p>
            <a:pPr algn="ctr"/>
            <a:r>
              <a:rPr lang="es-ES" dirty="0">
                <a:solidFill>
                  <a:srgbClr val="7030A0"/>
                </a:solidFill>
              </a:rPr>
              <a:t>Según el cuento de los tres chanchitos, ¿Por qué el lobo no pudo derribar la casa del tercer chanchito?</a:t>
            </a:r>
            <a:endParaRPr lang="es-AR" dirty="0">
              <a:solidFill>
                <a:srgbClr val="7030A0"/>
              </a:solidFill>
            </a:endParaRPr>
          </a:p>
        </p:txBody>
      </p:sp>
      <p:sp>
        <p:nvSpPr>
          <p:cNvPr id="3" name="Marcador de contenido 2">
            <a:extLst>
              <a:ext uri="{FF2B5EF4-FFF2-40B4-BE49-F238E27FC236}">
                <a16:creationId xmlns:a16="http://schemas.microsoft.com/office/drawing/2014/main" id="{BCFBF7CB-3B7C-4356-9170-7272555940D3}"/>
              </a:ext>
            </a:extLst>
          </p:cNvPr>
          <p:cNvSpPr>
            <a:spLocks noGrp="1"/>
          </p:cNvSpPr>
          <p:nvPr>
            <p:ph sz="half" idx="1"/>
          </p:nvPr>
        </p:nvSpPr>
        <p:spPr>
          <a:xfrm>
            <a:off x="1447331" y="2010878"/>
            <a:ext cx="4645152" cy="3448595"/>
          </a:xfrm>
        </p:spPr>
        <p:txBody>
          <a:bodyPr>
            <a:noAutofit/>
          </a:bodyPr>
          <a:lstStyle/>
          <a:p>
            <a:r>
              <a:rPr lang="es-ES" sz="1500" dirty="0">
                <a:latin typeface="Bell MT" panose="02020503060305020303" pitchFamily="18" charset="0"/>
              </a:rPr>
              <a:t>En el cuento de Los Tres Chanchitos, el lobo no puede derribar la tercera casa del chanchito debido a la ley de Newton que establece que un objeto en reposo permanecerá en reposo a menos que una fuerza externa actúe sobre él. El lobo no pudo derribar la casa del tercer chanchito porque esta estaba construida con materiales sólidos y resistentes, como ladrillos. Esto se relaciona con el principio de la resistencia de materiales.</a:t>
            </a:r>
            <a:r>
              <a:rPr lang="es-419" sz="1500" dirty="0">
                <a:latin typeface="Bell MT" panose="02020503060305020303" pitchFamily="18" charset="0"/>
              </a:rPr>
              <a:t> Tambien se puede aplicar la ley de masa porque la fuerza que ejerce el lobo soplando nunca llega a ser mayor a la masa de la ultima casa. En cambio, en las dos casas anteriores, sopla fuerte y derriba. ¿Por qué? Porque la fuerza que tiene su soplido es mucho mayor a la masa.</a:t>
            </a:r>
            <a:endParaRPr lang="es-AR" sz="1500" dirty="0">
              <a:latin typeface="Bell MT" panose="02020503060305020303" pitchFamily="18" charset="0"/>
            </a:endParaRPr>
          </a:p>
        </p:txBody>
      </p:sp>
      <p:pic>
        <p:nvPicPr>
          <p:cNvPr id="5" name="Marcador de contenido 4">
            <a:extLst>
              <a:ext uri="{FF2B5EF4-FFF2-40B4-BE49-F238E27FC236}">
                <a16:creationId xmlns:a16="http://schemas.microsoft.com/office/drawing/2014/main" id="{027E63E0-61E7-4A81-AC24-0A19B2573A50}"/>
              </a:ext>
            </a:extLst>
          </p:cNvPr>
          <p:cNvPicPr>
            <a:picLocks noGrp="1" noChangeAspect="1"/>
          </p:cNvPicPr>
          <p:nvPr>
            <p:ph sz="half" idx="2"/>
          </p:nvPr>
        </p:nvPicPr>
        <p:blipFill>
          <a:blip r:embed="rId2"/>
          <a:stretch>
            <a:fillRect/>
          </a:stretch>
        </p:blipFill>
        <p:spPr>
          <a:xfrm>
            <a:off x="6413500" y="2095509"/>
            <a:ext cx="4645025" cy="3286108"/>
          </a:xfrm>
          <a:prstGeom prst="rect">
            <a:avLst/>
          </a:prstGeom>
        </p:spPr>
      </p:pic>
    </p:spTree>
    <p:extLst>
      <p:ext uri="{BB962C8B-B14F-4D97-AF65-F5344CB8AC3E}">
        <p14:creationId xmlns:p14="http://schemas.microsoft.com/office/powerpoint/2010/main" val="685932497"/>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E46B9-5840-4862-B2CC-FAAED666E4C4}"/>
              </a:ext>
            </a:extLst>
          </p:cNvPr>
          <p:cNvSpPr>
            <a:spLocks noGrp="1"/>
          </p:cNvSpPr>
          <p:nvPr>
            <p:ph type="title"/>
          </p:nvPr>
        </p:nvSpPr>
        <p:spPr>
          <a:xfrm>
            <a:off x="1451579" y="804520"/>
            <a:ext cx="9603275" cy="876362"/>
          </a:xfrm>
        </p:spPr>
        <p:txBody>
          <a:bodyPr>
            <a:normAutofit fontScale="90000"/>
          </a:bodyPr>
          <a:lstStyle/>
          <a:p>
            <a:pPr algn="ctr"/>
            <a:r>
              <a:rPr lang="es-ES" dirty="0">
                <a:solidFill>
                  <a:srgbClr val="3366FF"/>
                </a:solidFill>
              </a:rPr>
              <a:t>Actividad 3, FICHA BIOGRÁFICA DE ISAAC NEWTON.</a:t>
            </a:r>
            <a:endParaRPr lang="es-AR" dirty="0">
              <a:solidFill>
                <a:srgbClr val="3366FF"/>
              </a:solidFill>
            </a:endParaRPr>
          </a:p>
        </p:txBody>
      </p:sp>
      <p:sp>
        <p:nvSpPr>
          <p:cNvPr id="3" name="CuadroTexto 2">
            <a:extLst>
              <a:ext uri="{FF2B5EF4-FFF2-40B4-BE49-F238E27FC236}">
                <a16:creationId xmlns:a16="http://schemas.microsoft.com/office/drawing/2014/main" id="{4517E20B-192B-4728-8599-26657797AF7D}"/>
              </a:ext>
            </a:extLst>
          </p:cNvPr>
          <p:cNvSpPr txBox="1"/>
          <p:nvPr/>
        </p:nvSpPr>
        <p:spPr>
          <a:xfrm>
            <a:off x="5244352" y="3307976"/>
            <a:ext cx="914400" cy="914400"/>
          </a:xfrm>
          <a:prstGeom prst="rect">
            <a:avLst/>
          </a:prstGeom>
          <a:noFill/>
        </p:spPr>
        <p:txBody>
          <a:bodyPr wrap="square" rtlCol="0">
            <a:spAutoFit/>
          </a:bodyPr>
          <a:lstStyle/>
          <a:p>
            <a:endParaRPr lang="es-AR" dirty="0"/>
          </a:p>
        </p:txBody>
      </p:sp>
      <p:sp>
        <p:nvSpPr>
          <p:cNvPr id="4" name="CuadroTexto 3">
            <a:extLst>
              <a:ext uri="{FF2B5EF4-FFF2-40B4-BE49-F238E27FC236}">
                <a16:creationId xmlns:a16="http://schemas.microsoft.com/office/drawing/2014/main" id="{FEAC2738-BBD1-47F8-A073-CC23EB9387DA}"/>
              </a:ext>
            </a:extLst>
          </p:cNvPr>
          <p:cNvSpPr txBox="1"/>
          <p:nvPr/>
        </p:nvSpPr>
        <p:spPr>
          <a:xfrm>
            <a:off x="147918" y="1882396"/>
            <a:ext cx="1586752" cy="3456086"/>
          </a:xfrm>
          <a:prstGeom prst="rect">
            <a:avLst/>
          </a:prstGeom>
          <a:noFill/>
          <a:ln>
            <a:solidFill>
              <a:srgbClr val="006600"/>
            </a:solidFill>
          </a:ln>
        </p:spPr>
        <p:txBody>
          <a:bodyPr wrap="square" rtlCol="0">
            <a:spAutoFit/>
          </a:bodyPr>
          <a:lstStyle/>
          <a:p>
            <a:r>
              <a:rPr lang="es-ES" dirty="0">
                <a:solidFill>
                  <a:srgbClr val="006600"/>
                </a:solidFill>
                <a:latin typeface="Bell MT" panose="02020503060305020303" pitchFamily="18" charset="0"/>
              </a:rPr>
              <a:t>QUIEN FUE?</a:t>
            </a:r>
          </a:p>
          <a:p>
            <a:r>
              <a:rPr lang="es-ES" dirty="0">
                <a:solidFill>
                  <a:srgbClr val="006600"/>
                </a:solidFill>
                <a:latin typeface="Bell MT" panose="02020503060305020303" pitchFamily="18" charset="0"/>
              </a:rPr>
              <a:t>Isaac Newton fue un físico y matemático inglés de los siglos XVII y XVIII (nació el 4 de enero de 1643 y murió el 31 de marzo de 1727 a los 84 años)</a:t>
            </a:r>
            <a:endParaRPr lang="es-AR" dirty="0">
              <a:solidFill>
                <a:srgbClr val="006600"/>
              </a:solidFill>
              <a:latin typeface="Bell MT" panose="02020503060305020303" pitchFamily="18" charset="0"/>
            </a:endParaRPr>
          </a:p>
        </p:txBody>
      </p:sp>
      <p:sp>
        <p:nvSpPr>
          <p:cNvPr id="6" name="CuadroTexto 5">
            <a:extLst>
              <a:ext uri="{FF2B5EF4-FFF2-40B4-BE49-F238E27FC236}">
                <a16:creationId xmlns:a16="http://schemas.microsoft.com/office/drawing/2014/main" id="{DD27A5C9-7C77-496A-8C34-7EB27615F8D5}"/>
              </a:ext>
            </a:extLst>
          </p:cNvPr>
          <p:cNvSpPr txBox="1"/>
          <p:nvPr/>
        </p:nvSpPr>
        <p:spPr>
          <a:xfrm>
            <a:off x="8936440" y="1882396"/>
            <a:ext cx="3255560" cy="3970318"/>
          </a:xfrm>
          <a:prstGeom prst="rect">
            <a:avLst/>
          </a:prstGeom>
          <a:noFill/>
          <a:ln>
            <a:solidFill>
              <a:schemeClr val="accent1">
                <a:lumMod val="75000"/>
              </a:schemeClr>
            </a:solidFill>
          </a:ln>
        </p:spPr>
        <p:txBody>
          <a:bodyPr wrap="square" rtlCol="0">
            <a:spAutoFit/>
          </a:bodyPr>
          <a:lstStyle/>
          <a:p>
            <a:r>
              <a:rPr lang="es-ES" dirty="0">
                <a:solidFill>
                  <a:schemeClr val="accent1"/>
                </a:solidFill>
                <a:latin typeface="Bell MT" panose="02020503060305020303" pitchFamily="18" charset="0"/>
              </a:rPr>
              <a:t>CONOCIDO PRINCIPALMENTE POR:</a:t>
            </a:r>
          </a:p>
          <a:p>
            <a:r>
              <a:rPr lang="es-ES" dirty="0">
                <a:solidFill>
                  <a:schemeClr val="accent1"/>
                </a:solidFill>
                <a:latin typeface="Bell MT" panose="02020503060305020303" pitchFamily="18" charset="0"/>
              </a:rPr>
              <a:t>-    Establecer las bases de la mecánica clásica a través de sus tres leyes del movimiento y su ley de la gravitación universal.</a:t>
            </a:r>
          </a:p>
          <a:p>
            <a:pPr marL="285750" indent="-285750">
              <a:buFontTx/>
              <a:buChar char="-"/>
            </a:pPr>
            <a:r>
              <a:rPr lang="es-ES" dirty="0">
                <a:solidFill>
                  <a:schemeClr val="accent1"/>
                </a:solidFill>
                <a:latin typeface="Bell MT" panose="02020503060305020303" pitchFamily="18" charset="0"/>
              </a:rPr>
              <a:t>Desarrollar el cálculo integral y diferencial (de forma simultánea e independiente de Gottfried Leibniz).</a:t>
            </a:r>
          </a:p>
          <a:p>
            <a:r>
              <a:rPr lang="es-ES" dirty="0">
                <a:solidFill>
                  <a:schemeClr val="accent1"/>
                </a:solidFill>
                <a:latin typeface="Bell MT" panose="02020503060305020303" pitchFamily="18" charset="0"/>
              </a:rPr>
              <a:t>-    Descubrir que la luz blanca está compuesta por el con junto de todos los colores. </a:t>
            </a:r>
            <a:endParaRPr lang="es-AR" dirty="0">
              <a:solidFill>
                <a:schemeClr val="accent1"/>
              </a:solidFill>
              <a:latin typeface="Bell MT" panose="02020503060305020303" pitchFamily="18" charset="0"/>
            </a:endParaRPr>
          </a:p>
        </p:txBody>
      </p:sp>
      <p:sp>
        <p:nvSpPr>
          <p:cNvPr id="7" name="CuadroTexto 6">
            <a:extLst>
              <a:ext uri="{FF2B5EF4-FFF2-40B4-BE49-F238E27FC236}">
                <a16:creationId xmlns:a16="http://schemas.microsoft.com/office/drawing/2014/main" id="{D17F354E-725D-4A66-8A12-C0B02803B095}"/>
              </a:ext>
            </a:extLst>
          </p:cNvPr>
          <p:cNvSpPr txBox="1"/>
          <p:nvPr/>
        </p:nvSpPr>
        <p:spPr>
          <a:xfrm>
            <a:off x="4677337" y="1882396"/>
            <a:ext cx="4114799" cy="3970318"/>
          </a:xfrm>
          <a:prstGeom prst="rect">
            <a:avLst/>
          </a:prstGeom>
          <a:noFill/>
          <a:ln>
            <a:solidFill>
              <a:schemeClr val="accent4">
                <a:lumMod val="75000"/>
              </a:schemeClr>
            </a:solidFill>
          </a:ln>
        </p:spPr>
        <p:txBody>
          <a:bodyPr wrap="square" rtlCol="0">
            <a:spAutoFit/>
          </a:bodyPr>
          <a:lstStyle/>
          <a:p>
            <a:r>
              <a:rPr lang="es-ES" dirty="0">
                <a:solidFill>
                  <a:srgbClr val="7030A0"/>
                </a:solidFill>
                <a:latin typeface="Bell MT" panose="02020503060305020303" pitchFamily="18" charset="0"/>
              </a:rPr>
              <a:t>¿Qué hizo? </a:t>
            </a:r>
          </a:p>
          <a:p>
            <a:r>
              <a:rPr lang="es-ES" dirty="0">
                <a:solidFill>
                  <a:srgbClr val="7030A0"/>
                </a:solidFill>
                <a:latin typeface="Bell MT" panose="02020503060305020303" pitchFamily="18" charset="0"/>
              </a:rPr>
              <a:t>Fundador de la física clásica, que mantendría plena vigencia hasta los tiempos de Einstein, la obra de Newton representa la culminación de la revolución científica iniciada un siglo antes por Copérnico. En sus Principios matemáticos de la filosofía natural (1687) estableció las tres leyes fundamentales del movimiento y dedujo de ellas la cuarta ley o ley de gravitación universal, que explicaba con total exactitud las órbitas de los planetas, logrando la unificación de la mecánica terrestre y celeste.</a:t>
            </a:r>
            <a:endParaRPr lang="es-AR" dirty="0">
              <a:solidFill>
                <a:srgbClr val="7030A0"/>
              </a:solidFill>
              <a:latin typeface="Bell MT" panose="02020503060305020303" pitchFamily="18" charset="0"/>
            </a:endParaRPr>
          </a:p>
        </p:txBody>
      </p:sp>
      <p:sp>
        <p:nvSpPr>
          <p:cNvPr id="5" name="CuadroTexto 4">
            <a:extLst>
              <a:ext uri="{FF2B5EF4-FFF2-40B4-BE49-F238E27FC236}">
                <a16:creationId xmlns:a16="http://schemas.microsoft.com/office/drawing/2014/main" id="{281D2E4E-C2D7-499D-A1D6-3DF241C8F518}"/>
              </a:ext>
            </a:extLst>
          </p:cNvPr>
          <p:cNvSpPr txBox="1"/>
          <p:nvPr/>
        </p:nvSpPr>
        <p:spPr>
          <a:xfrm>
            <a:off x="1949824" y="2003612"/>
            <a:ext cx="2583209" cy="3693319"/>
          </a:xfrm>
          <a:prstGeom prst="rect">
            <a:avLst/>
          </a:prstGeom>
          <a:noFill/>
          <a:ln>
            <a:solidFill>
              <a:srgbClr val="0066FF"/>
            </a:solidFill>
          </a:ln>
        </p:spPr>
        <p:txBody>
          <a:bodyPr wrap="square" rtlCol="0">
            <a:spAutoFit/>
          </a:bodyPr>
          <a:lstStyle/>
          <a:p>
            <a:r>
              <a:rPr lang="es-ES" dirty="0">
                <a:solidFill>
                  <a:srgbClr val="0066FF"/>
                </a:solidFill>
                <a:latin typeface="Bell MT" panose="02020503060305020303" pitchFamily="18" charset="0"/>
              </a:rPr>
              <a:t>Obras de Isaac Newton:</a:t>
            </a:r>
          </a:p>
          <a:p>
            <a:pPr marL="285750" indent="-285750">
              <a:buFont typeface="Arial" panose="020B0604020202020204" pitchFamily="34" charset="0"/>
              <a:buChar char="•"/>
            </a:pPr>
            <a:r>
              <a:rPr lang="es-ES" dirty="0">
                <a:solidFill>
                  <a:srgbClr val="0066FF"/>
                </a:solidFill>
                <a:latin typeface="Bell MT" panose="02020503060305020303" pitchFamily="18" charset="0"/>
              </a:rPr>
              <a:t>Principios matemáticos de la filosofía natural (1687)</a:t>
            </a:r>
          </a:p>
          <a:p>
            <a:pPr marL="285750" indent="-285750">
              <a:buFont typeface="Arial" panose="020B0604020202020204" pitchFamily="34" charset="0"/>
              <a:buChar char="•"/>
            </a:pPr>
            <a:r>
              <a:rPr lang="es-ES" dirty="0">
                <a:solidFill>
                  <a:srgbClr val="0066FF"/>
                </a:solidFill>
                <a:latin typeface="Bell MT" panose="02020503060305020303" pitchFamily="18" charset="0"/>
              </a:rPr>
              <a:t>Óptica (1704) </a:t>
            </a:r>
          </a:p>
          <a:p>
            <a:pPr marL="285750" indent="-285750">
              <a:buFont typeface="Arial" panose="020B0604020202020204" pitchFamily="34" charset="0"/>
              <a:buChar char="•"/>
            </a:pPr>
            <a:r>
              <a:rPr lang="es-ES" dirty="0">
                <a:solidFill>
                  <a:srgbClr val="0066FF"/>
                </a:solidFill>
                <a:latin typeface="Bell MT" panose="02020503060305020303" pitchFamily="18" charset="0"/>
              </a:rPr>
              <a:t>Aritmética universal (1707) </a:t>
            </a:r>
          </a:p>
          <a:p>
            <a:pPr marL="285750" indent="-285750">
              <a:buFont typeface="Arial" panose="020B0604020202020204" pitchFamily="34" charset="0"/>
              <a:buChar char="•"/>
            </a:pPr>
            <a:r>
              <a:rPr lang="es-ES" dirty="0">
                <a:solidFill>
                  <a:srgbClr val="0066FF"/>
                </a:solidFill>
                <a:latin typeface="Bell MT" panose="02020503060305020303" pitchFamily="18" charset="0"/>
              </a:rPr>
              <a:t>Método de las fluxiones (1736)</a:t>
            </a:r>
          </a:p>
          <a:p>
            <a:pPr marL="285750" indent="-285750">
              <a:buFont typeface="Arial" panose="020B0604020202020204" pitchFamily="34" charset="0"/>
              <a:buChar char="•"/>
            </a:pPr>
            <a:r>
              <a:rPr lang="es-ES" dirty="0">
                <a:solidFill>
                  <a:srgbClr val="0066FF"/>
                </a:solidFill>
                <a:latin typeface="Bell MT" panose="02020503060305020303" pitchFamily="18" charset="0"/>
              </a:rPr>
              <a:t>Anécdota de la manzana. </a:t>
            </a:r>
          </a:p>
          <a:p>
            <a:pPr marL="285750" indent="-285750">
              <a:buFont typeface="Arial" panose="020B0604020202020204" pitchFamily="34" charset="0"/>
              <a:buChar char="•"/>
            </a:pPr>
            <a:r>
              <a:rPr lang="es-ES" dirty="0">
                <a:solidFill>
                  <a:srgbClr val="0066FF"/>
                </a:solidFill>
                <a:latin typeface="Bell MT" panose="02020503060305020303" pitchFamily="18" charset="0"/>
              </a:rPr>
              <a:t>Síndrome de Asperger en Newton.</a:t>
            </a:r>
            <a:endParaRPr lang="es-AR" dirty="0">
              <a:solidFill>
                <a:srgbClr val="0066FF"/>
              </a:solidFill>
              <a:latin typeface="Bell MT" panose="02020503060305020303" pitchFamily="18" charset="0"/>
            </a:endParaRPr>
          </a:p>
        </p:txBody>
      </p:sp>
    </p:spTree>
    <p:extLst>
      <p:ext uri="{BB962C8B-B14F-4D97-AF65-F5344CB8AC3E}">
        <p14:creationId xmlns:p14="http://schemas.microsoft.com/office/powerpoint/2010/main" val="3404756921"/>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28B1C-9D25-4374-BEB1-548A62F4CD76}"/>
              </a:ext>
            </a:extLst>
          </p:cNvPr>
          <p:cNvSpPr>
            <a:spLocks noGrp="1"/>
          </p:cNvSpPr>
          <p:nvPr>
            <p:ph type="title"/>
          </p:nvPr>
        </p:nvSpPr>
        <p:spPr/>
        <p:txBody>
          <a:bodyPr/>
          <a:lstStyle/>
          <a:p>
            <a:r>
              <a:rPr lang="es-ES" dirty="0">
                <a:solidFill>
                  <a:schemeClr val="accent4"/>
                </a:solidFill>
              </a:rPr>
              <a:t>Qué hizo newton en la peste bubónica del año 1655?</a:t>
            </a:r>
            <a:endParaRPr lang="es-AR" dirty="0">
              <a:solidFill>
                <a:schemeClr val="accent4"/>
              </a:solidFill>
            </a:endParaRPr>
          </a:p>
        </p:txBody>
      </p:sp>
      <p:sp>
        <p:nvSpPr>
          <p:cNvPr id="3" name="Marcador de contenido 2">
            <a:extLst>
              <a:ext uri="{FF2B5EF4-FFF2-40B4-BE49-F238E27FC236}">
                <a16:creationId xmlns:a16="http://schemas.microsoft.com/office/drawing/2014/main" id="{B06590B8-93E5-4B41-8F8A-50B8CE2C872A}"/>
              </a:ext>
            </a:extLst>
          </p:cNvPr>
          <p:cNvSpPr>
            <a:spLocks noGrp="1"/>
          </p:cNvSpPr>
          <p:nvPr>
            <p:ph sz="half" idx="1"/>
          </p:nvPr>
        </p:nvSpPr>
        <p:spPr>
          <a:xfrm>
            <a:off x="210202" y="1864194"/>
            <a:ext cx="4645152" cy="3448595"/>
          </a:xfrm>
        </p:spPr>
        <p:txBody>
          <a:bodyPr/>
          <a:lstStyle/>
          <a:p>
            <a:r>
              <a:rPr lang="es-ES" dirty="0">
                <a:latin typeface="Bell MT" panose="02020503060305020303" pitchFamily="18" charset="0"/>
              </a:rPr>
              <a:t>Cuando Isaac Newton fue puesto en cuarentena en 1655 debido a la peste bubónica, él aprovechó el tiempo para inventar el cálculo, desarrollar su teoría sobre la óptica, y formular las leyes del movimiento y la ley de la gravedad.</a:t>
            </a:r>
            <a:endParaRPr lang="es-AR" dirty="0">
              <a:latin typeface="Bell MT" panose="02020503060305020303" pitchFamily="18" charset="0"/>
            </a:endParaRPr>
          </a:p>
        </p:txBody>
      </p:sp>
      <p:pic>
        <p:nvPicPr>
          <p:cNvPr id="5" name="Marcador de contenido 4">
            <a:extLst>
              <a:ext uri="{FF2B5EF4-FFF2-40B4-BE49-F238E27FC236}">
                <a16:creationId xmlns:a16="http://schemas.microsoft.com/office/drawing/2014/main" id="{B33A51A1-CA37-4FE8-98DD-D431A0DFFD30}"/>
              </a:ext>
            </a:extLst>
          </p:cNvPr>
          <p:cNvPicPr>
            <a:picLocks noGrp="1" noChangeAspect="1"/>
          </p:cNvPicPr>
          <p:nvPr>
            <p:ph sz="half" idx="2"/>
          </p:nvPr>
        </p:nvPicPr>
        <p:blipFill>
          <a:blip r:embed="rId2"/>
          <a:stretch>
            <a:fillRect/>
          </a:stretch>
        </p:blipFill>
        <p:spPr>
          <a:xfrm>
            <a:off x="8205790" y="2010878"/>
            <a:ext cx="3986210" cy="3301911"/>
          </a:xfrm>
          <a:prstGeom prst="rect">
            <a:avLst/>
          </a:prstGeom>
        </p:spPr>
      </p:pic>
      <p:pic>
        <p:nvPicPr>
          <p:cNvPr id="6" name="Imagen 5">
            <a:extLst>
              <a:ext uri="{FF2B5EF4-FFF2-40B4-BE49-F238E27FC236}">
                <a16:creationId xmlns:a16="http://schemas.microsoft.com/office/drawing/2014/main" id="{ECD459FA-54D7-4582-9761-ADFBA586985F}"/>
              </a:ext>
            </a:extLst>
          </p:cNvPr>
          <p:cNvPicPr>
            <a:picLocks noChangeAspect="1"/>
          </p:cNvPicPr>
          <p:nvPr/>
        </p:nvPicPr>
        <p:blipFill>
          <a:blip r:embed="rId3"/>
          <a:stretch>
            <a:fillRect/>
          </a:stretch>
        </p:blipFill>
        <p:spPr>
          <a:xfrm>
            <a:off x="4628872" y="2356320"/>
            <a:ext cx="3479704" cy="3479704"/>
          </a:xfrm>
          <a:prstGeom prst="rect">
            <a:avLst/>
          </a:prstGeom>
        </p:spPr>
      </p:pic>
    </p:spTree>
    <p:extLst>
      <p:ext uri="{BB962C8B-B14F-4D97-AF65-F5344CB8AC3E}">
        <p14:creationId xmlns:p14="http://schemas.microsoft.com/office/powerpoint/2010/main" val="3526211177"/>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42130-6D71-4994-BF5A-887906D9260A}"/>
              </a:ext>
            </a:extLst>
          </p:cNvPr>
          <p:cNvSpPr>
            <a:spLocks noGrp="1"/>
          </p:cNvSpPr>
          <p:nvPr>
            <p:ph type="title"/>
          </p:nvPr>
        </p:nvSpPr>
        <p:spPr>
          <a:xfrm>
            <a:off x="1449217" y="804889"/>
            <a:ext cx="9711842" cy="1059305"/>
          </a:xfrm>
        </p:spPr>
        <p:txBody>
          <a:bodyPr>
            <a:normAutofit fontScale="90000"/>
          </a:bodyPr>
          <a:lstStyle/>
          <a:p>
            <a:r>
              <a:rPr lang="es-ES" dirty="0">
                <a:solidFill>
                  <a:srgbClr val="00B050"/>
                </a:solidFill>
              </a:rPr>
              <a:t>Actividad 5, dibujos animados en Las que se pongan de manifiesto o no las leyes de newton.</a:t>
            </a:r>
            <a:endParaRPr lang="es-AR" dirty="0">
              <a:solidFill>
                <a:srgbClr val="00B050"/>
              </a:solidFill>
            </a:endParaRPr>
          </a:p>
        </p:txBody>
      </p:sp>
      <p:sp>
        <p:nvSpPr>
          <p:cNvPr id="3" name="Marcador de contenido 2">
            <a:extLst>
              <a:ext uri="{FF2B5EF4-FFF2-40B4-BE49-F238E27FC236}">
                <a16:creationId xmlns:a16="http://schemas.microsoft.com/office/drawing/2014/main" id="{E1069EA8-7029-492C-9607-723D03DE145C}"/>
              </a:ext>
            </a:extLst>
          </p:cNvPr>
          <p:cNvSpPr>
            <a:spLocks noGrp="1"/>
          </p:cNvSpPr>
          <p:nvPr>
            <p:ph sz="half" idx="1"/>
          </p:nvPr>
        </p:nvSpPr>
        <p:spPr/>
        <p:txBody>
          <a:bodyPr>
            <a:normAutofit fontScale="85000" lnSpcReduction="20000"/>
          </a:bodyPr>
          <a:lstStyle/>
          <a:p>
            <a:r>
              <a:rPr lang="es-ES" dirty="0">
                <a:latin typeface="Bell MT" panose="02020503060305020303" pitchFamily="18" charset="0"/>
              </a:rPr>
              <a:t>Acá se cumple la </a:t>
            </a:r>
            <a:r>
              <a:rPr lang="es-ES" b="1" u="sng" dirty="0">
                <a:latin typeface="Bell MT" panose="02020503060305020303" pitchFamily="18" charset="0"/>
              </a:rPr>
              <a:t>primera ley de Newton, la ley de inercia</a:t>
            </a:r>
            <a:r>
              <a:rPr lang="es-ES" b="1" dirty="0">
                <a:latin typeface="Bell MT" panose="02020503060305020303" pitchFamily="18" charset="0"/>
              </a:rPr>
              <a:t>,</a:t>
            </a:r>
            <a:r>
              <a:rPr lang="es-ES" dirty="0">
                <a:latin typeface="Bell MT" panose="02020503060305020303" pitchFamily="18" charset="0"/>
              </a:rPr>
              <a:t> en un capitulo de Tom y Jerry, se puede ver en la escena, cuando el cuerpo en reposo, en este caso, la bola blanca, es empujada por el taco de Tom y esta en un corto pero en sí periodo de movimiento golpea la bola roja haciendo que la bola blanca vuelva a un estado de reposo. También se puede aplicar en la bola roja la cual obtiene movimiento y este cambia cuando tiene contacto con los bordes de la mesa de pool, aplicando así, la primera ley de Newton.</a:t>
            </a:r>
            <a:endParaRPr lang="es-AR" dirty="0">
              <a:latin typeface="Bell MT" panose="02020503060305020303" pitchFamily="18" charset="0"/>
            </a:endParaRPr>
          </a:p>
        </p:txBody>
      </p:sp>
      <p:sp>
        <p:nvSpPr>
          <p:cNvPr id="11" name="Marcador de contenido 10">
            <a:extLst>
              <a:ext uri="{FF2B5EF4-FFF2-40B4-BE49-F238E27FC236}">
                <a16:creationId xmlns:a16="http://schemas.microsoft.com/office/drawing/2014/main" id="{08AF29E0-5F8D-4C33-8C42-901DD2A28278}"/>
              </a:ext>
            </a:extLst>
          </p:cNvPr>
          <p:cNvSpPr>
            <a:spLocks noGrp="1"/>
          </p:cNvSpPr>
          <p:nvPr>
            <p:ph sz="half" idx="2"/>
          </p:nvPr>
        </p:nvSpPr>
        <p:spPr/>
        <p:txBody>
          <a:bodyPr/>
          <a:lstStyle/>
          <a:p>
            <a:endParaRPr lang="es-AR" dirty="0">
              <a:hlinkClick r:id="rId2"/>
            </a:endParaRPr>
          </a:p>
          <a:p>
            <a:r>
              <a:rPr lang="es-AR" dirty="0">
                <a:hlinkClick r:id="rId2"/>
              </a:rPr>
              <a:t>https://media.tenor.com/uM4xxI9fdSkAAAAC/tom-and-jerry-cue-ball.gif</a:t>
            </a:r>
            <a:endParaRPr lang="es-AR" dirty="0"/>
          </a:p>
          <a:p>
            <a:endParaRPr lang="es-AR" dirty="0">
              <a:latin typeface="Bell MT" panose="02020503060305020303" pitchFamily="18" charset="0"/>
            </a:endParaRPr>
          </a:p>
          <a:p>
            <a:r>
              <a:rPr lang="es-AR" dirty="0">
                <a:latin typeface="Bell MT" panose="02020503060305020303" pitchFamily="18" charset="0"/>
              </a:rPr>
              <a:t>Ese es el link del mini video en el que se demuestra la primera ley de Isaac Newton.</a:t>
            </a:r>
          </a:p>
        </p:txBody>
      </p:sp>
    </p:spTree>
    <p:extLst>
      <p:ext uri="{BB962C8B-B14F-4D97-AF65-F5344CB8AC3E}">
        <p14:creationId xmlns:p14="http://schemas.microsoft.com/office/powerpoint/2010/main" val="1853220170"/>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84FF98-60B7-437A-B8BC-72FB8A2892C8}"/>
              </a:ext>
            </a:extLst>
          </p:cNvPr>
          <p:cNvSpPr>
            <a:spLocks noGrp="1"/>
          </p:cNvSpPr>
          <p:nvPr>
            <p:ph type="title"/>
          </p:nvPr>
        </p:nvSpPr>
        <p:spPr/>
        <p:txBody>
          <a:bodyPr/>
          <a:lstStyle/>
          <a:p>
            <a:r>
              <a:rPr lang="es-ES" dirty="0">
                <a:solidFill>
                  <a:srgbClr val="92D050"/>
                </a:solidFill>
              </a:rPr>
              <a:t>Actividad 5, segunda ley de newton.</a:t>
            </a:r>
            <a:endParaRPr lang="es-AR" dirty="0">
              <a:solidFill>
                <a:srgbClr val="92D050"/>
              </a:solidFill>
            </a:endParaRPr>
          </a:p>
        </p:txBody>
      </p:sp>
      <p:sp>
        <p:nvSpPr>
          <p:cNvPr id="3" name="Marcador de contenido 2">
            <a:extLst>
              <a:ext uri="{FF2B5EF4-FFF2-40B4-BE49-F238E27FC236}">
                <a16:creationId xmlns:a16="http://schemas.microsoft.com/office/drawing/2014/main" id="{85639B5B-1189-4AC5-84CC-BCE751172743}"/>
              </a:ext>
            </a:extLst>
          </p:cNvPr>
          <p:cNvSpPr>
            <a:spLocks noGrp="1"/>
          </p:cNvSpPr>
          <p:nvPr>
            <p:ph sz="half" idx="1"/>
          </p:nvPr>
        </p:nvSpPr>
        <p:spPr>
          <a:xfrm>
            <a:off x="10382" y="1864194"/>
            <a:ext cx="3714453" cy="4188917"/>
          </a:xfrm>
        </p:spPr>
        <p:txBody>
          <a:bodyPr>
            <a:normAutofit fontScale="92500" lnSpcReduction="20000"/>
          </a:bodyPr>
          <a:lstStyle/>
          <a:p>
            <a:r>
              <a:rPr lang="es-ES" dirty="0">
                <a:latin typeface="Bell MT" panose="02020503060305020303" pitchFamily="18" charset="0"/>
              </a:rPr>
              <a:t>En esta escena se puede observar perfectamente la </a:t>
            </a:r>
            <a:r>
              <a:rPr lang="es-ES" b="1" u="sng" dirty="0">
                <a:latin typeface="Bell MT" panose="02020503060305020303" pitchFamily="18" charset="0"/>
              </a:rPr>
              <a:t>segunda ley de Newton la cual indica la fuerza proporcional de un objeto al ejercer la otro. </a:t>
            </a:r>
            <a:r>
              <a:rPr lang="es-ES" dirty="0">
                <a:latin typeface="Bell MT" panose="02020503060305020303" pitchFamily="18" charset="0"/>
              </a:rPr>
              <a:t>El ejemplo más común es empujar un objeto y en este caso ese objeto sería Jerry y la fuerza aplicada o el objeto que aplica la fuerza sería la bola azul, el objeto en reposo obtiene esta fuerza y se desplaza el cual al pesar menos siendo Jerry que pesa menos que la bola azul es fácilmente desplazado por esta.</a:t>
            </a:r>
            <a:endParaRPr lang="es-AR" dirty="0">
              <a:latin typeface="Bell MT" panose="02020503060305020303" pitchFamily="18" charset="0"/>
            </a:endParaRPr>
          </a:p>
        </p:txBody>
      </p:sp>
      <p:pic>
        <p:nvPicPr>
          <p:cNvPr id="5" name="Marcador de contenido 4">
            <a:extLst>
              <a:ext uri="{FF2B5EF4-FFF2-40B4-BE49-F238E27FC236}">
                <a16:creationId xmlns:a16="http://schemas.microsoft.com/office/drawing/2014/main" id="{C9D19E2D-8729-4949-A343-9E990C9FFF54}"/>
              </a:ext>
            </a:extLst>
          </p:cNvPr>
          <p:cNvPicPr>
            <a:picLocks noGrp="1" noChangeAspect="1"/>
          </p:cNvPicPr>
          <p:nvPr>
            <p:ph sz="half" idx="2"/>
          </p:nvPr>
        </p:nvPicPr>
        <p:blipFill>
          <a:blip r:embed="rId2"/>
          <a:stretch>
            <a:fillRect/>
          </a:stretch>
        </p:blipFill>
        <p:spPr>
          <a:xfrm>
            <a:off x="3887502" y="1864194"/>
            <a:ext cx="3319711" cy="2719562"/>
          </a:xfrm>
          <a:prstGeom prst="rect">
            <a:avLst/>
          </a:prstGeom>
        </p:spPr>
      </p:pic>
      <p:pic>
        <p:nvPicPr>
          <p:cNvPr id="7" name="Imagen 6">
            <a:extLst>
              <a:ext uri="{FF2B5EF4-FFF2-40B4-BE49-F238E27FC236}">
                <a16:creationId xmlns:a16="http://schemas.microsoft.com/office/drawing/2014/main" id="{2702C05A-740E-451F-B46E-FC265EBF506E}"/>
              </a:ext>
            </a:extLst>
          </p:cNvPr>
          <p:cNvPicPr>
            <a:picLocks noChangeAspect="1"/>
          </p:cNvPicPr>
          <p:nvPr/>
        </p:nvPicPr>
        <p:blipFill>
          <a:blip r:embed="rId3"/>
          <a:stretch>
            <a:fillRect/>
          </a:stretch>
        </p:blipFill>
        <p:spPr>
          <a:xfrm>
            <a:off x="8304499" y="1864194"/>
            <a:ext cx="3877119" cy="2719562"/>
          </a:xfrm>
          <a:prstGeom prst="rect">
            <a:avLst/>
          </a:prstGeom>
        </p:spPr>
      </p:pic>
      <p:pic>
        <p:nvPicPr>
          <p:cNvPr id="8" name="Imagen 7">
            <a:extLst>
              <a:ext uri="{FF2B5EF4-FFF2-40B4-BE49-F238E27FC236}">
                <a16:creationId xmlns:a16="http://schemas.microsoft.com/office/drawing/2014/main" id="{B28AFF69-1341-4C6C-8A34-935FB34CF2E5}"/>
              </a:ext>
            </a:extLst>
          </p:cNvPr>
          <p:cNvPicPr>
            <a:picLocks noChangeAspect="1"/>
          </p:cNvPicPr>
          <p:nvPr/>
        </p:nvPicPr>
        <p:blipFill>
          <a:blip r:embed="rId4"/>
          <a:stretch>
            <a:fillRect/>
          </a:stretch>
        </p:blipFill>
        <p:spPr>
          <a:xfrm>
            <a:off x="6096000" y="4497582"/>
            <a:ext cx="3319712" cy="2290957"/>
          </a:xfrm>
          <a:prstGeom prst="rect">
            <a:avLst/>
          </a:prstGeom>
        </p:spPr>
      </p:pic>
    </p:spTree>
    <p:extLst>
      <p:ext uri="{BB962C8B-B14F-4D97-AF65-F5344CB8AC3E}">
        <p14:creationId xmlns:p14="http://schemas.microsoft.com/office/powerpoint/2010/main" val="1786102850"/>
      </p:ext>
    </p:extLst>
  </p:cSld>
  <p:clrMapOvr>
    <a:masterClrMapping/>
  </p:clrMapOvr>
  <p:transition spd="slow">
    <p:comb/>
  </p:transition>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Ion</Template>
  <TotalTime>152</TotalTime>
  <Words>1191</Words>
  <Application>Microsoft Office PowerPoint</Application>
  <PresentationFormat>Panorámica</PresentationFormat>
  <Paragraphs>45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Algerian</vt:lpstr>
      <vt:lpstr>Arial</vt:lpstr>
      <vt:lpstr>Bell MT</vt:lpstr>
      <vt:lpstr>Gill Sans MT</vt:lpstr>
      <vt:lpstr>Wingdings</vt:lpstr>
      <vt:lpstr>Galería</vt:lpstr>
      <vt:lpstr>Trabajo práctico de fÍsica.</vt:lpstr>
      <vt:lpstr>Actividad 1, enuncia las leyes de newton </vt:lpstr>
      <vt:lpstr>ACTIVIDAD 2, PIENSA Y EXPLICA.   EL USO DE CINTURONES DE SEGURIDAD</vt:lpstr>
      <vt:lpstr>EL MOVIMIENTOS DE LOS COHETES:</vt:lpstr>
      <vt:lpstr>Según el cuento de los tres chanchitos, ¿Por qué el lobo no pudo derribar la casa del tercer chanchito?</vt:lpstr>
      <vt:lpstr>Actividad 3, FICHA BIOGRÁFICA DE ISAAC NEWTON.</vt:lpstr>
      <vt:lpstr>Qué hizo newton en la peste bubónica del año 1655?</vt:lpstr>
      <vt:lpstr>Actividad 5, dibujos animados en Las que se pongan de manifiesto o no las leyes de newton.</vt:lpstr>
      <vt:lpstr>Actividad 5, segunda ley de newton.</vt:lpstr>
      <vt:lpstr>ACTIVIDAD 5, TERCERA LEY DE NEWTON.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práctico de fisica</dc:title>
  <dc:creator>Celina Ramella</dc:creator>
  <cp:lastModifiedBy>Celina Ramella</cp:lastModifiedBy>
  <cp:revision>18</cp:revision>
  <dcterms:created xsi:type="dcterms:W3CDTF">2023-09-20T20:56:15Z</dcterms:created>
  <dcterms:modified xsi:type="dcterms:W3CDTF">2023-09-25T20:18:47Z</dcterms:modified>
</cp:coreProperties>
</file>