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58" r:id="rId4"/>
    <p:sldId id="284" r:id="rId5"/>
    <p:sldId id="259" r:id="rId6"/>
    <p:sldId id="260" r:id="rId7"/>
    <p:sldId id="285" r:id="rId8"/>
    <p:sldId id="261" r:id="rId9"/>
    <p:sldId id="262"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63" r:id="rId25"/>
    <p:sldId id="264" r:id="rId26"/>
    <p:sldId id="265" r:id="rId27"/>
    <p:sldId id="266" r:id="rId28"/>
    <p:sldId id="267" r:id="rId29"/>
    <p:sldId id="268" r:id="rId30"/>
    <p:sldId id="269" r:id="rId31"/>
  </p:sldIdLst>
  <p:sldSz cx="12192000" cy="6858000"/>
  <p:notesSz cx="7053263" cy="93091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35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endParaRPr lang="es-AR"/>
          </a:p>
        </p:txBody>
      </p:sp>
      <p:sp>
        <p:nvSpPr>
          <p:cNvPr id="3" name="Marcador de fecha 2"/>
          <p:cNvSpPr>
            <a:spLocks noGrp="1"/>
          </p:cNvSpPr>
          <p:nvPr>
            <p:ph type="dt" idx="1"/>
          </p:nvPr>
        </p:nvSpPr>
        <p:spPr>
          <a:xfrm>
            <a:off x="3995217" y="0"/>
            <a:ext cx="3056414" cy="467072"/>
          </a:xfrm>
          <a:prstGeom prst="rect">
            <a:avLst/>
          </a:prstGeom>
        </p:spPr>
        <p:txBody>
          <a:bodyPr vert="horz" lIns="93497" tIns="46749" rIns="93497" bIns="46749" rtlCol="0"/>
          <a:lstStyle>
            <a:lvl1pPr algn="r">
              <a:defRPr sz="1200"/>
            </a:lvl1pPr>
          </a:lstStyle>
          <a:p>
            <a:fld id="{CD7FC282-F03B-4C06-8405-DA7C48025357}" type="datetimeFigureOut">
              <a:rPr lang="es-AR" smtClean="0"/>
              <a:t>2/8/2023</a:t>
            </a:fld>
            <a:endParaRPr lang="es-AR"/>
          </a:p>
        </p:txBody>
      </p:sp>
      <p:sp>
        <p:nvSpPr>
          <p:cNvPr id="4" name="Marcador de imagen de diapositiva 3"/>
          <p:cNvSpPr>
            <a:spLocks noGrp="1" noRot="1" noChangeAspect="1"/>
          </p:cNvSpPr>
          <p:nvPr>
            <p:ph type="sldImg" idx="2"/>
          </p:nvPr>
        </p:nvSpPr>
        <p:spPr>
          <a:xfrm>
            <a:off x="733425" y="1163638"/>
            <a:ext cx="5586413" cy="3141662"/>
          </a:xfrm>
          <a:prstGeom prst="rect">
            <a:avLst/>
          </a:prstGeom>
          <a:noFill/>
          <a:ln w="12700">
            <a:solidFill>
              <a:prstClr val="black"/>
            </a:solidFill>
          </a:ln>
        </p:spPr>
        <p:txBody>
          <a:bodyPr vert="horz" lIns="93497" tIns="46749" rIns="93497" bIns="46749" rtlCol="0" anchor="ctr"/>
          <a:lstStyle/>
          <a:p>
            <a:endParaRPr lang="es-AR"/>
          </a:p>
        </p:txBody>
      </p:sp>
      <p:sp>
        <p:nvSpPr>
          <p:cNvPr id="5" name="Marcador de notas 4"/>
          <p:cNvSpPr>
            <a:spLocks noGrp="1"/>
          </p:cNvSpPr>
          <p:nvPr>
            <p:ph type="body" sz="quarter" idx="3"/>
          </p:nvPr>
        </p:nvSpPr>
        <p:spPr>
          <a:xfrm>
            <a:off x="705327" y="4480004"/>
            <a:ext cx="5642610" cy="3665458"/>
          </a:xfrm>
          <a:prstGeom prst="rect">
            <a:avLst/>
          </a:prstGeom>
        </p:spPr>
        <p:txBody>
          <a:bodyPr vert="horz" lIns="93497" tIns="46749" rIns="93497" bIns="46749"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842030"/>
            <a:ext cx="3056414" cy="467071"/>
          </a:xfrm>
          <a:prstGeom prst="rect">
            <a:avLst/>
          </a:prstGeom>
        </p:spPr>
        <p:txBody>
          <a:bodyPr vert="horz" lIns="93497" tIns="46749" rIns="93497" bIns="46749"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995217" y="8842030"/>
            <a:ext cx="3056414" cy="467071"/>
          </a:xfrm>
          <a:prstGeom prst="rect">
            <a:avLst/>
          </a:prstGeom>
        </p:spPr>
        <p:txBody>
          <a:bodyPr vert="horz" lIns="93497" tIns="46749" rIns="93497" bIns="46749" rtlCol="0" anchor="b"/>
          <a:lstStyle>
            <a:lvl1pPr algn="r">
              <a:defRPr sz="1200"/>
            </a:lvl1pPr>
          </a:lstStyle>
          <a:p>
            <a:fld id="{56805CAE-AB23-4EA1-ADF5-C0DA0AA82480}" type="slidenum">
              <a:rPr lang="es-AR" smtClean="0"/>
              <a:t>‹Nº›</a:t>
            </a:fld>
            <a:endParaRPr lang="es-AR"/>
          </a:p>
        </p:txBody>
      </p:sp>
    </p:spTree>
    <p:extLst>
      <p:ext uri="{BB962C8B-B14F-4D97-AF65-F5344CB8AC3E}">
        <p14:creationId xmlns:p14="http://schemas.microsoft.com/office/powerpoint/2010/main" val="580836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a:p>
        </p:txBody>
      </p:sp>
      <p:sp>
        <p:nvSpPr>
          <p:cNvPr id="4" name="Marcador de número de diapositiva 3"/>
          <p:cNvSpPr>
            <a:spLocks noGrp="1"/>
          </p:cNvSpPr>
          <p:nvPr>
            <p:ph type="sldNum" sz="quarter" idx="10"/>
          </p:nvPr>
        </p:nvSpPr>
        <p:spPr/>
        <p:txBody>
          <a:bodyPr/>
          <a:lstStyle/>
          <a:p>
            <a:fld id="{56805CAE-AB23-4EA1-ADF5-C0DA0AA82480}" type="slidenum">
              <a:rPr lang="es-AR" smtClean="0"/>
              <a:t>24</a:t>
            </a:fld>
            <a:endParaRPr lang="es-AR"/>
          </a:p>
        </p:txBody>
      </p:sp>
    </p:spTree>
    <p:extLst>
      <p:ext uri="{BB962C8B-B14F-4D97-AF65-F5344CB8AC3E}">
        <p14:creationId xmlns:p14="http://schemas.microsoft.com/office/powerpoint/2010/main" val="3267207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a:p>
        </p:txBody>
      </p:sp>
      <p:sp>
        <p:nvSpPr>
          <p:cNvPr id="4" name="Marcador de número de diapositiva 3"/>
          <p:cNvSpPr>
            <a:spLocks noGrp="1"/>
          </p:cNvSpPr>
          <p:nvPr>
            <p:ph type="sldNum" sz="quarter" idx="10"/>
          </p:nvPr>
        </p:nvSpPr>
        <p:spPr/>
        <p:txBody>
          <a:bodyPr/>
          <a:lstStyle/>
          <a:p>
            <a:fld id="{56805CAE-AB23-4EA1-ADF5-C0DA0AA82480}" type="slidenum">
              <a:rPr lang="es-AR" smtClean="0"/>
              <a:t>25</a:t>
            </a:fld>
            <a:endParaRPr lang="es-AR"/>
          </a:p>
        </p:txBody>
      </p:sp>
    </p:spTree>
    <p:extLst>
      <p:ext uri="{BB962C8B-B14F-4D97-AF65-F5344CB8AC3E}">
        <p14:creationId xmlns:p14="http://schemas.microsoft.com/office/powerpoint/2010/main" val="3660789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a:p>
        </p:txBody>
      </p:sp>
      <p:sp>
        <p:nvSpPr>
          <p:cNvPr id="4" name="Marcador de número de diapositiva 3"/>
          <p:cNvSpPr>
            <a:spLocks noGrp="1"/>
          </p:cNvSpPr>
          <p:nvPr>
            <p:ph type="sldNum" sz="quarter" idx="10"/>
          </p:nvPr>
        </p:nvSpPr>
        <p:spPr/>
        <p:txBody>
          <a:bodyPr/>
          <a:lstStyle/>
          <a:p>
            <a:fld id="{56805CAE-AB23-4EA1-ADF5-C0DA0AA82480}" type="slidenum">
              <a:rPr lang="es-AR" smtClean="0"/>
              <a:t>26</a:t>
            </a:fld>
            <a:endParaRPr lang="es-AR"/>
          </a:p>
        </p:txBody>
      </p:sp>
    </p:spTree>
    <p:extLst>
      <p:ext uri="{BB962C8B-B14F-4D97-AF65-F5344CB8AC3E}">
        <p14:creationId xmlns:p14="http://schemas.microsoft.com/office/powerpoint/2010/main" val="2008526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a:p>
        </p:txBody>
      </p:sp>
      <p:sp>
        <p:nvSpPr>
          <p:cNvPr id="4" name="Marcador de número de diapositiva 3"/>
          <p:cNvSpPr>
            <a:spLocks noGrp="1"/>
          </p:cNvSpPr>
          <p:nvPr>
            <p:ph type="sldNum" sz="quarter" idx="10"/>
          </p:nvPr>
        </p:nvSpPr>
        <p:spPr/>
        <p:txBody>
          <a:bodyPr/>
          <a:lstStyle/>
          <a:p>
            <a:fld id="{56805CAE-AB23-4EA1-ADF5-C0DA0AA82480}" type="slidenum">
              <a:rPr lang="es-AR" smtClean="0"/>
              <a:t>27</a:t>
            </a:fld>
            <a:endParaRPr lang="es-AR"/>
          </a:p>
        </p:txBody>
      </p:sp>
    </p:spTree>
    <p:extLst>
      <p:ext uri="{BB962C8B-B14F-4D97-AF65-F5344CB8AC3E}">
        <p14:creationId xmlns:p14="http://schemas.microsoft.com/office/powerpoint/2010/main" val="4274260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a:p>
        </p:txBody>
      </p:sp>
      <p:sp>
        <p:nvSpPr>
          <p:cNvPr id="4" name="Marcador de número de diapositiva 3"/>
          <p:cNvSpPr>
            <a:spLocks noGrp="1"/>
          </p:cNvSpPr>
          <p:nvPr>
            <p:ph type="sldNum" sz="quarter" idx="10"/>
          </p:nvPr>
        </p:nvSpPr>
        <p:spPr/>
        <p:txBody>
          <a:bodyPr/>
          <a:lstStyle/>
          <a:p>
            <a:fld id="{56805CAE-AB23-4EA1-ADF5-C0DA0AA82480}" type="slidenum">
              <a:rPr lang="es-AR" smtClean="0"/>
              <a:t>28</a:t>
            </a:fld>
            <a:endParaRPr lang="es-AR"/>
          </a:p>
        </p:txBody>
      </p:sp>
    </p:spTree>
    <p:extLst>
      <p:ext uri="{BB962C8B-B14F-4D97-AF65-F5344CB8AC3E}">
        <p14:creationId xmlns:p14="http://schemas.microsoft.com/office/powerpoint/2010/main" val="33357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a:p>
        </p:txBody>
      </p:sp>
      <p:sp>
        <p:nvSpPr>
          <p:cNvPr id="4" name="Marcador de número de diapositiva 3"/>
          <p:cNvSpPr>
            <a:spLocks noGrp="1"/>
          </p:cNvSpPr>
          <p:nvPr>
            <p:ph type="sldNum" sz="quarter" idx="10"/>
          </p:nvPr>
        </p:nvSpPr>
        <p:spPr/>
        <p:txBody>
          <a:bodyPr/>
          <a:lstStyle/>
          <a:p>
            <a:fld id="{56805CAE-AB23-4EA1-ADF5-C0DA0AA82480}" type="slidenum">
              <a:rPr lang="es-AR" smtClean="0"/>
              <a:t>29</a:t>
            </a:fld>
            <a:endParaRPr lang="es-AR"/>
          </a:p>
        </p:txBody>
      </p:sp>
    </p:spTree>
    <p:extLst>
      <p:ext uri="{BB962C8B-B14F-4D97-AF65-F5344CB8AC3E}">
        <p14:creationId xmlns:p14="http://schemas.microsoft.com/office/powerpoint/2010/main" val="3942753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a:p>
        </p:txBody>
      </p:sp>
      <p:sp>
        <p:nvSpPr>
          <p:cNvPr id="4" name="Marcador de número de diapositiva 3"/>
          <p:cNvSpPr>
            <a:spLocks noGrp="1"/>
          </p:cNvSpPr>
          <p:nvPr>
            <p:ph type="sldNum" sz="quarter" idx="10"/>
          </p:nvPr>
        </p:nvSpPr>
        <p:spPr/>
        <p:txBody>
          <a:bodyPr/>
          <a:lstStyle/>
          <a:p>
            <a:fld id="{56805CAE-AB23-4EA1-ADF5-C0DA0AA82480}" type="slidenum">
              <a:rPr lang="es-AR" smtClean="0"/>
              <a:t>30</a:t>
            </a:fld>
            <a:endParaRPr lang="es-AR"/>
          </a:p>
        </p:txBody>
      </p:sp>
    </p:spTree>
    <p:extLst>
      <p:ext uri="{BB962C8B-B14F-4D97-AF65-F5344CB8AC3E}">
        <p14:creationId xmlns:p14="http://schemas.microsoft.com/office/powerpoint/2010/main" val="2522016944"/>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129B3A00-E8B8-4D7C-BD2D-65F5581D3765}" type="datetimeFigureOut">
              <a:rPr lang="es-AR" smtClean="0"/>
              <a:t>2/8/2023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F3B8EE29-1017-4249-A809-1F7481571958}" type="slidenum">
              <a:rPr lang="es-AR" smtClean="0"/>
              <a:t>‹Nº›</a:t>
            </a:fld>
            <a:endParaRPr lang="es-AR"/>
          </a:p>
        </p:txBody>
      </p:sp>
    </p:spTree>
    <p:extLst>
      <p:ext uri="{BB962C8B-B14F-4D97-AF65-F5344CB8AC3E}">
        <p14:creationId xmlns:p14="http://schemas.microsoft.com/office/powerpoint/2010/main" val="867630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29B3A00-E8B8-4D7C-BD2D-65F5581D3765}" type="datetimeFigureOut">
              <a:rPr lang="es-AR" smtClean="0"/>
              <a:t>2/8/2023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2583450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29B3A00-E8B8-4D7C-BD2D-65F5581D3765}" type="datetimeFigureOut">
              <a:rPr lang="es-AR" smtClean="0"/>
              <a:t>2/8/2023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1928939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29B3A00-E8B8-4D7C-BD2D-65F5581D3765}" type="datetimeFigureOut">
              <a:rPr lang="es-AR" smtClean="0"/>
              <a:t>2/8/2023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146472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a:xfrm>
            <a:off x="8593667" y="6272784"/>
            <a:ext cx="2644309" cy="365125"/>
          </a:xfrm>
        </p:spPr>
        <p:txBody>
          <a:bodyPr/>
          <a:lstStyle/>
          <a:p>
            <a:fld id="{129B3A00-E8B8-4D7C-BD2D-65F5581D3765}" type="datetimeFigureOut">
              <a:rPr lang="es-AR" smtClean="0"/>
              <a:t>2/8/2023</a:t>
            </a:fld>
            <a:endParaRPr lang="es-AR"/>
          </a:p>
        </p:txBody>
      </p:sp>
      <p:sp>
        <p:nvSpPr>
          <p:cNvPr id="5" name="Footer Placeholder 4"/>
          <p:cNvSpPr>
            <a:spLocks noGrp="1"/>
          </p:cNvSpPr>
          <p:nvPr>
            <p:ph type="ftr" sz="quarter" idx="11"/>
          </p:nvPr>
        </p:nvSpPr>
        <p:spPr>
          <a:xfrm>
            <a:off x="2182708" y="6272784"/>
            <a:ext cx="6327648" cy="365125"/>
          </a:xfrm>
        </p:spPr>
        <p:txBody>
          <a:bodyPr/>
          <a:lstStyle/>
          <a:p>
            <a:endParaRPr lang="es-A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F3B8EE29-1017-4249-A809-1F7481571958}" type="slidenum">
              <a:rPr lang="es-AR" smtClean="0"/>
              <a:t>‹Nº›</a:t>
            </a:fld>
            <a:endParaRPr lang="es-AR"/>
          </a:p>
        </p:txBody>
      </p:sp>
    </p:spTree>
    <p:extLst>
      <p:ext uri="{BB962C8B-B14F-4D97-AF65-F5344CB8AC3E}">
        <p14:creationId xmlns:p14="http://schemas.microsoft.com/office/powerpoint/2010/main" val="948017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29B3A00-E8B8-4D7C-BD2D-65F5581D3765}" type="datetimeFigureOut">
              <a:rPr lang="es-AR" smtClean="0"/>
              <a:t>2/8/2023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54699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29B3A00-E8B8-4D7C-BD2D-65F5581D3765}" type="datetimeFigureOut">
              <a:rPr lang="es-AR" smtClean="0"/>
              <a:t>2/8/2023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3572426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29B3A00-E8B8-4D7C-BD2D-65F5581D3765}" type="datetimeFigureOut">
              <a:rPr lang="es-AR" smtClean="0"/>
              <a:t>2/8/2023</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4208304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B3A00-E8B8-4D7C-BD2D-65F5581D3765}" type="datetimeFigureOut">
              <a:rPr lang="es-AR" smtClean="0"/>
              <a:t>2/8/2023</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839571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29B3A00-E8B8-4D7C-BD2D-65F5581D3765}" type="datetimeFigureOut">
              <a:rPr lang="es-AR" smtClean="0"/>
              <a:t>2/8/2023</a:t>
            </a:fld>
            <a:endParaRPr lang="es-AR"/>
          </a:p>
        </p:txBody>
      </p:sp>
      <p:sp>
        <p:nvSpPr>
          <p:cNvPr id="6" name="Footer Placeholder 5"/>
          <p:cNvSpPr>
            <a:spLocks noGrp="1"/>
          </p:cNvSpPr>
          <p:nvPr>
            <p:ph type="ftr" sz="quarter" idx="11"/>
          </p:nvPr>
        </p:nvSpPr>
        <p:spPr/>
        <p:txBody>
          <a:bodyPr/>
          <a:lstStyle/>
          <a:p>
            <a:endParaRPr lang="es-A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824756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29B3A00-E8B8-4D7C-BD2D-65F5581D3765}" type="datetimeFigureOut">
              <a:rPr lang="es-AR" smtClean="0"/>
              <a:t>2/8/2023</a:t>
            </a:fld>
            <a:endParaRPr lang="es-A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3B8EE29-1017-4249-A809-1F7481571958}" type="slidenum">
              <a:rPr lang="es-AR" smtClean="0"/>
              <a:t>‹Nº›</a:t>
            </a:fld>
            <a:endParaRPr lang="es-AR"/>
          </a:p>
        </p:txBody>
      </p:sp>
    </p:spTree>
    <p:extLst>
      <p:ext uri="{BB962C8B-B14F-4D97-AF65-F5344CB8AC3E}">
        <p14:creationId xmlns:p14="http://schemas.microsoft.com/office/powerpoint/2010/main" val="1989498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29B3A00-E8B8-4D7C-BD2D-65F5581D3765}" type="datetimeFigureOut">
              <a:rPr lang="es-AR" smtClean="0"/>
              <a:t>2/8/2023</a:t>
            </a:fld>
            <a:endParaRPr lang="es-A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s-A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F3B8EE29-1017-4249-A809-1F7481571958}" type="slidenum">
              <a:rPr lang="es-AR" smtClean="0"/>
              <a:t>‹Nº›</a:t>
            </a:fld>
            <a:endParaRPr lang="es-AR"/>
          </a:p>
        </p:txBody>
      </p:sp>
    </p:spTree>
    <p:extLst>
      <p:ext uri="{BB962C8B-B14F-4D97-AF65-F5344CB8AC3E}">
        <p14:creationId xmlns:p14="http://schemas.microsoft.com/office/powerpoint/2010/main" val="2887236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131972"/>
            <a:ext cx="9966960" cy="3035808"/>
          </a:xfrm>
        </p:spPr>
        <p:txBody>
          <a:bodyPr/>
          <a:lstStyle/>
          <a:p>
            <a:r>
              <a:rPr lang="es-AR" dirty="0"/>
              <a:t>Historia argentina e internacional desde 1943 a 1966</a:t>
            </a:r>
          </a:p>
        </p:txBody>
      </p:sp>
      <p:sp>
        <p:nvSpPr>
          <p:cNvPr id="3" name="Subtítulo 2"/>
          <p:cNvSpPr>
            <a:spLocks noGrp="1"/>
          </p:cNvSpPr>
          <p:nvPr>
            <p:ph type="subTitle" idx="1"/>
          </p:nvPr>
        </p:nvSpPr>
        <p:spPr/>
        <p:txBody>
          <a:bodyPr>
            <a:normAutofit fontScale="85000" lnSpcReduction="20000"/>
          </a:bodyPr>
          <a:lstStyle/>
          <a:p>
            <a:r>
              <a:rPr lang="es-AR" dirty="0"/>
              <a:t>Golpe de estado de 1955 </a:t>
            </a:r>
          </a:p>
          <a:p>
            <a:r>
              <a:rPr lang="es-AR" dirty="0"/>
              <a:t>Revolución libertadora </a:t>
            </a:r>
          </a:p>
          <a:p>
            <a:r>
              <a:rPr lang="es-AR" dirty="0"/>
              <a:t>Revolución Argentina </a:t>
            </a:r>
          </a:p>
        </p:txBody>
      </p:sp>
    </p:spTree>
    <p:extLst>
      <p:ext uri="{BB962C8B-B14F-4D97-AF65-F5344CB8AC3E}">
        <p14:creationId xmlns:p14="http://schemas.microsoft.com/office/powerpoint/2010/main" val="2719173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9848" y="204715"/>
            <a:ext cx="6606299" cy="6039673"/>
          </a:xfrm>
        </p:spPr>
        <p:txBody>
          <a:bodyPr>
            <a:normAutofit/>
          </a:bodyPr>
          <a:lstStyle/>
          <a:p>
            <a:r>
              <a:rPr lang="es-AR" dirty="0"/>
              <a:t>Incentivo crediticio para la creación de nuevas industrias y ampliar las ya existentes. El objetivo era aumento del </a:t>
            </a:r>
            <a:r>
              <a:rPr lang="es-AR" b="1" dirty="0"/>
              <a:t>consumo interno</a:t>
            </a:r>
            <a:r>
              <a:rPr lang="es-AR" dirty="0"/>
              <a:t>.</a:t>
            </a:r>
          </a:p>
          <a:p>
            <a:r>
              <a:rPr lang="es-AR" dirty="0"/>
              <a:t>Se llevó adelante un </a:t>
            </a:r>
            <a:r>
              <a:rPr lang="es-AR" b="1" dirty="0"/>
              <a:t>plan de construcción (viviendas, hospitales, escuelas)</a:t>
            </a:r>
            <a:r>
              <a:rPr lang="es-AR" dirty="0"/>
              <a:t> y garantizó a través de – obras sociales, afiliación sindical y la expansión de planes de bienestar social- la satisfacción de las necesidades básicas a numerosos sectores de la población sin que estos tuvieran que utilizar una parte de su salario para hacerlo. </a:t>
            </a:r>
          </a:p>
          <a:p>
            <a:r>
              <a:rPr lang="es-AR" b="1" dirty="0"/>
              <a:t>Aumento de la obra publica </a:t>
            </a:r>
            <a:r>
              <a:rPr lang="es-AR" dirty="0"/>
              <a:t>y nacionalización de importantes sectores de la economía: ferrocarriles (propiedad Británica), los teléfonos (propiedad EE UU), gas, empresas de navegación fluvial, de ultramar y transporte aéreo, pasaron a ser responsabilidad estricta del Estado</a:t>
            </a:r>
          </a:p>
          <a:p>
            <a:r>
              <a:rPr lang="es-AR" dirty="0"/>
              <a:t>El Estado además fijó </a:t>
            </a:r>
            <a:r>
              <a:rPr lang="es-AR" b="1" dirty="0"/>
              <a:t>precios máximos </a:t>
            </a:r>
            <a:r>
              <a:rPr lang="es-AR" dirty="0"/>
              <a:t>para los artículos de primera necesidad y controló el valor de los alquileres y de los arrendamientos rurales. </a:t>
            </a:r>
          </a:p>
        </p:txBody>
      </p:sp>
    </p:spTree>
    <p:extLst>
      <p:ext uri="{BB962C8B-B14F-4D97-AF65-F5344CB8AC3E}">
        <p14:creationId xmlns:p14="http://schemas.microsoft.com/office/powerpoint/2010/main" val="3043658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484632"/>
            <a:ext cx="7436478" cy="790715"/>
          </a:xfrm>
        </p:spPr>
        <p:txBody>
          <a:bodyPr>
            <a:normAutofit fontScale="90000"/>
          </a:bodyPr>
          <a:lstStyle/>
          <a:p>
            <a:r>
              <a:rPr lang="es-AR" dirty="0"/>
              <a:t>Las debilidades del modelo</a:t>
            </a:r>
          </a:p>
        </p:txBody>
      </p:sp>
      <p:sp>
        <p:nvSpPr>
          <p:cNvPr id="3" name="Marcador de contenido 2"/>
          <p:cNvSpPr>
            <a:spLocks noGrp="1"/>
          </p:cNvSpPr>
          <p:nvPr>
            <p:ph idx="1"/>
          </p:nvPr>
        </p:nvSpPr>
        <p:spPr>
          <a:xfrm>
            <a:off x="1069848" y="1275347"/>
            <a:ext cx="6846931" cy="4896853"/>
          </a:xfrm>
        </p:spPr>
        <p:txBody>
          <a:bodyPr>
            <a:normAutofit/>
          </a:bodyPr>
          <a:lstStyle/>
          <a:p>
            <a:r>
              <a:rPr lang="es-AR" dirty="0"/>
              <a:t>La debilidad estructural más grave era la </a:t>
            </a:r>
            <a:r>
              <a:rPr lang="es-AR" b="1" dirty="0"/>
              <a:t>dependencia de estas industrias de los insumos importados</a:t>
            </a:r>
            <a:r>
              <a:rPr lang="es-AR" dirty="0"/>
              <a:t>. Los bienes de capital (maquinas, herramientas y hasta las chapas de acero) eran de origen extranjero. Esto significaba de disponer de un fuerte volumen de divisas para hacer frente a las importaciones.</a:t>
            </a:r>
          </a:p>
          <a:p>
            <a:r>
              <a:rPr lang="es-AR" dirty="0"/>
              <a:t>Otra de las </a:t>
            </a:r>
            <a:r>
              <a:rPr lang="es-AR" b="1" dirty="0"/>
              <a:t>debilidades del modelo era que la burguesía </a:t>
            </a:r>
            <a:r>
              <a:rPr lang="es-AR" dirty="0"/>
              <a:t>agraria no participaba de la alianza social que apoyaba al peronismo. </a:t>
            </a:r>
          </a:p>
          <a:p>
            <a:r>
              <a:rPr lang="es-AR" dirty="0"/>
              <a:t>Por otra parte, los diferentes tipos de subsidios garantizados por el Estado de algún modo protegieron a algunas industrias cuyas producciones eran de baja calidad y sin posibilidad de competir en el exterior debido a la tecnología obsoleta que utilizaban.</a:t>
            </a:r>
          </a:p>
        </p:txBody>
      </p:sp>
    </p:spTree>
    <p:extLst>
      <p:ext uri="{BB962C8B-B14F-4D97-AF65-F5344CB8AC3E}">
        <p14:creationId xmlns:p14="http://schemas.microsoft.com/office/powerpoint/2010/main" val="1203982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La intervención estatal </a:t>
            </a:r>
          </a:p>
        </p:txBody>
      </p:sp>
      <p:sp>
        <p:nvSpPr>
          <p:cNvPr id="3" name="Marcador de contenido 2"/>
          <p:cNvSpPr>
            <a:spLocks noGrp="1"/>
          </p:cNvSpPr>
          <p:nvPr>
            <p:ph idx="1"/>
          </p:nvPr>
        </p:nvSpPr>
        <p:spPr/>
        <p:txBody>
          <a:bodyPr/>
          <a:lstStyle/>
          <a:p>
            <a:r>
              <a:rPr lang="es-AR" dirty="0"/>
              <a:t>Sus principales instrumentos fueron el Banco Central  (nacionalizado al igual que os depósitos bancarios ) y el Instituto Argentino para la Promoción del Intercambio (IAPI). </a:t>
            </a:r>
            <a:r>
              <a:rPr lang="es-AR" dirty="0" err="1"/>
              <a:t>Asi</a:t>
            </a:r>
            <a:r>
              <a:rPr lang="es-AR" dirty="0"/>
              <a:t>, el Estado contó con instrumentos que le permitieron controlar la política financiera y orientarla a la actividad industrial. </a:t>
            </a:r>
          </a:p>
          <a:p>
            <a:r>
              <a:rPr lang="es-AR" dirty="0"/>
              <a:t>Con el IAPI, el Estado controló el comercio exterior, fijando los precios de las exportaciones agrícolas, regulando las importaciones y resguardando las producción nacional. </a:t>
            </a:r>
          </a:p>
          <a:p>
            <a:r>
              <a:rPr lang="es-AR" dirty="0"/>
              <a:t>La política económica del Estado peronista  presentaba novedades: por primera vez los agroexportadores no tenían capacidad de decidir ni de influir  en las políticas públicas,</a:t>
            </a:r>
          </a:p>
        </p:txBody>
      </p:sp>
    </p:spTree>
    <p:extLst>
      <p:ext uri="{BB962C8B-B14F-4D97-AF65-F5344CB8AC3E}">
        <p14:creationId xmlns:p14="http://schemas.microsoft.com/office/powerpoint/2010/main" val="2128161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La política social</a:t>
            </a:r>
          </a:p>
        </p:txBody>
      </p:sp>
      <p:sp>
        <p:nvSpPr>
          <p:cNvPr id="3" name="Marcador de contenido 2"/>
          <p:cNvSpPr>
            <a:spLocks noGrp="1"/>
          </p:cNvSpPr>
          <p:nvPr>
            <p:ph idx="1"/>
          </p:nvPr>
        </p:nvSpPr>
        <p:spPr>
          <a:xfrm>
            <a:off x="1069848" y="1651379"/>
            <a:ext cx="10058400" cy="4520821"/>
          </a:xfrm>
        </p:spPr>
        <p:txBody>
          <a:bodyPr>
            <a:normAutofit lnSpcReduction="10000"/>
          </a:bodyPr>
          <a:lstStyle/>
          <a:p>
            <a:pPr marL="0" indent="0">
              <a:buNone/>
            </a:pPr>
            <a:r>
              <a:rPr lang="es-AR" dirty="0"/>
              <a:t>La euforia económica de los primeros años del gobierno peronista fue acompañada por una política social que mejoró las condiciones de vida del conjunto de los trabajadores y atendió las necesidades de los sectores más desprotegidos.</a:t>
            </a:r>
          </a:p>
          <a:p>
            <a:pPr marL="0" indent="0">
              <a:buNone/>
            </a:pPr>
            <a:r>
              <a:rPr lang="es-AR" dirty="0"/>
              <a:t>Se construyeron mas de medio millón de viviendas y alrededor de 8 mil escuelas. </a:t>
            </a:r>
          </a:p>
          <a:p>
            <a:pPr marL="0" indent="0">
              <a:buNone/>
            </a:pPr>
            <a:r>
              <a:rPr lang="es-AR" dirty="0"/>
              <a:t>La acción social del gobierno peronista estuvo liderada por la esposa de Perón, María, Eva Duarte. Llevó adelante una intensa actividad pública, contando con el apoyo sindical. Para el Peronismo Eva se transformó en  un símbolo “la abanderada de los humildes”</a:t>
            </a:r>
          </a:p>
          <a:p>
            <a:pPr marL="0" indent="0">
              <a:buNone/>
            </a:pPr>
            <a:r>
              <a:rPr lang="es-AR" dirty="0"/>
              <a:t>Para desarrollar sus planes de acción social, Eva Perón creó una fundación que le permitió establecer un  contrato personal directo y cotidiano con los sectores sociales más necesitados. </a:t>
            </a:r>
          </a:p>
          <a:p>
            <a:pPr marL="0" indent="0">
              <a:buNone/>
            </a:pPr>
            <a:r>
              <a:rPr lang="es-AR" dirty="0"/>
              <a:t>Creaba hogares para niños, ancianos, centros educativos, colonias de vacaciones, policlínicos, ciudades estudiantiles, proveía de materiales a hospitales y escuelas, distribuía alimentos y construía viviendas populares.</a:t>
            </a:r>
          </a:p>
        </p:txBody>
      </p:sp>
    </p:spTree>
    <p:extLst>
      <p:ext uri="{BB962C8B-B14F-4D97-AF65-F5344CB8AC3E}">
        <p14:creationId xmlns:p14="http://schemas.microsoft.com/office/powerpoint/2010/main" val="2967064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La crisis del modelo económico y de la alianza social peronista</a:t>
            </a:r>
          </a:p>
        </p:txBody>
      </p:sp>
      <p:sp>
        <p:nvSpPr>
          <p:cNvPr id="3" name="Marcador de contenido 2"/>
          <p:cNvSpPr>
            <a:spLocks noGrp="1"/>
          </p:cNvSpPr>
          <p:nvPr>
            <p:ph idx="1"/>
          </p:nvPr>
        </p:nvSpPr>
        <p:spPr/>
        <p:txBody>
          <a:bodyPr/>
          <a:lstStyle/>
          <a:p>
            <a:pPr marL="0" indent="0">
              <a:buNone/>
            </a:pPr>
            <a:r>
              <a:rPr lang="es-AR" dirty="0"/>
              <a:t>A partir de 1949, el modelo económico industrialista y redistributivo comenzó a sufrir algunas dificultades que se agravaron en 1952.</a:t>
            </a:r>
          </a:p>
          <a:p>
            <a:r>
              <a:rPr lang="es-AR" dirty="0"/>
              <a:t>La sustitución de importaciones se detuvo  debido a diferentes factores: los ingresos de divisas disminuyeron provenientes de menos exportaciones (esto se produjo ya que EE UU  protegía sus mercados y desplazaban a la Argentina)</a:t>
            </a:r>
          </a:p>
          <a:p>
            <a:r>
              <a:rPr lang="es-AR" dirty="0"/>
              <a:t>Disminuyó el volumen de los productos exportables, se sumaron las malas cosechas, decaimiento de la producción industrial. Todo esto generó inflación</a:t>
            </a:r>
          </a:p>
          <a:p>
            <a:r>
              <a:rPr lang="es-AR" dirty="0"/>
              <a:t>En esta coyuntura la </a:t>
            </a:r>
            <a:r>
              <a:rPr lang="es-AR" dirty="0" err="1"/>
              <a:t>Burgesia</a:t>
            </a:r>
            <a:r>
              <a:rPr lang="es-AR" dirty="0"/>
              <a:t> agraria  no estuvo dispuesta a aumentar sus inversiones para mejorar los niveles  de producción de bienes exportables. </a:t>
            </a:r>
          </a:p>
          <a:p>
            <a:r>
              <a:rPr lang="es-AR" dirty="0"/>
              <a:t>En este contexto económico recesivo e inflacionario,  se agudizaron las tensiones sociales y la lucha política por la distribución de la riqueza. </a:t>
            </a:r>
          </a:p>
        </p:txBody>
      </p:sp>
    </p:spTree>
    <p:extLst>
      <p:ext uri="{BB962C8B-B14F-4D97-AF65-F5344CB8AC3E}">
        <p14:creationId xmlns:p14="http://schemas.microsoft.com/office/powerpoint/2010/main" val="346140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484632"/>
            <a:ext cx="6666457" cy="886968"/>
          </a:xfrm>
        </p:spPr>
        <p:txBody>
          <a:bodyPr>
            <a:normAutofit fontScale="90000"/>
          </a:bodyPr>
          <a:lstStyle/>
          <a:p>
            <a:r>
              <a:rPr lang="es-AR" dirty="0"/>
              <a:t>Las respuestas a la crisis: el plan estabilizador</a:t>
            </a:r>
          </a:p>
        </p:txBody>
      </p:sp>
      <p:sp>
        <p:nvSpPr>
          <p:cNvPr id="3" name="Marcador de contenido 2"/>
          <p:cNvSpPr>
            <a:spLocks noGrp="1"/>
          </p:cNvSpPr>
          <p:nvPr>
            <p:ph idx="1"/>
          </p:nvPr>
        </p:nvSpPr>
        <p:spPr>
          <a:xfrm>
            <a:off x="1069848" y="1592017"/>
            <a:ext cx="7893678" cy="4880971"/>
          </a:xfrm>
        </p:spPr>
        <p:txBody>
          <a:bodyPr>
            <a:normAutofit fontScale="92500" lnSpcReduction="10000"/>
          </a:bodyPr>
          <a:lstStyle/>
          <a:p>
            <a:pPr algn="just"/>
            <a:r>
              <a:rPr lang="es-AR" dirty="0"/>
              <a:t>Durante la segunda presidencia, Perón se propuso realizar cambios en la orientación económica, con el objetivo de atenuar los efectos de la crisis. Se puso en marcha el segundo Plan Quinquenal. </a:t>
            </a:r>
          </a:p>
          <a:p>
            <a:pPr algn="just"/>
            <a:r>
              <a:rPr lang="es-AR" b="1" dirty="0"/>
              <a:t>Segundo Plan Quinquenal</a:t>
            </a:r>
            <a:r>
              <a:rPr lang="es-AR" dirty="0"/>
              <a:t>: Era un plan de ajuste, que intentó detener la inflación y aumentar la producción por medio de la reducción del consumo popular, el congelamiento de precios y salarios, prolongando por 2 años los convenios colectivos de trabajo, recortes de gasto del Estado, los incentivos a la producción y la exportación agropecuaria, la apertura a la entrada de capitales extranjeros y la disminución de la presencia del Estado como empresario. </a:t>
            </a:r>
          </a:p>
          <a:p>
            <a:pPr marL="0" indent="0" algn="just">
              <a:buNone/>
            </a:pPr>
            <a:r>
              <a:rPr lang="es-AR" dirty="0"/>
              <a:t>Los efectos: la inflación disminuyó, la actividad agropecuaria mejoró. Sin embargo  la tensión social se reavivó en 1954, cuando terminó la tregua sindical.</a:t>
            </a:r>
          </a:p>
          <a:p>
            <a:pPr marL="0" indent="0" algn="just">
              <a:buNone/>
            </a:pPr>
            <a:r>
              <a:rPr lang="es-AR" dirty="0"/>
              <a:t>La lucha y el caos se reavivó cuando el gobierno le quitó la personería jurídica a la UIA  y solo reconoció  como interlocutor empresario a la CGE. </a:t>
            </a:r>
          </a:p>
        </p:txBody>
      </p:sp>
      <p:pic>
        <p:nvPicPr>
          <p:cNvPr id="5" name="Imagen 4">
            <a:extLst>
              <a:ext uri="{FF2B5EF4-FFF2-40B4-BE49-F238E27FC236}">
                <a16:creationId xmlns:a16="http://schemas.microsoft.com/office/drawing/2014/main" id="{811B362D-BF8B-59E9-12F2-D0F92A174D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56032" y="717804"/>
            <a:ext cx="3035967" cy="5422392"/>
          </a:xfrm>
          <a:prstGeom prst="rect">
            <a:avLst/>
          </a:prstGeom>
        </p:spPr>
      </p:pic>
    </p:spTree>
    <p:extLst>
      <p:ext uri="{BB962C8B-B14F-4D97-AF65-F5344CB8AC3E}">
        <p14:creationId xmlns:p14="http://schemas.microsoft.com/office/powerpoint/2010/main" val="3396580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La crisis política y el golpe militar de 1955 </a:t>
            </a:r>
          </a:p>
        </p:txBody>
      </p:sp>
      <p:sp>
        <p:nvSpPr>
          <p:cNvPr id="3" name="Marcador de contenido 2"/>
          <p:cNvSpPr>
            <a:spLocks noGrp="1"/>
          </p:cNvSpPr>
          <p:nvPr>
            <p:ph idx="1"/>
          </p:nvPr>
        </p:nvSpPr>
        <p:spPr/>
        <p:txBody>
          <a:bodyPr/>
          <a:lstStyle/>
          <a:p>
            <a:r>
              <a:rPr lang="es-AR" dirty="0"/>
              <a:t>Las dificultadas económicas y las tensiones sociales se combinaron con un panorama político cada vez más conflictivo. </a:t>
            </a:r>
          </a:p>
          <a:p>
            <a:r>
              <a:rPr lang="es-AR" dirty="0"/>
              <a:t>El enfrentamiento entre los partidarios del gobierno y sus opositores se agravó cuando Perón asumió su segundo mandato.</a:t>
            </a:r>
          </a:p>
          <a:p>
            <a:r>
              <a:rPr lang="es-AR" dirty="0"/>
              <a:t>Si bien Perón ganó las elecciones con amplia diferencia, sufrió un desgaste político. La reforma constitucional de 1949, que permitía la reelección de Perón, provocó el deterioro de las relaciones con la oposición, ya que los representantes de la UCR se retiraron de la Convención Constituyente.</a:t>
            </a:r>
          </a:p>
          <a:p>
            <a:r>
              <a:rPr lang="es-AR" dirty="0"/>
              <a:t>Por otra parte los sindicatos intentaron imponer a Eva Perón en la formula presidencial. Esto hizo que reaccionaran los Conservadores, que presionaron al gobierno por medio de las F A  para que esta iniciativa no se concretara.</a:t>
            </a:r>
          </a:p>
        </p:txBody>
      </p:sp>
    </p:spTree>
    <p:extLst>
      <p:ext uri="{BB962C8B-B14F-4D97-AF65-F5344CB8AC3E}">
        <p14:creationId xmlns:p14="http://schemas.microsoft.com/office/powerpoint/2010/main" val="2807618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9848" y="245660"/>
            <a:ext cx="10058400" cy="5926540"/>
          </a:xfrm>
        </p:spPr>
        <p:txBody>
          <a:bodyPr/>
          <a:lstStyle/>
          <a:p>
            <a:r>
              <a:rPr lang="es-AR" dirty="0"/>
              <a:t>A partir de estos hechos las F A establecieron  relaciones y acuerdos políticos con los opositores al gobierno. (radicales, conservadores, socialistas)</a:t>
            </a:r>
          </a:p>
          <a:p>
            <a:r>
              <a:rPr lang="es-AR" dirty="0"/>
              <a:t>La Iglesia CATÓLICA , durante los primeros años de gobierno habia mantenido una buena relación con Perón, se fue distanciando y adoptó una posición de abierta oposición hacia el gobierno. </a:t>
            </a:r>
          </a:p>
          <a:p>
            <a:r>
              <a:rPr lang="es-AR" dirty="0"/>
              <a:t> finalmente, el 16 de septiembre de 1955, otro levantamiento militar que se autodenominó como la “Revolución Libertadora”,  encabezado por el almirante Isaac Rojas y los generales Pedro E. Aramburu y Eduardo Leonardi destituyó a Perón y estableció un gobierno </a:t>
            </a:r>
            <a:r>
              <a:rPr lang="es-AR" b="1" dirty="0"/>
              <a:t>provisional</a:t>
            </a:r>
          </a:p>
        </p:txBody>
      </p:sp>
    </p:spTree>
    <p:extLst>
      <p:ext uri="{BB962C8B-B14F-4D97-AF65-F5344CB8AC3E}">
        <p14:creationId xmlns:p14="http://schemas.microsoft.com/office/powerpoint/2010/main" val="1310449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a:t>Golpe militar de 1955 “la revolución libertadora”</a:t>
            </a:r>
          </a:p>
        </p:txBody>
      </p:sp>
      <p:sp>
        <p:nvSpPr>
          <p:cNvPr id="3" name="Marcador de contenido 2"/>
          <p:cNvSpPr>
            <a:spLocks noGrp="1"/>
          </p:cNvSpPr>
          <p:nvPr>
            <p:ph idx="1"/>
          </p:nvPr>
        </p:nvSpPr>
        <p:spPr>
          <a:xfrm>
            <a:off x="1069848" y="2121408"/>
            <a:ext cx="7207878" cy="4616276"/>
          </a:xfrm>
        </p:spPr>
        <p:txBody>
          <a:bodyPr>
            <a:normAutofit fontScale="92500" lnSpcReduction="10000"/>
          </a:bodyPr>
          <a:lstStyle/>
          <a:p>
            <a:r>
              <a:rPr lang="es-AR" dirty="0"/>
              <a:t>Un golpe militar, liderado por el entonces General Leonardi, derroca al gobierno democrático de Perón.</a:t>
            </a:r>
          </a:p>
          <a:p>
            <a:r>
              <a:rPr lang="es-AR" dirty="0"/>
              <a:t>El golpe es apoyado tanto por la mayoría opositora de las Fuerzas Armadas, la Burguesía Agraria e Industrial, sectores medios de la población civil, partidos políticos opositores al gobierno y la Iglesia Católica</a:t>
            </a:r>
          </a:p>
          <a:p>
            <a:r>
              <a:rPr lang="es-AR" dirty="0"/>
              <a:t>Pocos meses después de haberse gestado el golpe, la cúpula militar que habia liderado el golpe de Estado, cambia a Leonardi por el Gral. P Aramburu. </a:t>
            </a:r>
          </a:p>
          <a:p>
            <a:pPr marL="0" indent="0">
              <a:buNone/>
            </a:pPr>
            <a:r>
              <a:rPr lang="es-AR" dirty="0"/>
              <a:t>Medidas que toman los gobiernos militares:</a:t>
            </a:r>
          </a:p>
          <a:p>
            <a:pPr marL="0" indent="0">
              <a:buNone/>
            </a:pPr>
            <a:r>
              <a:rPr lang="es-AR" dirty="0"/>
              <a:t>La junta disuelve el Partido Peronista, prohibiendo tanto su manifestación política como su participación en las próximas elecciones.</a:t>
            </a:r>
          </a:p>
          <a:p>
            <a:pPr marL="0" indent="0">
              <a:buNone/>
            </a:pPr>
            <a:r>
              <a:rPr lang="es-AR" dirty="0"/>
              <a:t>Interviene la C.G.T</a:t>
            </a:r>
          </a:p>
          <a:p>
            <a:pPr marL="0" indent="0">
              <a:buNone/>
            </a:pPr>
            <a:r>
              <a:rPr lang="es-AR" dirty="0"/>
              <a:t>Prohíbe toda manifestación política o sindical.</a:t>
            </a:r>
          </a:p>
        </p:txBody>
      </p:sp>
      <p:pic>
        <p:nvPicPr>
          <p:cNvPr id="5" name="Imagen 4">
            <a:extLst>
              <a:ext uri="{FF2B5EF4-FFF2-40B4-BE49-F238E27FC236}">
                <a16:creationId xmlns:a16="http://schemas.microsoft.com/office/drawing/2014/main" id="{E178BB45-2A58-A2A3-1F81-655BA2C6CF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7726" y="2121408"/>
            <a:ext cx="3810000" cy="4251959"/>
          </a:xfrm>
          <a:prstGeom prst="rect">
            <a:avLst/>
          </a:prstGeom>
        </p:spPr>
      </p:pic>
    </p:spTree>
    <p:extLst>
      <p:ext uri="{BB962C8B-B14F-4D97-AF65-F5344CB8AC3E}">
        <p14:creationId xmlns:p14="http://schemas.microsoft.com/office/powerpoint/2010/main" val="4064987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9848" y="313899"/>
            <a:ext cx="10058400" cy="5858301"/>
          </a:xfrm>
        </p:spPr>
        <p:txBody>
          <a:bodyPr/>
          <a:lstStyle/>
          <a:p>
            <a:pPr marL="0" indent="0">
              <a:buNone/>
            </a:pPr>
            <a:r>
              <a:rPr lang="es-AR" b="1" dirty="0"/>
              <a:t>¿Cuáles son los objetivos de este gobierno militar?</a:t>
            </a:r>
          </a:p>
          <a:p>
            <a:pPr marL="0" indent="0">
              <a:buNone/>
            </a:pPr>
            <a:r>
              <a:rPr lang="es-AR" dirty="0"/>
              <a:t>El gobierno militar de Aramburu fue PROVISIONAL, ya que no planeó perpetuarse en el poder. No propuso un modelo económico a seguir, ni tampoco planificó una continuidad del mando militar al frente del ejecutivo. Su único objetivo era remover a Perón de su puesto y restaurar un gobierno político bajo la supervisión militar.</a:t>
            </a:r>
          </a:p>
          <a:p>
            <a:pPr marL="0" indent="0">
              <a:buNone/>
            </a:pPr>
            <a:r>
              <a:rPr lang="es-AR" dirty="0"/>
              <a:t>Además con estas medidas quería lograr el objetivo máximo que era </a:t>
            </a:r>
            <a:r>
              <a:rPr lang="es-AR" b="1" dirty="0"/>
              <a:t>desperonizar a la sociedad Argentina.</a:t>
            </a:r>
          </a:p>
          <a:p>
            <a:pPr marL="0" indent="0">
              <a:buNone/>
            </a:pPr>
            <a:r>
              <a:rPr lang="es-AR" dirty="0"/>
              <a:t>Tras dos años de gobierno, el gobierno provisorio de P. Aramburu no habia podido controlar ni la situación social, ni la política. Tras grandes devaluaciones de la moneda y una inflación galopante, el gobierno militar decide llamar a elecciones para el año 1957.</a:t>
            </a:r>
          </a:p>
          <a:p>
            <a:pPr marL="0" indent="0">
              <a:buNone/>
            </a:pPr>
            <a:r>
              <a:rPr lang="es-AR" dirty="0"/>
              <a:t>Tras el golpe, la sociedad, los partidos políticos, hasta incluso, las Fuerzas Armadas, van a sufrir una polarización entre Peronistas y Antiperonistas. Es por estos  que en el llamado a elecciones del año 57, los partidos políticos se disputarán por quien s quedará con los votos Peronistas.</a:t>
            </a:r>
          </a:p>
        </p:txBody>
      </p:sp>
    </p:spTree>
    <p:extLst>
      <p:ext uri="{BB962C8B-B14F-4D97-AF65-F5344CB8AC3E}">
        <p14:creationId xmlns:p14="http://schemas.microsoft.com/office/powerpoint/2010/main" val="3572258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0"/>
            <a:ext cx="10058400" cy="2093976"/>
          </a:xfrm>
        </p:spPr>
        <p:txBody>
          <a:bodyPr>
            <a:normAutofit fontScale="90000"/>
          </a:bodyPr>
          <a:lstStyle/>
          <a:p>
            <a:r>
              <a:rPr lang="es-AR" dirty="0"/>
              <a:t>el ascenso de perón1943</a:t>
            </a:r>
            <a:br>
              <a:rPr lang="es-AR" dirty="0"/>
            </a:br>
            <a:r>
              <a:rPr lang="es-AR" dirty="0"/>
              <a:t>(1946 a 1952) y (1952 a 1955)</a:t>
            </a:r>
            <a:br>
              <a:rPr lang="es-AR" dirty="0"/>
            </a:br>
            <a:r>
              <a:rPr lang="es-AR" dirty="0"/>
              <a:t>Primeros gobiernos</a:t>
            </a:r>
          </a:p>
        </p:txBody>
      </p:sp>
      <p:sp>
        <p:nvSpPr>
          <p:cNvPr id="3" name="Marcador de contenido 2"/>
          <p:cNvSpPr>
            <a:spLocks noGrp="1"/>
          </p:cNvSpPr>
          <p:nvPr>
            <p:ph idx="1"/>
          </p:nvPr>
        </p:nvSpPr>
        <p:spPr>
          <a:xfrm>
            <a:off x="917448" y="2700528"/>
            <a:ext cx="10058400" cy="4050792"/>
          </a:xfrm>
        </p:spPr>
        <p:txBody>
          <a:bodyPr>
            <a:normAutofit fontScale="92500" lnSpcReduction="10000"/>
          </a:bodyPr>
          <a:lstStyle/>
          <a:p>
            <a:r>
              <a:rPr lang="es-AR" dirty="0"/>
              <a:t>El golpe militar del GOU (grupo de oficiales unidos) en 1943, produjo gran descontento y con una opinión pública demasiado agitada por el contexto Europeo</a:t>
            </a:r>
          </a:p>
          <a:p>
            <a:r>
              <a:rPr lang="es-AR" dirty="0"/>
              <a:t>Se enfrentaban a los simpatizantes de los Aliados (EE UU, Francia, Gran Bretaña) contra los del Eje (Alemania, Italia, Japón)</a:t>
            </a:r>
          </a:p>
          <a:p>
            <a:r>
              <a:rPr lang="es-AR" dirty="0"/>
              <a:t>Porque los militares llevan adelanta el golpe de Estado?</a:t>
            </a:r>
          </a:p>
          <a:p>
            <a:pPr marL="0" indent="0">
              <a:buNone/>
            </a:pPr>
            <a:r>
              <a:rPr lang="es-AR" dirty="0"/>
              <a:t>El presidente Castillo estaba próximo a terminar su mandato y su intención era designar como sucesor presidencial a Robustiano Patrón Costas.</a:t>
            </a:r>
          </a:p>
          <a:p>
            <a:pPr marL="0" indent="0">
              <a:buNone/>
            </a:pPr>
            <a:endParaRPr lang="es-AR" dirty="0"/>
          </a:p>
          <a:p>
            <a:pPr marL="0" indent="0">
              <a:buNone/>
            </a:pPr>
            <a:r>
              <a:rPr lang="es-AR" dirty="0"/>
              <a:t>La decisión de Castillo generó desagrado en los sectores civiles  y Militares. Se pensaba que castillo iba a terminar con el fraude electoral y volver a las practicas constitucionales y en el plano internacional que habían posibilidades de aliarse a Alemania y abandonar la política de neutralidad.</a:t>
            </a:r>
          </a:p>
          <a:p>
            <a:pPr marL="0" indent="0">
              <a:buNone/>
            </a:pPr>
            <a:r>
              <a:rPr lang="es-AR" dirty="0"/>
              <a:t>Pagina 140 </a:t>
            </a:r>
          </a:p>
        </p:txBody>
      </p:sp>
      <p:pic>
        <p:nvPicPr>
          <p:cNvPr id="1026" name="Picture 2" descr="C:\Users\Usuario\Downloads\descarga.jf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6744" y="106680"/>
            <a:ext cx="3259455" cy="2392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4916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88213" y="238972"/>
            <a:ext cx="10058400" cy="1609344"/>
          </a:xfrm>
        </p:spPr>
        <p:txBody>
          <a:bodyPr/>
          <a:lstStyle/>
          <a:p>
            <a:r>
              <a:rPr lang="es-AR" dirty="0"/>
              <a:t>Crisis de los partidos políticos</a:t>
            </a:r>
          </a:p>
        </p:txBody>
      </p:sp>
      <p:sp>
        <p:nvSpPr>
          <p:cNvPr id="4" name="CuadroTexto 3"/>
          <p:cNvSpPr txBox="1"/>
          <p:nvPr/>
        </p:nvSpPr>
        <p:spPr>
          <a:xfrm>
            <a:off x="2702257" y="1663650"/>
            <a:ext cx="5404513" cy="369332"/>
          </a:xfrm>
          <a:prstGeom prst="rect">
            <a:avLst/>
          </a:prstGeom>
          <a:noFill/>
        </p:spPr>
        <p:txBody>
          <a:bodyPr wrap="square" rtlCol="0">
            <a:spAutoFit/>
          </a:bodyPr>
          <a:lstStyle/>
          <a:p>
            <a:r>
              <a:rPr lang="es-AR" dirty="0"/>
              <a:t>	¿Qué hacemos con los votos Peronistas? </a:t>
            </a:r>
          </a:p>
        </p:txBody>
      </p:sp>
      <p:sp>
        <p:nvSpPr>
          <p:cNvPr id="5" name="CuadroTexto 4"/>
          <p:cNvSpPr txBox="1"/>
          <p:nvPr/>
        </p:nvSpPr>
        <p:spPr>
          <a:xfrm>
            <a:off x="504968" y="2456597"/>
            <a:ext cx="10385946" cy="646331"/>
          </a:xfrm>
          <a:prstGeom prst="rect">
            <a:avLst/>
          </a:prstGeom>
          <a:noFill/>
        </p:spPr>
        <p:txBody>
          <a:bodyPr wrap="square" rtlCol="0">
            <a:spAutoFit/>
          </a:bodyPr>
          <a:lstStyle/>
          <a:p>
            <a:r>
              <a:rPr lang="es-AR" dirty="0"/>
              <a:t>La Unión Cívica Radical se divide internamente en dos bloques producto del tema en cuestión </a:t>
            </a:r>
          </a:p>
          <a:p>
            <a:r>
              <a:rPr lang="es-AR" dirty="0"/>
              <a:t>				¿Peronismo o Antiperonismo?</a:t>
            </a:r>
          </a:p>
        </p:txBody>
      </p:sp>
      <p:sp>
        <p:nvSpPr>
          <p:cNvPr id="6" name="CuadroTexto 5"/>
          <p:cNvSpPr txBox="1"/>
          <p:nvPr/>
        </p:nvSpPr>
        <p:spPr>
          <a:xfrm>
            <a:off x="504968" y="4339988"/>
            <a:ext cx="3261814" cy="1754326"/>
          </a:xfrm>
          <a:prstGeom prst="rect">
            <a:avLst/>
          </a:prstGeom>
          <a:noFill/>
        </p:spPr>
        <p:txBody>
          <a:bodyPr wrap="square" rtlCol="0">
            <a:spAutoFit/>
          </a:bodyPr>
          <a:lstStyle/>
          <a:p>
            <a:pPr algn="ctr"/>
            <a:r>
              <a:rPr lang="es-AR" dirty="0"/>
              <a:t>U.C.R.P (del Pueblo)</a:t>
            </a:r>
          </a:p>
          <a:p>
            <a:pPr algn="ctr"/>
            <a:endParaRPr lang="es-AR" dirty="0"/>
          </a:p>
          <a:p>
            <a:pPr algn="ctr"/>
            <a:r>
              <a:rPr lang="es-AR" dirty="0"/>
              <a:t>Tenían afinidad con la Revolución Libertadora, eran Antiperonistas, liderado por Ricardo Balbín.</a:t>
            </a:r>
          </a:p>
        </p:txBody>
      </p:sp>
      <p:sp>
        <p:nvSpPr>
          <p:cNvPr id="7" name="CuadroTexto 6"/>
          <p:cNvSpPr txBox="1"/>
          <p:nvPr/>
        </p:nvSpPr>
        <p:spPr>
          <a:xfrm>
            <a:off x="7642746" y="4339988"/>
            <a:ext cx="3057099" cy="2308324"/>
          </a:xfrm>
          <a:prstGeom prst="rect">
            <a:avLst/>
          </a:prstGeom>
          <a:noFill/>
        </p:spPr>
        <p:txBody>
          <a:bodyPr wrap="square" rtlCol="0">
            <a:spAutoFit/>
          </a:bodyPr>
          <a:lstStyle/>
          <a:p>
            <a:r>
              <a:rPr lang="es-AR" dirty="0"/>
              <a:t>U.C.R.I (Intransigente)</a:t>
            </a:r>
          </a:p>
          <a:p>
            <a:endParaRPr lang="es-AR" dirty="0"/>
          </a:p>
          <a:p>
            <a:r>
              <a:rPr lang="es-AR" dirty="0"/>
              <a:t>Buscaba el apoyo de Perón a cambio de que una vez Frondizi en el gobierno levantaría la proscripción. Eran liderados por A. Frondizi.</a:t>
            </a:r>
          </a:p>
        </p:txBody>
      </p:sp>
      <p:cxnSp>
        <p:nvCxnSpPr>
          <p:cNvPr id="9" name="Conector recto de flecha 8"/>
          <p:cNvCxnSpPr>
            <a:stCxn id="4" idx="2"/>
          </p:cNvCxnSpPr>
          <p:nvPr/>
        </p:nvCxnSpPr>
        <p:spPr>
          <a:xfrm flipH="1">
            <a:off x="5404513" y="2032982"/>
            <a:ext cx="1" cy="4236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recto de flecha 9"/>
          <p:cNvCxnSpPr/>
          <p:nvPr/>
        </p:nvCxnSpPr>
        <p:spPr>
          <a:xfrm flipH="1">
            <a:off x="2702257" y="3272994"/>
            <a:ext cx="2702257" cy="9578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a:off x="5404513" y="3270042"/>
            <a:ext cx="2968386" cy="8486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759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Frondizi “proyecto desarrollista” (1958-1962)</a:t>
            </a:r>
          </a:p>
        </p:txBody>
      </p:sp>
      <p:sp>
        <p:nvSpPr>
          <p:cNvPr id="3" name="Marcador de contenido 2"/>
          <p:cNvSpPr>
            <a:spLocks noGrp="1"/>
          </p:cNvSpPr>
          <p:nvPr>
            <p:ph idx="1"/>
          </p:nvPr>
        </p:nvSpPr>
        <p:spPr/>
        <p:txBody>
          <a:bodyPr/>
          <a:lstStyle/>
          <a:p>
            <a:r>
              <a:rPr lang="es-AR" dirty="0"/>
              <a:t>A diferencia de los militares del golpe del 55, Frondizi va a tener un proyecto económico claro. Tiene como objetivo “volver a la Argentina un país industrializado”.</a:t>
            </a:r>
          </a:p>
          <a:p>
            <a:r>
              <a:rPr lang="es-AR" dirty="0"/>
              <a:t>Una de las primeras medidas que toma como Presidente es, aumentar los salarios en un 60% para equipararlo con la inflación.</a:t>
            </a:r>
          </a:p>
          <a:p>
            <a:r>
              <a:rPr lang="es-AR" dirty="0"/>
              <a:t>Lo segundo es, impulsar la Industria pesada (Metalurgia, Siderurgia y Petroquímicas).</a:t>
            </a:r>
          </a:p>
          <a:p>
            <a:r>
              <a:rPr lang="es-AR" dirty="0"/>
              <a:t>Además, no quería descuidar el sector agrario, por eso intentó perfeccionar las técnicas agrícolas e impulsar, a la vez, la exportación de petróleo en el país. Para  esto va a necesitar inversiones extranjeras. </a:t>
            </a:r>
          </a:p>
        </p:txBody>
      </p:sp>
    </p:spTree>
    <p:extLst>
      <p:ext uri="{BB962C8B-B14F-4D97-AF65-F5344CB8AC3E}">
        <p14:creationId xmlns:p14="http://schemas.microsoft.com/office/powerpoint/2010/main" val="4134779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9848" y="272955"/>
            <a:ext cx="10058400" cy="5899245"/>
          </a:xfrm>
        </p:spPr>
        <p:txBody>
          <a:bodyPr>
            <a:normAutofit lnSpcReduction="10000"/>
          </a:bodyPr>
          <a:lstStyle/>
          <a:p>
            <a:r>
              <a:rPr lang="es-AR" dirty="0"/>
              <a:t>Sin embargo, su plan se va a ver frustrado por los altos niveles de Inflación que no va a poder contener de momento. Por lo que decide cambiar su Ministro de Economía por Álvaro </a:t>
            </a:r>
            <a:r>
              <a:rPr lang="es-AR" dirty="0" err="1"/>
              <a:t>Alzogaray</a:t>
            </a:r>
            <a:r>
              <a:rPr lang="es-AR" dirty="0"/>
              <a:t>, quien es de ideología liberal, el cual propuso medidas drásticas para contener la inflación.</a:t>
            </a:r>
          </a:p>
          <a:p>
            <a:r>
              <a:rPr lang="es-AR" dirty="0"/>
              <a:t>Esto provocó descontento general en los sectores que lo apoyaron, ya de su decisión de volverse al sector liberal. Por lo que provocó huelgas masivas y sabotajes. La débil alianza con los trabajadores que poseía el gobierno, se rompe.</a:t>
            </a:r>
          </a:p>
          <a:p>
            <a:r>
              <a:rPr lang="es-AR" dirty="0"/>
              <a:t>El gobierno ante la “anarquía social” aplica el “Plan Conintes”, plan de represión social total. Ante una maniobra desesperada del gobierno para causar buena imagen a nivel internacional, decide recibir en la Casa Rosada al “Che Guevara” líder del movimiento Comunista en Cuba junto a Fidel castro. sin embargo, a nivel  interno, los militares que tutelaban el gobierno de Frondizi, lo ven como una amenaza y un posible vuelco rotundo de Argentina al Comunismo. </a:t>
            </a:r>
          </a:p>
          <a:p>
            <a:r>
              <a:rPr lang="es-AR" dirty="0"/>
              <a:t>Por esta razón le piden la renuncia inmediata al Presidente (derrocamiento de Frondizi en el año 1962)</a:t>
            </a:r>
          </a:p>
          <a:p>
            <a:r>
              <a:rPr lang="es-AR" dirty="0"/>
              <a:t>Ante la desesperación de Frondizi de no perder el gobierno, y la perdida de apoyo de las provincias, toma decisiones como: levanta la proscripción del Peronismo, con lo que pretendía recuperar el apoyo sindical. Esto fue intolerable para los militares que no deseaban una vuelta del Peronismo al </a:t>
            </a:r>
            <a:r>
              <a:rPr lang="es-AR" dirty="0" err="1"/>
              <a:t>pdoer</a:t>
            </a:r>
            <a:r>
              <a:rPr lang="es-AR" dirty="0"/>
              <a:t>.</a:t>
            </a:r>
          </a:p>
        </p:txBody>
      </p:sp>
    </p:spTree>
    <p:extLst>
      <p:ext uri="{BB962C8B-B14F-4D97-AF65-F5344CB8AC3E}">
        <p14:creationId xmlns:p14="http://schemas.microsoft.com/office/powerpoint/2010/main" val="551707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9848" y="272955"/>
            <a:ext cx="10058400" cy="5899245"/>
          </a:xfrm>
        </p:spPr>
        <p:txBody>
          <a:bodyPr/>
          <a:lstStyle/>
          <a:p>
            <a:pPr marL="0" indent="0">
              <a:buNone/>
            </a:pPr>
            <a:r>
              <a:rPr lang="es-AR" b="1" dirty="0"/>
              <a:t>Derrocamiento de A. Frondizi: </a:t>
            </a:r>
          </a:p>
          <a:p>
            <a:r>
              <a:rPr lang="es-AR" dirty="0"/>
              <a:t>Frente al tibio apoyo que tuvieron sus medidas y sumado al descontento militar por el accionar del Presidente, la cúpula militar pide la renuncia del PRESIDENTE democrático en el año 1962.</a:t>
            </a:r>
          </a:p>
          <a:p>
            <a:r>
              <a:rPr lang="es-AR" dirty="0"/>
              <a:t>Asume, por cadena de mando, José María Guido, quien prontamente llamará a elecciones ese mismo año.</a:t>
            </a:r>
          </a:p>
        </p:txBody>
      </p:sp>
    </p:spTree>
    <p:extLst>
      <p:ext uri="{BB962C8B-B14F-4D97-AF65-F5344CB8AC3E}">
        <p14:creationId xmlns:p14="http://schemas.microsoft.com/office/powerpoint/2010/main" val="26434184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sz="4400" dirty="0"/>
              <a:t>LOS CONFLICTOS POLÍTICOS Y SOCIALES DURANTE LA PRESIDENCIA DE ILLIA (1963-1966)</a:t>
            </a:r>
          </a:p>
        </p:txBody>
      </p:sp>
      <p:sp>
        <p:nvSpPr>
          <p:cNvPr id="3" name="Marcador de contenido 2"/>
          <p:cNvSpPr>
            <a:spLocks noGrp="1"/>
          </p:cNvSpPr>
          <p:nvPr>
            <p:ph idx="1"/>
          </p:nvPr>
        </p:nvSpPr>
        <p:spPr/>
        <p:txBody>
          <a:bodyPr>
            <a:normAutofit lnSpcReduction="10000"/>
          </a:bodyPr>
          <a:lstStyle/>
          <a:p>
            <a:r>
              <a:rPr lang="es-AR" dirty="0"/>
              <a:t>Se producen enfrentamientos entre facciones de la fuerzas armadas azules y colorados. El gobierno de Guido estuvo subordinado al poder de las fuerzas armadas.</a:t>
            </a:r>
          </a:p>
          <a:p>
            <a:r>
              <a:rPr lang="es-AR" dirty="0"/>
              <a:t>El verdadero poder durante esta época de inestabilidad política lo tuvo el ejercito. Guido solo era la facha de legalidad democrática. A medida que una facción tomaba el poder, cambiaba la cartera de ministros y funcionarios públicos. Lo que provocaba cierta incertidumbre y inestabilidad en las políticas publicas que agravó la crisis económica, social y política.</a:t>
            </a:r>
          </a:p>
          <a:p>
            <a:endParaRPr lang="es-AR" dirty="0"/>
          </a:p>
          <a:p>
            <a:r>
              <a:rPr lang="es-AR" dirty="0"/>
              <a:t>A raíz de la revolución de 1955 (revolución libertadora) las FA se dividieron en facciones: colorados ( eran profundamente anti peronistas) azules (estaban de acuerdo con permitir un acceso condicionado a ciertos dirigentes peronistas con el fin de lograr la normalización institucional.</a:t>
            </a:r>
          </a:p>
        </p:txBody>
      </p:sp>
    </p:spTree>
    <p:extLst>
      <p:ext uri="{BB962C8B-B14F-4D97-AF65-F5344CB8AC3E}">
        <p14:creationId xmlns:p14="http://schemas.microsoft.com/office/powerpoint/2010/main" val="3604323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9848" y="327546"/>
            <a:ext cx="10058400" cy="5844654"/>
          </a:xfrm>
        </p:spPr>
        <p:txBody>
          <a:bodyPr/>
          <a:lstStyle/>
          <a:p>
            <a:r>
              <a:rPr lang="es-AR" dirty="0"/>
              <a:t>Desde la caída del gobierno de Frondizi el gobierno de Guido estuvo controlado por colorados (Marina, Infantería y artillería del Ejercito)</a:t>
            </a:r>
          </a:p>
          <a:p>
            <a:r>
              <a:rPr lang="es-AR" dirty="0"/>
              <a:t>Los Azules estaban compuestos por (Fuerza Aérea y caballería del Ejército)</a:t>
            </a:r>
          </a:p>
          <a:p>
            <a:r>
              <a:rPr lang="es-AR" dirty="0"/>
              <a:t>Tras varios enfrentamientos mediáticos y propagandísticos, los “azules” tomaron la impronta y pasaron al ataque. El líder de este grupo fue Juan Carlos Onganía. Llegó a un consenso con los colorados y  llegó a la normalización de las instituciones.</a:t>
            </a:r>
          </a:p>
          <a:p>
            <a:r>
              <a:rPr lang="es-AR" dirty="0"/>
              <a:t>Aun así el enfrentamiento armado entre facciones fue inevitables. Tras  bombardear San Antonio de Padua y los enfrentamientos de la plaza Constitución, los colorados se rindieron y Guido nombró al General Onganía como Comandante en Jefe del Ejército.</a:t>
            </a:r>
          </a:p>
          <a:p>
            <a:endParaRPr lang="es-AR" dirty="0"/>
          </a:p>
        </p:txBody>
      </p:sp>
    </p:spTree>
    <p:extLst>
      <p:ext uri="{BB962C8B-B14F-4D97-AF65-F5344CB8AC3E}">
        <p14:creationId xmlns:p14="http://schemas.microsoft.com/office/powerpoint/2010/main" val="369723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Hacia las elecciones generales de julio de 1963</a:t>
            </a:r>
          </a:p>
        </p:txBody>
      </p:sp>
      <p:sp>
        <p:nvSpPr>
          <p:cNvPr id="3" name="Marcador de contenido 2"/>
          <p:cNvSpPr>
            <a:spLocks noGrp="1"/>
          </p:cNvSpPr>
          <p:nvPr>
            <p:ph idx="1"/>
          </p:nvPr>
        </p:nvSpPr>
        <p:spPr/>
        <p:txBody>
          <a:bodyPr/>
          <a:lstStyle/>
          <a:p>
            <a:r>
              <a:rPr lang="es-AR" dirty="0"/>
              <a:t>Hacia 1963 la crisis militar, política, económica y social era caótica. Onganía planeaba una salida democrática. </a:t>
            </a:r>
          </a:p>
          <a:p>
            <a:r>
              <a:rPr lang="es-AR" dirty="0"/>
              <a:t>Los sueldos y aguinaldos de ese año fueron  pagados en cuotas ya que la Argentina estaba en estado de emergencia. </a:t>
            </a:r>
          </a:p>
          <a:p>
            <a:r>
              <a:rPr lang="es-AR" dirty="0"/>
              <a:t>La campaña electoral de ese año estuvo atravesada por el conflicto tradicional “peronistas antiperoniastas”ahora llamado “gorilas” sino también por numerosas huelgas y conflictos entre gremios.</a:t>
            </a:r>
          </a:p>
          <a:p>
            <a:endParaRPr lang="es-AR" dirty="0"/>
          </a:p>
        </p:txBody>
      </p:sp>
    </p:spTree>
    <p:extLst>
      <p:ext uri="{BB962C8B-B14F-4D97-AF65-F5344CB8AC3E}">
        <p14:creationId xmlns:p14="http://schemas.microsoft.com/office/powerpoint/2010/main" val="760552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Las candidaturas</a:t>
            </a:r>
          </a:p>
        </p:txBody>
      </p:sp>
      <p:sp>
        <p:nvSpPr>
          <p:cNvPr id="3" name="Marcador de contenido 2"/>
          <p:cNvSpPr>
            <a:spLocks noGrp="1"/>
          </p:cNvSpPr>
          <p:nvPr>
            <p:ph idx="1"/>
          </p:nvPr>
        </p:nvSpPr>
        <p:spPr/>
        <p:txBody>
          <a:bodyPr/>
          <a:lstStyle/>
          <a:p>
            <a:r>
              <a:rPr lang="es-AR" dirty="0"/>
              <a:t>Tras intrigas, alianzas y sublevaciones militares; las elecciones se llevaron a cabo el 7 de abril de 1963. </a:t>
            </a:r>
          </a:p>
          <a:p>
            <a:r>
              <a:rPr lang="es-AR" dirty="0"/>
              <a:t>La formula ILLIA – PERETTE se impuso con el 25% representando a la UCRP.  Si bien la UCRP ganó la elecciones presidenciales, el voto en blanco constituyó el 20%  del padrón electoral, lo que significaba que el gobierno iniciaba una gestión con una grave falta de representatividad de los intereses  de importantes sectores de la población.</a:t>
            </a:r>
          </a:p>
          <a:p>
            <a:endParaRPr lang="es-AR" dirty="0"/>
          </a:p>
        </p:txBody>
      </p:sp>
    </p:spTree>
    <p:extLst>
      <p:ext uri="{BB962C8B-B14F-4D97-AF65-F5344CB8AC3E}">
        <p14:creationId xmlns:p14="http://schemas.microsoft.com/office/powerpoint/2010/main" val="4532218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Obras de gobierno </a:t>
            </a:r>
          </a:p>
        </p:txBody>
      </p:sp>
      <p:sp>
        <p:nvSpPr>
          <p:cNvPr id="3" name="Marcador de contenido 2"/>
          <p:cNvSpPr>
            <a:spLocks noGrp="1"/>
          </p:cNvSpPr>
          <p:nvPr>
            <p:ph idx="1"/>
          </p:nvPr>
        </p:nvSpPr>
        <p:spPr/>
        <p:txBody>
          <a:bodyPr>
            <a:normAutofit lnSpcReduction="10000"/>
          </a:bodyPr>
          <a:lstStyle/>
          <a:p>
            <a:r>
              <a:rPr lang="es-AR" dirty="0"/>
              <a:t>Illia manifestó “ que su </a:t>
            </a:r>
            <a:r>
              <a:rPr lang="es-AR" dirty="0" err="1"/>
              <a:t>popósito</a:t>
            </a:r>
            <a:r>
              <a:rPr lang="es-AR" dirty="0"/>
              <a:t> era tender al crecimiento económico y a una más justa distribución de la riqueza a través de la programación económica”</a:t>
            </a:r>
          </a:p>
          <a:p>
            <a:endParaRPr lang="es-AR" dirty="0"/>
          </a:p>
          <a:p>
            <a:r>
              <a:rPr lang="es-AR" dirty="0"/>
              <a:t>Se dieron marcha atrás con los contratos de exploración, exportación y perforación suscriptos entre YPF  trece empresas extranjeras. Esto le  trajo consecuencias políticas, ya que alejó el apoyo de la UCRI y puso en jaque la relación del gobierno con el FMI y el Banco Mundial</a:t>
            </a:r>
          </a:p>
          <a:p>
            <a:r>
              <a:rPr lang="es-AR" dirty="0"/>
              <a:t>Su proyecto económico estaba basado en la intervención del Estado en la regulación de la economía. Fijó precios </a:t>
            </a:r>
            <a:r>
              <a:rPr lang="es-AR" dirty="0" err="1"/>
              <a:t>minimos</a:t>
            </a:r>
            <a:r>
              <a:rPr lang="es-AR" dirty="0"/>
              <a:t> y máximos y márgenes de ganancias. También creó el Consejo Nacional de Abastecimientos ( en el que estaban representados el gobierno, los productores y la CGT)</a:t>
            </a:r>
          </a:p>
          <a:p>
            <a:r>
              <a:rPr lang="es-AR" dirty="0"/>
              <a:t>Fijó los limites y requisitos para las operaciones de cambio en la moneda </a:t>
            </a:r>
          </a:p>
          <a:p>
            <a:r>
              <a:rPr lang="es-AR" dirty="0"/>
              <a:t>También el Congreso sancionó el régimen de salario mínimo vital y móvil.</a:t>
            </a:r>
          </a:p>
        </p:txBody>
      </p:sp>
    </p:spTree>
    <p:extLst>
      <p:ext uri="{BB962C8B-B14F-4D97-AF65-F5344CB8AC3E}">
        <p14:creationId xmlns:p14="http://schemas.microsoft.com/office/powerpoint/2010/main" val="21245747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Conflictos</a:t>
            </a:r>
          </a:p>
        </p:txBody>
      </p:sp>
      <p:sp>
        <p:nvSpPr>
          <p:cNvPr id="3" name="Marcador de contenido 2"/>
          <p:cNvSpPr>
            <a:spLocks noGrp="1"/>
          </p:cNvSpPr>
          <p:nvPr>
            <p:ph idx="1"/>
          </p:nvPr>
        </p:nvSpPr>
        <p:spPr/>
        <p:txBody>
          <a:bodyPr/>
          <a:lstStyle/>
          <a:p>
            <a:r>
              <a:rPr lang="es-AR" dirty="0"/>
              <a:t>Sin embargo las medidas económicas tomadas por el gobierno para la reactivación económica, no tuvieron el resultado esperado. </a:t>
            </a:r>
          </a:p>
          <a:p>
            <a:r>
              <a:rPr lang="es-AR" dirty="0"/>
              <a:t>Los conflictos sociales aumentaron, sindicatos, empresarios, trabajadores contra el gobierno. ´esto llevó a que los empresarios, que no podían especular con ganancias futuras, disminuyeran sus inversiones a mediano y largo plazo; lo que provocó despidos masivos.</a:t>
            </a:r>
          </a:p>
          <a:p>
            <a:r>
              <a:rPr lang="es-AR" dirty="0"/>
              <a:t>La CGT aprobó un “Plan de Lucha” que incluía la ocupación de lugares de trabajo y centros de producción. </a:t>
            </a:r>
          </a:p>
          <a:p>
            <a:r>
              <a:rPr lang="es-AR" dirty="0"/>
              <a:t>Para 1965 ya habían un millón de desocupados en el país, y la situación económica empeoraba cada vez más. </a:t>
            </a:r>
          </a:p>
        </p:txBody>
      </p:sp>
    </p:spTree>
    <p:extLst>
      <p:ext uri="{BB962C8B-B14F-4D97-AF65-F5344CB8AC3E}">
        <p14:creationId xmlns:p14="http://schemas.microsoft.com/office/powerpoint/2010/main" val="1436352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Diferencias en el ejercito </a:t>
            </a:r>
          </a:p>
        </p:txBody>
      </p:sp>
      <p:sp>
        <p:nvSpPr>
          <p:cNvPr id="3" name="Marcador de contenido 2"/>
          <p:cNvSpPr>
            <a:spLocks noGrp="1"/>
          </p:cNvSpPr>
          <p:nvPr>
            <p:ph idx="1"/>
          </p:nvPr>
        </p:nvSpPr>
        <p:spPr/>
        <p:txBody>
          <a:bodyPr>
            <a:normAutofit fontScale="92500" lnSpcReduction="20000"/>
          </a:bodyPr>
          <a:lstStyle/>
          <a:p>
            <a:r>
              <a:rPr lang="es-AR" dirty="0"/>
              <a:t>Una vez gestado el golpe militar de 1943, el grupo de militares que lideraban el golpe iba a designar a </a:t>
            </a:r>
            <a:r>
              <a:rPr lang="es-AR" dirty="0" err="1"/>
              <a:t>A</a:t>
            </a:r>
            <a:r>
              <a:rPr lang="es-AR" dirty="0"/>
              <a:t>. Rawson como nuevo presidente pero esto no llegó a darse por diferencias entre la cúpula militar. Es por esto que se designó a Pablo Ramírez como nuevo presidente</a:t>
            </a:r>
          </a:p>
          <a:p>
            <a:r>
              <a:rPr lang="es-AR" dirty="0"/>
              <a:t>Gracias a la designación de Pablo Ramírez como Presidente militar de la Rep. Argentina, </a:t>
            </a:r>
            <a:r>
              <a:rPr lang="es-AR" b="1" dirty="0"/>
              <a:t>el Grupo de Oficiales Unidos pudo tener acceso al poder y ocupar cargos dentro del gobierno</a:t>
            </a:r>
            <a:r>
              <a:rPr lang="es-AR" dirty="0"/>
              <a:t>. </a:t>
            </a:r>
          </a:p>
          <a:p>
            <a:pPr marL="0" indent="0">
              <a:buNone/>
            </a:pPr>
            <a:r>
              <a:rPr lang="es-AR" b="1" dirty="0"/>
              <a:t>El gobierno de RAMIREZ:</a:t>
            </a:r>
          </a:p>
          <a:p>
            <a:r>
              <a:rPr lang="es-AR" dirty="0"/>
              <a:t>Estuvo marcado por diferencias ideológicas entre germanófilos, pro aliados y neutralistas</a:t>
            </a:r>
          </a:p>
          <a:p>
            <a:r>
              <a:rPr lang="es-AR" dirty="0"/>
              <a:t>Dentro del gobierno habia divisiones en grupos, el grupo de el General C. </a:t>
            </a:r>
            <a:r>
              <a:rPr lang="es-AR" b="1" dirty="0" err="1"/>
              <a:t>Perlinger</a:t>
            </a:r>
            <a:r>
              <a:rPr lang="es-AR" dirty="0"/>
              <a:t> (quienes querían un gobierno conservador, católico y controlado por los militares) y los que seguían al Coronel Juan D. Perón (quien deseaba un gobierno constitucional)</a:t>
            </a:r>
          </a:p>
          <a:p>
            <a:r>
              <a:rPr lang="es-AR" dirty="0"/>
              <a:t>Pagina 142</a:t>
            </a:r>
          </a:p>
        </p:txBody>
      </p:sp>
    </p:spTree>
    <p:extLst>
      <p:ext uri="{BB962C8B-B14F-4D97-AF65-F5344CB8AC3E}">
        <p14:creationId xmlns:p14="http://schemas.microsoft.com/office/powerpoint/2010/main" val="21006716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Debilitamiento y caída del gobierno de a. illia 1965</a:t>
            </a:r>
          </a:p>
        </p:txBody>
      </p:sp>
      <p:sp>
        <p:nvSpPr>
          <p:cNvPr id="3" name="Marcador de contenido 2"/>
          <p:cNvSpPr>
            <a:spLocks noGrp="1"/>
          </p:cNvSpPr>
          <p:nvPr>
            <p:ph idx="1"/>
          </p:nvPr>
        </p:nvSpPr>
        <p:spPr/>
        <p:txBody>
          <a:bodyPr>
            <a:normAutofit fontScale="92500" lnSpcReduction="10000"/>
          </a:bodyPr>
          <a:lstStyle/>
          <a:p>
            <a:r>
              <a:rPr lang="es-AR" dirty="0"/>
              <a:t>En 1965 el Partido Justicialista consigue la personería política que le permitía actuar en todo el país y presentarse a elecciones provinciales y también en la de diputados, legisladores provinciales y autoridades municipales.</a:t>
            </a:r>
          </a:p>
          <a:p>
            <a:r>
              <a:rPr lang="es-AR" dirty="0"/>
              <a:t>Las elecciones se hicieron con normalidad y los dirigentes Justicialistas llegaron al Congreso. Esto agravó mas aun la delicada situación del gobierno.</a:t>
            </a:r>
          </a:p>
          <a:p>
            <a:r>
              <a:rPr lang="es-AR" dirty="0"/>
              <a:t>Aunque en el plano económico el plan de Illia surtió efecto y la economía comenzó a repuntar para 1965, el pueblo argentino pensó que la economía funcionaba mal. Se multiplicaron las huelgas y los sabotajes.</a:t>
            </a:r>
          </a:p>
          <a:p>
            <a:r>
              <a:rPr lang="es-AR" dirty="0"/>
              <a:t>La sanción de la ley de medicamentos que establecía preferencias para los laboratorios farmacéuticos de capital argentino frente a extranjeros  llevó a estos últimos a participar activamente en el derrocamiento del gobierno.</a:t>
            </a:r>
          </a:p>
          <a:p>
            <a:r>
              <a:rPr lang="es-AR" dirty="0"/>
              <a:t>Finalmente el 28 de junio de 1966 un golpe militar encabezado por las 3 FA derrocó al gobierno de Illia. Una junta militar dio a conocer los motivos del golpe y la DE LA REVOLUCIÓN ARGENTINA.</a:t>
            </a:r>
          </a:p>
        </p:txBody>
      </p:sp>
    </p:spTree>
    <p:extLst>
      <p:ext uri="{BB962C8B-B14F-4D97-AF65-F5344CB8AC3E}">
        <p14:creationId xmlns:p14="http://schemas.microsoft.com/office/powerpoint/2010/main" val="102219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uario\Downloads\descarga (1).jf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 y="110934"/>
            <a:ext cx="11811000" cy="6427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4005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9848" y="327546"/>
            <a:ext cx="10058400" cy="5844654"/>
          </a:xfrm>
        </p:spPr>
        <p:txBody>
          <a:bodyPr/>
          <a:lstStyle/>
          <a:p>
            <a:pPr marL="0" indent="0">
              <a:buNone/>
            </a:pPr>
            <a:r>
              <a:rPr lang="es-AR" b="1" dirty="0"/>
              <a:t>Perón comienza su ascenso al poder:</a:t>
            </a:r>
            <a:r>
              <a:rPr lang="es-AR" dirty="0"/>
              <a:t> </a:t>
            </a:r>
          </a:p>
          <a:p>
            <a:r>
              <a:rPr lang="es-AR" dirty="0"/>
              <a:t>Ocupa la secretaria de </a:t>
            </a:r>
            <a:r>
              <a:rPr lang="es-AR" b="1" dirty="0"/>
              <a:t>Trabajo y Previsión</a:t>
            </a:r>
            <a:r>
              <a:rPr lang="es-AR" dirty="0"/>
              <a:t> ( donde tiene acercamiento a la población)</a:t>
            </a:r>
          </a:p>
          <a:p>
            <a:r>
              <a:rPr lang="es-AR" dirty="0"/>
              <a:t>Comienza a acercarse a los </a:t>
            </a:r>
            <a:r>
              <a:rPr lang="es-AR" b="1" dirty="0"/>
              <a:t>trabajadores y obreros</a:t>
            </a:r>
            <a:r>
              <a:rPr lang="es-AR" dirty="0"/>
              <a:t>. Escucha sus demandas.</a:t>
            </a:r>
          </a:p>
          <a:p>
            <a:r>
              <a:rPr lang="es-AR" dirty="0"/>
              <a:t>Su línea política se encontraba mas flexible y abierta al dialogo político. Tuvo contacto con figuras políticas de gran relevancia en el momento.</a:t>
            </a:r>
          </a:p>
          <a:p>
            <a:r>
              <a:rPr lang="es-AR" dirty="0"/>
              <a:t>Durante su mandato en la Secretaria de Trabajo y Previsión impulsó una serie de leyes que favorecieron a los trabajadores como: la  “</a:t>
            </a:r>
            <a:r>
              <a:rPr lang="es-AR" b="1" dirty="0"/>
              <a:t>Ley de Despidos</a:t>
            </a:r>
            <a:r>
              <a:rPr lang="es-AR" dirty="0"/>
              <a:t>” (impulsaban la idea de que cada trabajador recibiera una indemnización cuando lo despidieran), el “</a:t>
            </a:r>
            <a:r>
              <a:rPr lang="es-AR" b="1" dirty="0"/>
              <a:t>Estatuto del Peón</a:t>
            </a:r>
            <a:r>
              <a:rPr lang="es-AR" dirty="0"/>
              <a:t>” ( estableció condiciones dignas y un salario mínimo para los trabajadores), entre otros</a:t>
            </a:r>
          </a:p>
          <a:p>
            <a:r>
              <a:rPr lang="es-AR" dirty="0"/>
              <a:t>Perón buscó alianzas con </a:t>
            </a:r>
            <a:r>
              <a:rPr lang="es-AR" b="1" dirty="0"/>
              <a:t>los sindicatos obreros y con las organizaciones  de empresarios</a:t>
            </a:r>
            <a:r>
              <a:rPr lang="es-AR" dirty="0"/>
              <a:t> y también con los dirigentes  de los principales partidos políticos ( la UCR)</a:t>
            </a:r>
          </a:p>
          <a:p>
            <a:pPr marL="0" indent="0">
              <a:buNone/>
            </a:pPr>
            <a:r>
              <a:rPr lang="es-AR" dirty="0"/>
              <a:t>143/144/145/146/147/148/149</a:t>
            </a:r>
          </a:p>
        </p:txBody>
      </p:sp>
    </p:spTree>
    <p:extLst>
      <p:ext uri="{BB962C8B-B14F-4D97-AF65-F5344CB8AC3E}">
        <p14:creationId xmlns:p14="http://schemas.microsoft.com/office/powerpoint/2010/main" val="2699615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9848" y="122830"/>
            <a:ext cx="10058400" cy="6049370"/>
          </a:xfrm>
        </p:spPr>
        <p:txBody>
          <a:bodyPr>
            <a:normAutofit lnSpcReduction="10000"/>
          </a:bodyPr>
          <a:lstStyle/>
          <a:p>
            <a:pPr marL="0" indent="0">
              <a:buNone/>
            </a:pPr>
            <a:r>
              <a:rPr lang="es-AR" b="1" dirty="0"/>
              <a:t>La situación del gobierno militar se torna complicada </a:t>
            </a:r>
          </a:p>
          <a:p>
            <a:pPr marL="0" indent="0">
              <a:buNone/>
            </a:pPr>
            <a:r>
              <a:rPr lang="es-AR" dirty="0"/>
              <a:t>El gobierno de P. Ramirez se ve presionado por los EE UU que obligan al gobierno Argentino a romper relaciones con el eje. A causa de esto un grupo del ejercito nacionalistas y neutralistas presiona a Ramirez a renunciar.</a:t>
            </a:r>
          </a:p>
          <a:p>
            <a:pPr marL="0" indent="0">
              <a:buNone/>
            </a:pPr>
            <a:r>
              <a:rPr lang="es-AR" dirty="0"/>
              <a:t>Por esto asume E. J. Farrell como nuevo presidente militar en 1944.</a:t>
            </a:r>
          </a:p>
          <a:p>
            <a:pPr marL="0" indent="0">
              <a:buNone/>
            </a:pPr>
            <a:r>
              <a:rPr lang="es-AR" dirty="0"/>
              <a:t>Gracias a este recambio político, Perón, comenzará a ocupar puestos mas altos dentro del gobierno como: </a:t>
            </a:r>
            <a:r>
              <a:rPr lang="es-AR" b="1" dirty="0"/>
              <a:t>Ministro de Guerra y luego el de vicepresidente. </a:t>
            </a:r>
          </a:p>
          <a:p>
            <a:pPr marL="0" indent="0">
              <a:buNone/>
            </a:pPr>
            <a:r>
              <a:rPr lang="es-AR" b="1" dirty="0"/>
              <a:t>Sin embargo la reacción de los empresarios no fue favorable a Perón y sus políticas ya que lo veían como una amenaza para sus intereses. También ganó la enemistad de un sector del ejercito e incluso de se ganó la oposición de Braden embajador de los EEUU en Argentina. </a:t>
            </a:r>
          </a:p>
          <a:p>
            <a:pPr marL="0" indent="0">
              <a:buNone/>
            </a:pPr>
            <a:r>
              <a:rPr lang="es-AR" dirty="0"/>
              <a:t>1945 el presidente militar Farrell convocó a elecciones libres. </a:t>
            </a:r>
          </a:p>
          <a:p>
            <a:pPr marL="0" indent="0">
              <a:buNone/>
            </a:pPr>
            <a:r>
              <a:rPr lang="es-AR" dirty="0"/>
              <a:t>Los militares opositores a Perón deciden sacarlo del medio, lo desplazan del gobierno y lo detienen. A causa de esto se producen manifestaciones masivas de los simpatizantes de Perón (17 de octubre) para que sea liberado. Ante la presión social que ejercen las huelgas, es liberado y puede participar de las elecciones presidenciales.</a:t>
            </a:r>
          </a:p>
          <a:p>
            <a:pPr marL="0" indent="0">
              <a:buNone/>
            </a:pPr>
            <a:r>
              <a:rPr lang="es-AR" b="1" dirty="0"/>
              <a:t>                                                                                                                                                                                                                                                                                                                                                                                                                                                                                                                                                                                                                                                                                                                                                                                                                                                                                                                                    </a:t>
            </a:r>
          </a:p>
        </p:txBody>
      </p:sp>
    </p:spTree>
    <p:extLst>
      <p:ext uri="{BB962C8B-B14F-4D97-AF65-F5344CB8AC3E}">
        <p14:creationId xmlns:p14="http://schemas.microsoft.com/office/powerpoint/2010/main" val="1563948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uario\Downloads\descarga (3).jf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8360" y="304800"/>
            <a:ext cx="5958840" cy="641604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Usuario\Downloads\descarga (2).jf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010" y="304800"/>
            <a:ext cx="5472430" cy="6416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2679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a:t>La sociedad y el régimen político durante los gobiernos peronistas (1946-1952)</a:t>
            </a:r>
          </a:p>
        </p:txBody>
      </p:sp>
      <p:sp>
        <p:nvSpPr>
          <p:cNvPr id="3" name="Marcador de contenido 2"/>
          <p:cNvSpPr>
            <a:spLocks noGrp="1"/>
          </p:cNvSpPr>
          <p:nvPr>
            <p:ph idx="1"/>
          </p:nvPr>
        </p:nvSpPr>
        <p:spPr>
          <a:xfrm>
            <a:off x="1069848" y="2121407"/>
            <a:ext cx="10058400" cy="4443165"/>
          </a:xfrm>
        </p:spPr>
        <p:txBody>
          <a:bodyPr/>
          <a:lstStyle/>
          <a:p>
            <a:r>
              <a:rPr lang="es-AR" dirty="0"/>
              <a:t>Pagina 150 a 160</a:t>
            </a:r>
          </a:p>
          <a:p>
            <a:r>
              <a:rPr lang="es-AR" dirty="0"/>
              <a:t>Perón con su liderazgo se puso al frente del Partido Laborista y formó formula presidencial con Quijano</a:t>
            </a:r>
          </a:p>
          <a:p>
            <a:r>
              <a:rPr lang="es-AR" dirty="0"/>
              <a:t>El partido Laborista triunfa en las elecciones consiguiendo el 52% de los votos, además  obtuvieron 2/3 de la Cámara de Diputados y amplia Mayoría en el Senado y el gobierno en 13 provincias (de 14 provincias que eran para ese momento).</a:t>
            </a:r>
          </a:p>
          <a:p>
            <a:endParaRPr lang="es-AR" dirty="0"/>
          </a:p>
        </p:txBody>
      </p:sp>
      <p:pic>
        <p:nvPicPr>
          <p:cNvPr id="5" name="Imagen 4">
            <a:extLst>
              <a:ext uri="{FF2B5EF4-FFF2-40B4-BE49-F238E27FC236}">
                <a16:creationId xmlns:a16="http://schemas.microsoft.com/office/drawing/2014/main" id="{FDAB4240-DA7B-1191-8FF6-52C92A5F65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4937" y="4342989"/>
            <a:ext cx="5005137" cy="2030379"/>
          </a:xfrm>
          <a:prstGeom prst="rect">
            <a:avLst/>
          </a:prstGeom>
        </p:spPr>
      </p:pic>
    </p:spTree>
    <p:extLst>
      <p:ext uri="{BB962C8B-B14F-4D97-AF65-F5344CB8AC3E}">
        <p14:creationId xmlns:p14="http://schemas.microsoft.com/office/powerpoint/2010/main" val="467373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a:t>Proyecto económico Peronista</a:t>
            </a:r>
          </a:p>
        </p:txBody>
      </p:sp>
      <p:sp>
        <p:nvSpPr>
          <p:cNvPr id="3" name="Marcador de contenido 2"/>
          <p:cNvSpPr>
            <a:spLocks noGrp="1"/>
          </p:cNvSpPr>
          <p:nvPr>
            <p:ph idx="1"/>
          </p:nvPr>
        </p:nvSpPr>
        <p:spPr>
          <a:xfrm>
            <a:off x="1105614" y="1579986"/>
            <a:ext cx="7316163" cy="4793381"/>
          </a:xfrm>
        </p:spPr>
        <p:txBody>
          <a:bodyPr>
            <a:normAutofit fontScale="92500" lnSpcReduction="10000"/>
          </a:bodyPr>
          <a:lstStyle/>
          <a:p>
            <a:r>
              <a:rPr lang="es-AR" dirty="0"/>
              <a:t>Los objetivo y las principales líneas de acción de la política económica del primer gobierno de Perón quedaron en el Primer Plan Quinquenal. Con este plan el Estado procuraba incentivar el desarrollo de la Industria y al mismo tiempo crear las bases que permitieran una redistribución de la riqueza en favor de los asalariados</a:t>
            </a:r>
          </a:p>
          <a:p>
            <a:r>
              <a:rPr lang="es-AR" dirty="0"/>
              <a:t>Aumentando el poder </a:t>
            </a:r>
            <a:r>
              <a:rPr lang="es-AR" dirty="0" err="1"/>
              <a:t>adqusitivo</a:t>
            </a:r>
            <a:r>
              <a:rPr lang="es-AR" dirty="0"/>
              <a:t> de los trabajadores, el nivel de empleo y mejoras de las condiciones laborales de los trabajadores.</a:t>
            </a:r>
          </a:p>
          <a:p>
            <a:r>
              <a:rPr lang="es-AR" dirty="0"/>
              <a:t>Aumentó el gasto social en educación, salud y vivienda.</a:t>
            </a:r>
          </a:p>
          <a:p>
            <a:r>
              <a:rPr lang="es-AR" dirty="0"/>
              <a:t>El plan procuraba aumentar el proceso de “Sustitución de Importaciones de manufacturas industriales”. Mejoramiento del desarrollo de la industria metalmecánica y metalúrgica liviana.</a:t>
            </a:r>
          </a:p>
          <a:p>
            <a:r>
              <a:rPr lang="es-AR" dirty="0"/>
              <a:t> se empezaron a fabricar artefactos para el hogar (</a:t>
            </a:r>
            <a:r>
              <a:rPr lang="es-AR" dirty="0" err="1"/>
              <a:t>lavarropasa</a:t>
            </a:r>
            <a:r>
              <a:rPr lang="es-AR" dirty="0"/>
              <a:t>, licuadoras, ventiladores, </a:t>
            </a:r>
            <a:r>
              <a:rPr lang="es-AR" dirty="0" err="1"/>
              <a:t>etc</a:t>
            </a:r>
            <a:r>
              <a:rPr lang="es-AR" dirty="0"/>
              <a:t>)</a:t>
            </a:r>
          </a:p>
        </p:txBody>
      </p:sp>
      <p:pic>
        <p:nvPicPr>
          <p:cNvPr id="5" name="Imagen 4">
            <a:extLst>
              <a:ext uri="{FF2B5EF4-FFF2-40B4-BE49-F238E27FC236}">
                <a16:creationId xmlns:a16="http://schemas.microsoft.com/office/drawing/2014/main" id="{DCAD313C-DECF-0948-C4BF-1E2D35E4F0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7116" y="1579986"/>
            <a:ext cx="2893343" cy="4110951"/>
          </a:xfrm>
          <a:prstGeom prst="rect">
            <a:avLst/>
          </a:prstGeom>
        </p:spPr>
      </p:pic>
    </p:spTree>
    <p:extLst>
      <p:ext uri="{BB962C8B-B14F-4D97-AF65-F5344CB8AC3E}">
        <p14:creationId xmlns:p14="http://schemas.microsoft.com/office/powerpoint/2010/main" val="27440552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Tipo de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ipo de madera">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ipo de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TM03090434[[fn=Madera]]</Template>
  <TotalTime>536</TotalTime>
  <Words>3763</Words>
  <Application>Microsoft Office PowerPoint</Application>
  <PresentationFormat>Panorámica</PresentationFormat>
  <Paragraphs>158</Paragraphs>
  <Slides>30</Slides>
  <Notes>7</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30</vt:i4>
      </vt:variant>
    </vt:vector>
  </HeadingPairs>
  <TitlesOfParts>
    <vt:vector size="35" baseType="lpstr">
      <vt:lpstr>Calibri</vt:lpstr>
      <vt:lpstr>Rockwell</vt:lpstr>
      <vt:lpstr>Rockwell Condensed</vt:lpstr>
      <vt:lpstr>Wingdings</vt:lpstr>
      <vt:lpstr>Tipo de madera</vt:lpstr>
      <vt:lpstr>Historia argentina e internacional desde 1943 a 1966</vt:lpstr>
      <vt:lpstr>el ascenso de perón1943 (1946 a 1952) y (1952 a 1955) Primeros gobiernos</vt:lpstr>
      <vt:lpstr>Diferencias en el ejercito </vt:lpstr>
      <vt:lpstr>Presentación de PowerPoint</vt:lpstr>
      <vt:lpstr>Presentación de PowerPoint</vt:lpstr>
      <vt:lpstr>Presentación de PowerPoint</vt:lpstr>
      <vt:lpstr>Presentación de PowerPoint</vt:lpstr>
      <vt:lpstr>La sociedad y el régimen político durante los gobiernos peronistas (1946-1952)</vt:lpstr>
      <vt:lpstr>Proyecto económico Peronista</vt:lpstr>
      <vt:lpstr>Presentación de PowerPoint</vt:lpstr>
      <vt:lpstr>Las debilidades del modelo</vt:lpstr>
      <vt:lpstr>La intervención estatal </vt:lpstr>
      <vt:lpstr>La política social</vt:lpstr>
      <vt:lpstr>La crisis del modelo económico y de la alianza social peronista</vt:lpstr>
      <vt:lpstr>Las respuestas a la crisis: el plan estabilizador</vt:lpstr>
      <vt:lpstr>La crisis política y el golpe militar de 1955 </vt:lpstr>
      <vt:lpstr>Presentación de PowerPoint</vt:lpstr>
      <vt:lpstr>Golpe militar de 1955 “la revolución libertadora”</vt:lpstr>
      <vt:lpstr>Presentación de PowerPoint</vt:lpstr>
      <vt:lpstr>Crisis de los partidos políticos</vt:lpstr>
      <vt:lpstr>Frondizi “proyecto desarrollista” (1958-1962)</vt:lpstr>
      <vt:lpstr>Presentación de PowerPoint</vt:lpstr>
      <vt:lpstr>Presentación de PowerPoint</vt:lpstr>
      <vt:lpstr>LOS CONFLICTOS POLÍTICOS Y SOCIALES DURANTE LA PRESIDENCIA DE ILLIA (1963-1966)</vt:lpstr>
      <vt:lpstr>Presentación de PowerPoint</vt:lpstr>
      <vt:lpstr>Hacia las elecciones generales de julio de 1963</vt:lpstr>
      <vt:lpstr>Las candidaturas</vt:lpstr>
      <vt:lpstr>Obras de gobierno </vt:lpstr>
      <vt:lpstr>Conflictos</vt:lpstr>
      <vt:lpstr>Debilitamiento y caída del gobierno de a. illia 1965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Historia argentina e internacional desde 1955 a 1966</dc:title>
  <dc:creator>alumno</dc:creator>
  <cp:lastModifiedBy>HP</cp:lastModifiedBy>
  <cp:revision>60</cp:revision>
  <cp:lastPrinted>2021-09-25T11:19:08Z</cp:lastPrinted>
  <dcterms:created xsi:type="dcterms:W3CDTF">2021-07-24T11:34:27Z</dcterms:created>
  <dcterms:modified xsi:type="dcterms:W3CDTF">2023-08-02T12:45:41Z</dcterms:modified>
</cp:coreProperties>
</file>