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78" r:id="rId2"/>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Lst>
  <p:sldSz cx="9144000" cy="6858000" type="screen4x3"/>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1416" y="-9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theme" Target="theme/theme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viewProps" Target="viewProp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ES"/>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ES"/>
          </a:p>
        </p:txBody>
      </p:sp>
      <p:sp>
        <p:nvSpPr>
          <p:cNvPr id="4" name="3 Marcador de fecha"/>
          <p:cNvSpPr>
            <a:spLocks noGrp="1"/>
          </p:cNvSpPr>
          <p:nvPr>
            <p:ph type="dt" sz="half" idx="10"/>
          </p:nvPr>
        </p:nvSpPr>
        <p:spPr/>
        <p:txBody>
          <a:bodyPr/>
          <a:lstStyle/>
          <a:p>
            <a:fld id="{7A847CFC-816F-41D0-AAC0-9BF4FEBC753E}" type="datetimeFigureOut">
              <a:rPr lang="es-ES" smtClean="0"/>
              <a:t>27/09/2023</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132FADFE-3B8F-471C-ABF0-DBC7717ECBBC}" type="slidenum">
              <a:rPr lang="es-ES" smtClean="0"/>
              <a:t>‹Nº›</a:t>
            </a:fld>
            <a:endParaRPr lang="es-E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7A847CFC-816F-41D0-AAC0-9BF4FEBC753E}" type="datetimeFigureOut">
              <a:rPr lang="es-ES" smtClean="0"/>
              <a:t>27/09/2023</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132FADFE-3B8F-471C-ABF0-DBC7717ECBBC}" type="slidenum">
              <a:rPr lang="es-ES" smtClean="0"/>
              <a:t>‹Nº›</a:t>
            </a:fld>
            <a:endParaRPr lang="es-E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7A847CFC-816F-41D0-AAC0-9BF4FEBC753E}" type="datetimeFigureOut">
              <a:rPr lang="es-ES" smtClean="0"/>
              <a:t>27/09/2023</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132FADFE-3B8F-471C-ABF0-DBC7717ECBBC}" type="slidenum">
              <a:rPr lang="es-ES" smtClean="0"/>
              <a:t>‹Nº›</a:t>
            </a:fld>
            <a:endParaRPr lang="es-E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905000"/>
            <a:ext cx="7543800" cy="2593975"/>
          </a:xfrm>
        </p:spPr>
        <p:txBody>
          <a:bodyPr anchor="b"/>
          <a:lstStyle>
            <a:lvl1pPr>
              <a:defRPr sz="6600">
                <a:ln>
                  <a:noFill/>
                </a:ln>
                <a:solidFill>
                  <a:schemeClr val="tx2"/>
                </a:solidFill>
              </a:defRPr>
            </a:lvl1pPr>
          </a:lstStyle>
          <a:p>
            <a:r>
              <a:rPr lang="es-ES" smtClean="0"/>
              <a:t>Haga clic para modificar el estilo de título del patrón</a:t>
            </a:r>
            <a:endParaRPr lang="en-US" dirty="0"/>
          </a:p>
        </p:txBody>
      </p:sp>
      <p:sp>
        <p:nvSpPr>
          <p:cNvPr id="3" name="Subtitle 2"/>
          <p:cNvSpPr>
            <a:spLocks noGrp="1"/>
          </p:cNvSpPr>
          <p:nvPr>
            <p:ph type="subTitle" idx="1"/>
          </p:nvPr>
        </p:nvSpPr>
        <p:spPr>
          <a:xfrm>
            <a:off x="685800" y="4572000"/>
            <a:ext cx="6461760" cy="1066800"/>
          </a:xfrm>
        </p:spPr>
        <p:txBody>
          <a:bodyPr anchor="t">
            <a:normAutofit/>
          </a:bodyPr>
          <a:lstStyle>
            <a:lvl1pPr marL="0" indent="0" algn="l">
              <a:buNone/>
              <a:defRPr sz="20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n-US" dirty="0"/>
          </a:p>
        </p:txBody>
      </p:sp>
      <p:sp>
        <p:nvSpPr>
          <p:cNvPr id="4" name="Date Placeholder 3"/>
          <p:cNvSpPr>
            <a:spLocks noGrp="1"/>
          </p:cNvSpPr>
          <p:nvPr>
            <p:ph type="dt" sz="half" idx="10"/>
          </p:nvPr>
        </p:nvSpPr>
        <p:spPr/>
        <p:txBody>
          <a:bodyPr/>
          <a:lstStyle/>
          <a:p>
            <a:fld id="{2B745C7E-C90F-4BA8-9AEE-39CC27C2FCBA}" type="datetimeFigureOut">
              <a:rPr lang="es-AR" smtClean="0">
                <a:solidFill>
                  <a:prstClr val="black"/>
                </a:solidFill>
              </a:rPr>
              <a:pPr/>
              <a:t>27/9/2023</a:t>
            </a:fld>
            <a:endParaRPr lang="es-AR">
              <a:solidFill>
                <a:prstClr val="black"/>
              </a:solidFill>
            </a:endParaRPr>
          </a:p>
        </p:txBody>
      </p:sp>
      <p:sp>
        <p:nvSpPr>
          <p:cNvPr id="5" name="Footer Placeholder 4"/>
          <p:cNvSpPr>
            <a:spLocks noGrp="1"/>
          </p:cNvSpPr>
          <p:nvPr>
            <p:ph type="ftr" sz="quarter" idx="11"/>
          </p:nvPr>
        </p:nvSpPr>
        <p:spPr/>
        <p:txBody>
          <a:bodyPr/>
          <a:lstStyle/>
          <a:p>
            <a:endParaRPr lang="es-AR">
              <a:solidFill>
                <a:prstClr val="black"/>
              </a:solidFill>
            </a:endParaRPr>
          </a:p>
        </p:txBody>
      </p:sp>
      <p:sp>
        <p:nvSpPr>
          <p:cNvPr id="6" name="Slide Number Placeholder 5"/>
          <p:cNvSpPr>
            <a:spLocks noGrp="1"/>
          </p:cNvSpPr>
          <p:nvPr>
            <p:ph type="sldNum" sz="quarter" idx="12"/>
          </p:nvPr>
        </p:nvSpPr>
        <p:spPr/>
        <p:txBody>
          <a:bodyPr/>
          <a:lstStyle/>
          <a:p>
            <a:fld id="{A2CCA579-2538-43CA-B02D-EE09DDD2267E}" type="slidenum">
              <a:rPr lang="es-AR" smtClean="0">
                <a:solidFill>
                  <a:prstClr val="black"/>
                </a:solidFill>
              </a:rPr>
              <a:pPr/>
              <a:t>‹Nº›</a:t>
            </a:fld>
            <a:endParaRPr lang="es-AR">
              <a:solidFill>
                <a:prstClr val="black"/>
              </a:solidFill>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a:p>
        </p:txBody>
      </p:sp>
      <p:sp>
        <p:nvSpPr>
          <p:cNvPr id="3" name="Content Placeholder 2"/>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Date Placeholder 3"/>
          <p:cNvSpPr>
            <a:spLocks noGrp="1"/>
          </p:cNvSpPr>
          <p:nvPr>
            <p:ph type="dt" sz="half" idx="10"/>
          </p:nvPr>
        </p:nvSpPr>
        <p:spPr/>
        <p:txBody>
          <a:bodyPr/>
          <a:lstStyle/>
          <a:p>
            <a:fld id="{2B745C7E-C90F-4BA8-9AEE-39CC27C2FCBA}" type="datetimeFigureOut">
              <a:rPr lang="es-AR" smtClean="0">
                <a:solidFill>
                  <a:prstClr val="black"/>
                </a:solidFill>
              </a:rPr>
              <a:pPr/>
              <a:t>27/9/2023</a:t>
            </a:fld>
            <a:endParaRPr lang="es-AR">
              <a:solidFill>
                <a:prstClr val="black"/>
              </a:solidFill>
            </a:endParaRPr>
          </a:p>
        </p:txBody>
      </p:sp>
      <p:sp>
        <p:nvSpPr>
          <p:cNvPr id="5" name="Footer Placeholder 4"/>
          <p:cNvSpPr>
            <a:spLocks noGrp="1"/>
          </p:cNvSpPr>
          <p:nvPr>
            <p:ph type="ftr" sz="quarter" idx="11"/>
          </p:nvPr>
        </p:nvSpPr>
        <p:spPr/>
        <p:txBody>
          <a:bodyPr/>
          <a:lstStyle/>
          <a:p>
            <a:endParaRPr lang="es-AR">
              <a:solidFill>
                <a:prstClr val="black"/>
              </a:solidFill>
            </a:endParaRPr>
          </a:p>
        </p:txBody>
      </p:sp>
      <p:sp>
        <p:nvSpPr>
          <p:cNvPr id="6" name="Slide Number Placeholder 5"/>
          <p:cNvSpPr>
            <a:spLocks noGrp="1"/>
          </p:cNvSpPr>
          <p:nvPr>
            <p:ph type="sldNum" sz="quarter" idx="12"/>
          </p:nvPr>
        </p:nvSpPr>
        <p:spPr/>
        <p:txBody>
          <a:bodyPr/>
          <a:lstStyle/>
          <a:p>
            <a:fld id="{A2CCA579-2538-43CA-B02D-EE09DDD2267E}" type="slidenum">
              <a:rPr lang="es-AR" smtClean="0">
                <a:solidFill>
                  <a:prstClr val="black"/>
                </a:solidFill>
              </a:rPr>
              <a:pPr/>
              <a:t>‹Nº›</a:t>
            </a:fld>
            <a:endParaRPr lang="es-AR">
              <a:solidFill>
                <a:prstClr val="black"/>
              </a:solidFill>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722313" y="5486400"/>
            <a:ext cx="7659687" cy="1168400"/>
          </a:xfrm>
        </p:spPr>
        <p:txBody>
          <a:bodyPr anchor="t"/>
          <a:lstStyle>
            <a:lvl1pPr algn="l">
              <a:defRPr sz="3600" b="0" cap="all"/>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722313" y="3852863"/>
            <a:ext cx="6135687" cy="1633538"/>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2B745C7E-C90F-4BA8-9AEE-39CC27C2FCBA}" type="datetimeFigureOut">
              <a:rPr lang="es-AR" smtClean="0">
                <a:solidFill>
                  <a:prstClr val="black"/>
                </a:solidFill>
              </a:rPr>
              <a:pPr/>
              <a:t>27/9/2023</a:t>
            </a:fld>
            <a:endParaRPr lang="es-AR">
              <a:solidFill>
                <a:prstClr val="black"/>
              </a:solidFill>
            </a:endParaRPr>
          </a:p>
        </p:txBody>
      </p:sp>
      <p:sp>
        <p:nvSpPr>
          <p:cNvPr id="5" name="Footer Placeholder 4"/>
          <p:cNvSpPr>
            <a:spLocks noGrp="1"/>
          </p:cNvSpPr>
          <p:nvPr>
            <p:ph type="ftr" sz="quarter" idx="11"/>
          </p:nvPr>
        </p:nvSpPr>
        <p:spPr/>
        <p:txBody>
          <a:bodyPr/>
          <a:lstStyle/>
          <a:p>
            <a:endParaRPr lang="es-AR">
              <a:solidFill>
                <a:prstClr val="black"/>
              </a:solidFill>
            </a:endParaRPr>
          </a:p>
        </p:txBody>
      </p:sp>
      <p:sp>
        <p:nvSpPr>
          <p:cNvPr id="6" name="Slide Number Placeholder 5"/>
          <p:cNvSpPr>
            <a:spLocks noGrp="1"/>
          </p:cNvSpPr>
          <p:nvPr>
            <p:ph type="sldNum" sz="quarter" idx="12"/>
          </p:nvPr>
        </p:nvSpPr>
        <p:spPr/>
        <p:txBody>
          <a:bodyPr/>
          <a:lstStyle/>
          <a:p>
            <a:fld id="{A2CCA579-2538-43CA-B02D-EE09DDD2267E}" type="slidenum">
              <a:rPr lang="es-AR" smtClean="0">
                <a:solidFill>
                  <a:prstClr val="black"/>
                </a:solidFill>
              </a:rPr>
              <a:pPr/>
              <a:t>‹Nº›</a:t>
            </a:fld>
            <a:endParaRPr lang="es-AR">
              <a:solidFill>
                <a:prstClr val="black"/>
              </a:solidFill>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a:p>
        </p:txBody>
      </p:sp>
      <p:sp>
        <p:nvSpPr>
          <p:cNvPr id="3" name="Content Placeholder 2"/>
          <p:cNvSpPr>
            <a:spLocks noGrp="1"/>
          </p:cNvSpPr>
          <p:nvPr>
            <p:ph sz="half" idx="1"/>
          </p:nvPr>
        </p:nvSpPr>
        <p:spPr>
          <a:xfrm>
            <a:off x="4572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Content Placeholder 3"/>
          <p:cNvSpPr>
            <a:spLocks noGrp="1"/>
          </p:cNvSpPr>
          <p:nvPr>
            <p:ph sz="half" idx="2"/>
          </p:nvPr>
        </p:nvSpPr>
        <p:spPr>
          <a:xfrm>
            <a:off x="44196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Date Placeholder 4"/>
          <p:cNvSpPr>
            <a:spLocks noGrp="1"/>
          </p:cNvSpPr>
          <p:nvPr>
            <p:ph type="dt" sz="half" idx="10"/>
          </p:nvPr>
        </p:nvSpPr>
        <p:spPr/>
        <p:txBody>
          <a:bodyPr/>
          <a:lstStyle/>
          <a:p>
            <a:fld id="{2B745C7E-C90F-4BA8-9AEE-39CC27C2FCBA}" type="datetimeFigureOut">
              <a:rPr lang="es-AR" smtClean="0">
                <a:solidFill>
                  <a:prstClr val="black"/>
                </a:solidFill>
              </a:rPr>
              <a:pPr/>
              <a:t>27/9/2023</a:t>
            </a:fld>
            <a:endParaRPr lang="es-AR">
              <a:solidFill>
                <a:prstClr val="black"/>
              </a:solidFill>
            </a:endParaRPr>
          </a:p>
        </p:txBody>
      </p:sp>
      <p:sp>
        <p:nvSpPr>
          <p:cNvPr id="6" name="Footer Placeholder 5"/>
          <p:cNvSpPr>
            <a:spLocks noGrp="1"/>
          </p:cNvSpPr>
          <p:nvPr>
            <p:ph type="ftr" sz="quarter" idx="11"/>
          </p:nvPr>
        </p:nvSpPr>
        <p:spPr/>
        <p:txBody>
          <a:bodyPr/>
          <a:lstStyle/>
          <a:p>
            <a:endParaRPr lang="es-AR">
              <a:solidFill>
                <a:prstClr val="black"/>
              </a:solidFill>
            </a:endParaRPr>
          </a:p>
        </p:txBody>
      </p:sp>
      <p:sp>
        <p:nvSpPr>
          <p:cNvPr id="7" name="Slide Number Placeholder 6"/>
          <p:cNvSpPr>
            <a:spLocks noGrp="1"/>
          </p:cNvSpPr>
          <p:nvPr>
            <p:ph type="sldNum" sz="quarter" idx="12"/>
          </p:nvPr>
        </p:nvSpPr>
        <p:spPr/>
        <p:txBody>
          <a:bodyPr/>
          <a:lstStyle/>
          <a:p>
            <a:fld id="{A2CCA579-2538-43CA-B02D-EE09DDD2267E}" type="slidenum">
              <a:rPr lang="es-AR" smtClean="0">
                <a:solidFill>
                  <a:prstClr val="black"/>
                </a:solidFill>
              </a:rPr>
              <a:pPr/>
              <a:t>‹Nº›</a:t>
            </a:fld>
            <a:endParaRPr lang="es-AR">
              <a:solidFill>
                <a:prstClr val="black"/>
              </a:solidFill>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s-ES" smtClean="0"/>
              <a:t>Haga clic para modificar el estilo de título del patrón</a:t>
            </a:r>
            <a:endParaRPr lang="en-US"/>
          </a:p>
        </p:txBody>
      </p:sp>
      <p:sp>
        <p:nvSpPr>
          <p:cNvPr id="3" name="Text Placeholder 2"/>
          <p:cNvSpPr>
            <a:spLocks noGrp="1"/>
          </p:cNvSpPr>
          <p:nvPr>
            <p:ph type="body" idx="1"/>
          </p:nvPr>
        </p:nvSpPr>
        <p:spPr>
          <a:xfrm>
            <a:off x="4572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Content Placeholder 3"/>
          <p:cNvSpPr>
            <a:spLocks noGrp="1"/>
          </p:cNvSpPr>
          <p:nvPr>
            <p:ph sz="half" idx="2"/>
          </p:nvPr>
        </p:nvSpPr>
        <p:spPr>
          <a:xfrm>
            <a:off x="4572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Text Placeholder 4"/>
          <p:cNvSpPr>
            <a:spLocks noGrp="1"/>
          </p:cNvSpPr>
          <p:nvPr>
            <p:ph type="body" sz="quarter" idx="3"/>
          </p:nvPr>
        </p:nvSpPr>
        <p:spPr>
          <a:xfrm>
            <a:off x="44196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Content Placeholder 5"/>
          <p:cNvSpPr>
            <a:spLocks noGrp="1"/>
          </p:cNvSpPr>
          <p:nvPr>
            <p:ph sz="quarter" idx="4"/>
          </p:nvPr>
        </p:nvSpPr>
        <p:spPr>
          <a:xfrm>
            <a:off x="44196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7" name="Date Placeholder 6"/>
          <p:cNvSpPr>
            <a:spLocks noGrp="1"/>
          </p:cNvSpPr>
          <p:nvPr>
            <p:ph type="dt" sz="half" idx="10"/>
          </p:nvPr>
        </p:nvSpPr>
        <p:spPr/>
        <p:txBody>
          <a:bodyPr/>
          <a:lstStyle/>
          <a:p>
            <a:fld id="{2B745C7E-C90F-4BA8-9AEE-39CC27C2FCBA}" type="datetimeFigureOut">
              <a:rPr lang="es-AR" smtClean="0">
                <a:solidFill>
                  <a:prstClr val="black"/>
                </a:solidFill>
              </a:rPr>
              <a:pPr/>
              <a:t>27/9/2023</a:t>
            </a:fld>
            <a:endParaRPr lang="es-AR">
              <a:solidFill>
                <a:prstClr val="black"/>
              </a:solidFill>
            </a:endParaRPr>
          </a:p>
        </p:txBody>
      </p:sp>
      <p:sp>
        <p:nvSpPr>
          <p:cNvPr id="8" name="Footer Placeholder 7"/>
          <p:cNvSpPr>
            <a:spLocks noGrp="1"/>
          </p:cNvSpPr>
          <p:nvPr>
            <p:ph type="ftr" sz="quarter" idx="11"/>
          </p:nvPr>
        </p:nvSpPr>
        <p:spPr/>
        <p:txBody>
          <a:bodyPr/>
          <a:lstStyle/>
          <a:p>
            <a:endParaRPr lang="es-AR">
              <a:solidFill>
                <a:prstClr val="black"/>
              </a:solidFill>
            </a:endParaRPr>
          </a:p>
        </p:txBody>
      </p:sp>
      <p:sp>
        <p:nvSpPr>
          <p:cNvPr id="9" name="Slide Number Placeholder 8"/>
          <p:cNvSpPr>
            <a:spLocks noGrp="1"/>
          </p:cNvSpPr>
          <p:nvPr>
            <p:ph type="sldNum" sz="quarter" idx="12"/>
          </p:nvPr>
        </p:nvSpPr>
        <p:spPr/>
        <p:txBody>
          <a:bodyPr/>
          <a:lstStyle/>
          <a:p>
            <a:fld id="{A2CCA579-2538-43CA-B02D-EE09DDD2267E}" type="slidenum">
              <a:rPr lang="es-AR" smtClean="0">
                <a:solidFill>
                  <a:prstClr val="black"/>
                </a:solidFill>
              </a:rPr>
              <a:pPr/>
              <a:t>‹Nº›</a:t>
            </a:fld>
            <a:endParaRPr lang="es-AR">
              <a:solidFill>
                <a:prstClr val="black"/>
              </a:solidFill>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a:p>
        </p:txBody>
      </p:sp>
      <p:sp>
        <p:nvSpPr>
          <p:cNvPr id="3" name="Date Placeholder 2"/>
          <p:cNvSpPr>
            <a:spLocks noGrp="1"/>
          </p:cNvSpPr>
          <p:nvPr>
            <p:ph type="dt" sz="half" idx="10"/>
          </p:nvPr>
        </p:nvSpPr>
        <p:spPr/>
        <p:txBody>
          <a:bodyPr/>
          <a:lstStyle/>
          <a:p>
            <a:fld id="{2B745C7E-C90F-4BA8-9AEE-39CC27C2FCBA}" type="datetimeFigureOut">
              <a:rPr lang="es-AR" smtClean="0">
                <a:solidFill>
                  <a:prstClr val="black"/>
                </a:solidFill>
              </a:rPr>
              <a:pPr/>
              <a:t>27/9/2023</a:t>
            </a:fld>
            <a:endParaRPr lang="es-AR">
              <a:solidFill>
                <a:prstClr val="black"/>
              </a:solidFill>
            </a:endParaRPr>
          </a:p>
        </p:txBody>
      </p:sp>
      <p:sp>
        <p:nvSpPr>
          <p:cNvPr id="4" name="Footer Placeholder 3"/>
          <p:cNvSpPr>
            <a:spLocks noGrp="1"/>
          </p:cNvSpPr>
          <p:nvPr>
            <p:ph type="ftr" sz="quarter" idx="11"/>
          </p:nvPr>
        </p:nvSpPr>
        <p:spPr/>
        <p:txBody>
          <a:bodyPr/>
          <a:lstStyle/>
          <a:p>
            <a:endParaRPr lang="es-AR">
              <a:solidFill>
                <a:prstClr val="black"/>
              </a:solidFill>
            </a:endParaRPr>
          </a:p>
        </p:txBody>
      </p:sp>
      <p:sp>
        <p:nvSpPr>
          <p:cNvPr id="5" name="Slide Number Placeholder 4"/>
          <p:cNvSpPr>
            <a:spLocks noGrp="1"/>
          </p:cNvSpPr>
          <p:nvPr>
            <p:ph type="sldNum" sz="quarter" idx="12"/>
          </p:nvPr>
        </p:nvSpPr>
        <p:spPr/>
        <p:txBody>
          <a:bodyPr/>
          <a:lstStyle/>
          <a:p>
            <a:fld id="{A2CCA579-2538-43CA-B02D-EE09DDD2267E}" type="slidenum">
              <a:rPr lang="es-AR" smtClean="0">
                <a:solidFill>
                  <a:prstClr val="black"/>
                </a:solidFill>
              </a:rPr>
              <a:pPr/>
              <a:t>‹Nº›</a:t>
            </a:fld>
            <a:endParaRPr lang="es-AR">
              <a:solidFill>
                <a:prstClr val="black"/>
              </a:solidFill>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B745C7E-C90F-4BA8-9AEE-39CC27C2FCBA}" type="datetimeFigureOut">
              <a:rPr lang="es-AR" smtClean="0">
                <a:solidFill>
                  <a:prstClr val="black"/>
                </a:solidFill>
              </a:rPr>
              <a:pPr/>
              <a:t>27/9/2023</a:t>
            </a:fld>
            <a:endParaRPr lang="es-AR">
              <a:solidFill>
                <a:prstClr val="black"/>
              </a:solidFill>
            </a:endParaRPr>
          </a:p>
        </p:txBody>
      </p:sp>
      <p:sp>
        <p:nvSpPr>
          <p:cNvPr id="3" name="Footer Placeholder 2"/>
          <p:cNvSpPr>
            <a:spLocks noGrp="1"/>
          </p:cNvSpPr>
          <p:nvPr>
            <p:ph type="ftr" sz="quarter" idx="11"/>
          </p:nvPr>
        </p:nvSpPr>
        <p:spPr/>
        <p:txBody>
          <a:bodyPr/>
          <a:lstStyle/>
          <a:p>
            <a:endParaRPr lang="es-AR">
              <a:solidFill>
                <a:prstClr val="black"/>
              </a:solidFill>
            </a:endParaRPr>
          </a:p>
        </p:txBody>
      </p:sp>
      <p:sp>
        <p:nvSpPr>
          <p:cNvPr id="4" name="Slide Number Placeholder 3"/>
          <p:cNvSpPr>
            <a:spLocks noGrp="1"/>
          </p:cNvSpPr>
          <p:nvPr>
            <p:ph type="sldNum" sz="quarter" idx="12"/>
          </p:nvPr>
        </p:nvSpPr>
        <p:spPr/>
        <p:txBody>
          <a:bodyPr/>
          <a:lstStyle/>
          <a:p>
            <a:fld id="{A2CCA579-2538-43CA-B02D-EE09DDD2267E}" type="slidenum">
              <a:rPr lang="es-AR" smtClean="0">
                <a:solidFill>
                  <a:prstClr val="black"/>
                </a:solidFill>
              </a:rPr>
              <a:pPr/>
              <a:t>‹Nº›</a:t>
            </a:fld>
            <a:endParaRPr lang="es-AR">
              <a:solidFill>
                <a:prstClr val="black"/>
              </a:solidFill>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304801" y="5495544"/>
            <a:ext cx="7772400" cy="594360"/>
          </a:xfrm>
        </p:spPr>
        <p:txBody>
          <a:bodyPr anchor="b"/>
          <a:lstStyle>
            <a:lvl1pPr algn="ctr">
              <a:defRPr sz="2200" b="1"/>
            </a:lvl1pPr>
          </a:lstStyle>
          <a:p>
            <a:r>
              <a:rPr lang="es-ES" smtClean="0"/>
              <a:t>Haga clic para modificar el estilo de título del patrón</a:t>
            </a:r>
            <a:endParaRPr lang="en-US" dirty="0"/>
          </a:p>
        </p:txBody>
      </p:sp>
      <p:sp>
        <p:nvSpPr>
          <p:cNvPr id="4" name="Text Placeholder 3"/>
          <p:cNvSpPr>
            <a:spLocks noGrp="1"/>
          </p:cNvSpPr>
          <p:nvPr>
            <p:ph type="body" sz="half" idx="2"/>
          </p:nvPr>
        </p:nvSpPr>
        <p:spPr>
          <a:xfrm>
            <a:off x="304799" y="6096000"/>
            <a:ext cx="7772401" cy="6096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fld id="{2B745C7E-C90F-4BA8-9AEE-39CC27C2FCBA}" type="datetimeFigureOut">
              <a:rPr lang="es-AR" smtClean="0">
                <a:solidFill>
                  <a:prstClr val="black"/>
                </a:solidFill>
              </a:rPr>
              <a:pPr/>
              <a:t>27/9/2023</a:t>
            </a:fld>
            <a:endParaRPr lang="es-AR">
              <a:solidFill>
                <a:prstClr val="black"/>
              </a:solidFill>
            </a:endParaRPr>
          </a:p>
        </p:txBody>
      </p:sp>
      <p:sp>
        <p:nvSpPr>
          <p:cNvPr id="6" name="Footer Placeholder 5"/>
          <p:cNvSpPr>
            <a:spLocks noGrp="1"/>
          </p:cNvSpPr>
          <p:nvPr>
            <p:ph type="ftr" sz="quarter" idx="11"/>
          </p:nvPr>
        </p:nvSpPr>
        <p:spPr/>
        <p:txBody>
          <a:bodyPr/>
          <a:lstStyle/>
          <a:p>
            <a:endParaRPr lang="es-AR">
              <a:solidFill>
                <a:prstClr val="black"/>
              </a:solidFill>
            </a:endParaRPr>
          </a:p>
        </p:txBody>
      </p:sp>
      <p:sp>
        <p:nvSpPr>
          <p:cNvPr id="7" name="Slide Number Placeholder 6"/>
          <p:cNvSpPr>
            <a:spLocks noGrp="1"/>
          </p:cNvSpPr>
          <p:nvPr>
            <p:ph type="sldNum" sz="quarter" idx="12"/>
          </p:nvPr>
        </p:nvSpPr>
        <p:spPr/>
        <p:txBody>
          <a:bodyPr/>
          <a:lstStyle/>
          <a:p>
            <a:fld id="{A2CCA579-2538-43CA-B02D-EE09DDD2267E}" type="slidenum">
              <a:rPr lang="es-AR" smtClean="0">
                <a:solidFill>
                  <a:prstClr val="black"/>
                </a:solidFill>
              </a:rPr>
              <a:pPr/>
              <a:t>‹Nº›</a:t>
            </a:fld>
            <a:endParaRPr lang="es-AR">
              <a:solidFill>
                <a:prstClr val="black"/>
              </a:solidFill>
            </a:endParaRPr>
          </a:p>
        </p:txBody>
      </p:sp>
      <p:sp>
        <p:nvSpPr>
          <p:cNvPr id="9" name="Content Placeholder 8"/>
          <p:cNvSpPr>
            <a:spLocks noGrp="1"/>
          </p:cNvSpPr>
          <p:nvPr>
            <p:ph sz="quarter" idx="13"/>
          </p:nvPr>
        </p:nvSpPr>
        <p:spPr>
          <a:xfrm>
            <a:off x="304800" y="381000"/>
            <a:ext cx="7772400" cy="4942840"/>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7A847CFC-816F-41D0-AAC0-9BF4FEBC753E}" type="datetimeFigureOut">
              <a:rPr lang="es-ES" smtClean="0"/>
              <a:t>27/09/2023</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132FADFE-3B8F-471C-ABF0-DBC7717ECBBC}" type="slidenum">
              <a:rPr lang="es-ES" smtClean="0"/>
              <a:t>‹Nº›</a:t>
            </a:fld>
            <a:endParaRPr lang="es-E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301752" y="5495278"/>
            <a:ext cx="7772400" cy="594626"/>
          </a:xfrm>
        </p:spPr>
        <p:txBody>
          <a:bodyPr anchor="b"/>
          <a:lstStyle>
            <a:lvl1pPr algn="ctr">
              <a:defRPr sz="2200" b="1">
                <a:ln>
                  <a:noFill/>
                </a:ln>
                <a:solidFill>
                  <a:schemeClr val="tx2"/>
                </a:solidFill>
              </a:defRPr>
            </a:lvl1pPr>
          </a:lstStyle>
          <a:p>
            <a:r>
              <a:rPr lang="es-ES" smtClean="0"/>
              <a:t>Haga clic para modificar el estilo de título del patrón</a:t>
            </a:r>
            <a:endParaRPr lang="en-US" dirty="0"/>
          </a:p>
        </p:txBody>
      </p:sp>
      <p:sp>
        <p:nvSpPr>
          <p:cNvPr id="3" name="Picture Placeholder 2"/>
          <p:cNvSpPr>
            <a:spLocks noGrp="1"/>
          </p:cNvSpPr>
          <p:nvPr>
            <p:ph type="pic" idx="1"/>
          </p:nvPr>
        </p:nvSpPr>
        <p:spPr>
          <a:xfrm>
            <a:off x="0" y="0"/>
            <a:ext cx="84582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smtClean="0"/>
              <a:t>Haga clic en el icono para agregar una imagen</a:t>
            </a:r>
            <a:endParaRPr lang="en-US" dirty="0"/>
          </a:p>
        </p:txBody>
      </p:sp>
      <p:sp>
        <p:nvSpPr>
          <p:cNvPr id="4" name="Text Placeholder 3"/>
          <p:cNvSpPr>
            <a:spLocks noGrp="1"/>
          </p:cNvSpPr>
          <p:nvPr>
            <p:ph type="body" sz="half" idx="2"/>
          </p:nvPr>
        </p:nvSpPr>
        <p:spPr>
          <a:xfrm>
            <a:off x="301752" y="6096000"/>
            <a:ext cx="7772400" cy="612648"/>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8" name="Date Placeholder 7"/>
          <p:cNvSpPr>
            <a:spLocks noGrp="1"/>
          </p:cNvSpPr>
          <p:nvPr>
            <p:ph type="dt" sz="half" idx="10"/>
          </p:nvPr>
        </p:nvSpPr>
        <p:spPr/>
        <p:txBody>
          <a:bodyPr/>
          <a:lstStyle/>
          <a:p>
            <a:fld id="{2B745C7E-C90F-4BA8-9AEE-39CC27C2FCBA}" type="datetimeFigureOut">
              <a:rPr lang="es-AR" smtClean="0">
                <a:solidFill>
                  <a:prstClr val="black"/>
                </a:solidFill>
              </a:rPr>
              <a:pPr/>
              <a:t>27/9/2023</a:t>
            </a:fld>
            <a:endParaRPr lang="es-AR">
              <a:solidFill>
                <a:prstClr val="black"/>
              </a:solidFill>
            </a:endParaRPr>
          </a:p>
        </p:txBody>
      </p:sp>
      <p:sp>
        <p:nvSpPr>
          <p:cNvPr id="9" name="Slide Number Placeholder 8"/>
          <p:cNvSpPr>
            <a:spLocks noGrp="1"/>
          </p:cNvSpPr>
          <p:nvPr>
            <p:ph type="sldNum" sz="quarter" idx="11"/>
          </p:nvPr>
        </p:nvSpPr>
        <p:spPr/>
        <p:txBody>
          <a:bodyPr/>
          <a:lstStyle/>
          <a:p>
            <a:fld id="{A2CCA579-2538-43CA-B02D-EE09DDD2267E}" type="slidenum">
              <a:rPr lang="es-AR" smtClean="0">
                <a:solidFill>
                  <a:prstClr val="black"/>
                </a:solidFill>
              </a:rPr>
              <a:pPr/>
              <a:t>‹Nº›</a:t>
            </a:fld>
            <a:endParaRPr lang="es-AR">
              <a:solidFill>
                <a:prstClr val="black"/>
              </a:solidFill>
            </a:endParaRPr>
          </a:p>
        </p:txBody>
      </p:sp>
      <p:sp>
        <p:nvSpPr>
          <p:cNvPr id="10" name="Footer Placeholder 9"/>
          <p:cNvSpPr>
            <a:spLocks noGrp="1"/>
          </p:cNvSpPr>
          <p:nvPr>
            <p:ph type="ftr" sz="quarter" idx="12"/>
          </p:nvPr>
        </p:nvSpPr>
        <p:spPr/>
        <p:txBody>
          <a:bodyPr/>
          <a:lstStyle/>
          <a:p>
            <a:endParaRPr lang="es-AR">
              <a:solidFill>
                <a:prstClr val="black"/>
              </a:solidFill>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a:p>
        </p:txBody>
      </p:sp>
      <p:sp>
        <p:nvSpPr>
          <p:cNvPr id="3" name="Vertical Text Placeholder 2"/>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Date Placeholder 3"/>
          <p:cNvSpPr>
            <a:spLocks noGrp="1"/>
          </p:cNvSpPr>
          <p:nvPr>
            <p:ph type="dt" sz="half" idx="10"/>
          </p:nvPr>
        </p:nvSpPr>
        <p:spPr/>
        <p:txBody>
          <a:bodyPr/>
          <a:lstStyle/>
          <a:p>
            <a:fld id="{2B745C7E-C90F-4BA8-9AEE-39CC27C2FCBA}" type="datetimeFigureOut">
              <a:rPr lang="es-AR" smtClean="0">
                <a:solidFill>
                  <a:prstClr val="black"/>
                </a:solidFill>
              </a:rPr>
              <a:pPr/>
              <a:t>27/9/2023</a:t>
            </a:fld>
            <a:endParaRPr lang="es-AR">
              <a:solidFill>
                <a:prstClr val="black"/>
              </a:solidFill>
            </a:endParaRPr>
          </a:p>
        </p:txBody>
      </p:sp>
      <p:sp>
        <p:nvSpPr>
          <p:cNvPr id="5" name="Footer Placeholder 4"/>
          <p:cNvSpPr>
            <a:spLocks noGrp="1"/>
          </p:cNvSpPr>
          <p:nvPr>
            <p:ph type="ftr" sz="quarter" idx="11"/>
          </p:nvPr>
        </p:nvSpPr>
        <p:spPr/>
        <p:txBody>
          <a:bodyPr/>
          <a:lstStyle/>
          <a:p>
            <a:endParaRPr lang="es-AR">
              <a:solidFill>
                <a:prstClr val="black"/>
              </a:solidFill>
            </a:endParaRPr>
          </a:p>
        </p:txBody>
      </p:sp>
      <p:sp>
        <p:nvSpPr>
          <p:cNvPr id="6" name="Slide Number Placeholder 5"/>
          <p:cNvSpPr>
            <a:spLocks noGrp="1"/>
          </p:cNvSpPr>
          <p:nvPr>
            <p:ph type="sldNum" sz="quarter" idx="12"/>
          </p:nvPr>
        </p:nvSpPr>
        <p:spPr/>
        <p:txBody>
          <a:bodyPr/>
          <a:lstStyle/>
          <a:p>
            <a:fld id="{A2CCA579-2538-43CA-B02D-EE09DDD2267E}" type="slidenum">
              <a:rPr lang="es-AR" smtClean="0">
                <a:solidFill>
                  <a:prstClr val="black"/>
                </a:solidFill>
              </a:rPr>
              <a:pPr/>
              <a:t>‹Nº›</a:t>
            </a:fld>
            <a:endParaRPr lang="es-AR">
              <a:solidFill>
                <a:prstClr val="black"/>
              </a:solidFill>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1752600" cy="5851525"/>
          </a:xfrm>
        </p:spPr>
        <p:txBody>
          <a:bodyPr vert="eaVert" anchor="b" anchorCtr="0"/>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Date Placeholder 3"/>
          <p:cNvSpPr>
            <a:spLocks noGrp="1"/>
          </p:cNvSpPr>
          <p:nvPr>
            <p:ph type="dt" sz="half" idx="10"/>
          </p:nvPr>
        </p:nvSpPr>
        <p:spPr/>
        <p:txBody>
          <a:bodyPr/>
          <a:lstStyle/>
          <a:p>
            <a:fld id="{2B745C7E-C90F-4BA8-9AEE-39CC27C2FCBA}" type="datetimeFigureOut">
              <a:rPr lang="es-AR" smtClean="0">
                <a:solidFill>
                  <a:prstClr val="black"/>
                </a:solidFill>
              </a:rPr>
              <a:pPr/>
              <a:t>27/9/2023</a:t>
            </a:fld>
            <a:endParaRPr lang="es-AR">
              <a:solidFill>
                <a:prstClr val="black"/>
              </a:solidFill>
            </a:endParaRPr>
          </a:p>
        </p:txBody>
      </p:sp>
      <p:sp>
        <p:nvSpPr>
          <p:cNvPr id="5" name="Footer Placeholder 4"/>
          <p:cNvSpPr>
            <a:spLocks noGrp="1"/>
          </p:cNvSpPr>
          <p:nvPr>
            <p:ph type="ftr" sz="quarter" idx="11"/>
          </p:nvPr>
        </p:nvSpPr>
        <p:spPr/>
        <p:txBody>
          <a:bodyPr/>
          <a:lstStyle/>
          <a:p>
            <a:endParaRPr lang="es-AR">
              <a:solidFill>
                <a:prstClr val="black"/>
              </a:solidFill>
            </a:endParaRPr>
          </a:p>
        </p:txBody>
      </p:sp>
      <p:sp>
        <p:nvSpPr>
          <p:cNvPr id="6" name="Slide Number Placeholder 5"/>
          <p:cNvSpPr>
            <a:spLocks noGrp="1"/>
          </p:cNvSpPr>
          <p:nvPr>
            <p:ph type="sldNum" sz="quarter" idx="12"/>
          </p:nvPr>
        </p:nvSpPr>
        <p:spPr/>
        <p:txBody>
          <a:bodyPr/>
          <a:lstStyle/>
          <a:p>
            <a:fld id="{A2CCA579-2538-43CA-B02D-EE09DDD2267E}" type="slidenum">
              <a:rPr lang="es-AR" smtClean="0">
                <a:solidFill>
                  <a:prstClr val="black"/>
                </a:solidFill>
              </a:rPr>
              <a:pPr/>
              <a:t>‹Nº›</a:t>
            </a:fld>
            <a:endParaRPr lang="es-AR">
              <a:solidFill>
                <a:prstClr val="black"/>
              </a:solidFill>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7A847CFC-816F-41D0-AAC0-9BF4FEBC753E}" type="datetimeFigureOut">
              <a:rPr lang="es-ES" smtClean="0"/>
              <a:t>27/09/2023</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132FADFE-3B8F-471C-ABF0-DBC7717ECBBC}" type="slidenum">
              <a:rPr lang="es-ES" smtClean="0"/>
              <a:t>‹Nº›</a:t>
            </a:fld>
            <a:endParaRPr lang="es-E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4 Marcador de fecha"/>
          <p:cNvSpPr>
            <a:spLocks noGrp="1"/>
          </p:cNvSpPr>
          <p:nvPr>
            <p:ph type="dt" sz="half" idx="10"/>
          </p:nvPr>
        </p:nvSpPr>
        <p:spPr/>
        <p:txBody>
          <a:bodyPr/>
          <a:lstStyle/>
          <a:p>
            <a:fld id="{7A847CFC-816F-41D0-AAC0-9BF4FEBC753E}" type="datetimeFigureOut">
              <a:rPr lang="es-ES" smtClean="0"/>
              <a:t>27/09/2023</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132FADFE-3B8F-471C-ABF0-DBC7717ECBBC}" type="slidenum">
              <a:rPr lang="es-ES" smtClean="0"/>
              <a:t>‹Nº›</a:t>
            </a:fld>
            <a:endParaRPr lang="es-E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7" name="6 Marcador de fecha"/>
          <p:cNvSpPr>
            <a:spLocks noGrp="1"/>
          </p:cNvSpPr>
          <p:nvPr>
            <p:ph type="dt" sz="half" idx="10"/>
          </p:nvPr>
        </p:nvSpPr>
        <p:spPr/>
        <p:txBody>
          <a:bodyPr/>
          <a:lstStyle/>
          <a:p>
            <a:fld id="{7A847CFC-816F-41D0-AAC0-9BF4FEBC753E}" type="datetimeFigureOut">
              <a:rPr lang="es-ES" smtClean="0"/>
              <a:t>27/09/2023</a:t>
            </a:fld>
            <a:endParaRPr lang="es-ES"/>
          </a:p>
        </p:txBody>
      </p:sp>
      <p:sp>
        <p:nvSpPr>
          <p:cNvPr id="8" name="7 Marcador de pie de página"/>
          <p:cNvSpPr>
            <a:spLocks noGrp="1"/>
          </p:cNvSpPr>
          <p:nvPr>
            <p:ph type="ftr" sz="quarter" idx="11"/>
          </p:nvPr>
        </p:nvSpPr>
        <p:spPr/>
        <p:txBody>
          <a:bodyPr/>
          <a:lstStyle/>
          <a:p>
            <a:endParaRPr lang="es-ES"/>
          </a:p>
        </p:txBody>
      </p:sp>
      <p:sp>
        <p:nvSpPr>
          <p:cNvPr id="9" name="8 Marcador de número de diapositiva"/>
          <p:cNvSpPr>
            <a:spLocks noGrp="1"/>
          </p:cNvSpPr>
          <p:nvPr>
            <p:ph type="sldNum" sz="quarter" idx="12"/>
          </p:nvPr>
        </p:nvSpPr>
        <p:spPr/>
        <p:txBody>
          <a:bodyPr/>
          <a:lstStyle/>
          <a:p>
            <a:fld id="{132FADFE-3B8F-471C-ABF0-DBC7717ECBBC}" type="slidenum">
              <a:rPr lang="es-ES" smtClean="0"/>
              <a:t>‹Nº›</a:t>
            </a:fld>
            <a:endParaRPr lang="es-E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fecha"/>
          <p:cNvSpPr>
            <a:spLocks noGrp="1"/>
          </p:cNvSpPr>
          <p:nvPr>
            <p:ph type="dt" sz="half" idx="10"/>
          </p:nvPr>
        </p:nvSpPr>
        <p:spPr/>
        <p:txBody>
          <a:bodyPr/>
          <a:lstStyle/>
          <a:p>
            <a:fld id="{7A847CFC-816F-41D0-AAC0-9BF4FEBC753E}" type="datetimeFigureOut">
              <a:rPr lang="es-ES" smtClean="0"/>
              <a:t>27/09/2023</a:t>
            </a:fld>
            <a:endParaRPr lang="es-ES"/>
          </a:p>
        </p:txBody>
      </p:sp>
      <p:sp>
        <p:nvSpPr>
          <p:cNvPr id="4" name="3 Marcador de pie de página"/>
          <p:cNvSpPr>
            <a:spLocks noGrp="1"/>
          </p:cNvSpPr>
          <p:nvPr>
            <p:ph type="ftr" sz="quarter" idx="11"/>
          </p:nvPr>
        </p:nvSpPr>
        <p:spPr/>
        <p:txBody>
          <a:bodyPr/>
          <a:lstStyle/>
          <a:p>
            <a:endParaRPr lang="es-ES"/>
          </a:p>
        </p:txBody>
      </p:sp>
      <p:sp>
        <p:nvSpPr>
          <p:cNvPr id="5" name="4 Marcador de número de diapositiva"/>
          <p:cNvSpPr>
            <a:spLocks noGrp="1"/>
          </p:cNvSpPr>
          <p:nvPr>
            <p:ph type="sldNum" sz="quarter" idx="12"/>
          </p:nvPr>
        </p:nvSpPr>
        <p:spPr/>
        <p:txBody>
          <a:bodyPr/>
          <a:lstStyle/>
          <a:p>
            <a:fld id="{132FADFE-3B8F-471C-ABF0-DBC7717ECBBC}" type="slidenum">
              <a:rPr lang="es-ES" smtClean="0"/>
              <a:t>‹Nº›</a:t>
            </a:fld>
            <a:endParaRPr lang="es-E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7A847CFC-816F-41D0-AAC0-9BF4FEBC753E}" type="datetimeFigureOut">
              <a:rPr lang="es-ES" smtClean="0"/>
              <a:t>27/09/2023</a:t>
            </a:fld>
            <a:endParaRPr lang="es-ES"/>
          </a:p>
        </p:txBody>
      </p:sp>
      <p:sp>
        <p:nvSpPr>
          <p:cNvPr id="3" name="2 Marcador de pie de página"/>
          <p:cNvSpPr>
            <a:spLocks noGrp="1"/>
          </p:cNvSpPr>
          <p:nvPr>
            <p:ph type="ftr" sz="quarter" idx="11"/>
          </p:nvPr>
        </p:nvSpPr>
        <p:spPr/>
        <p:txBody>
          <a:bodyPr/>
          <a:lstStyle/>
          <a:p>
            <a:endParaRPr lang="es-ES"/>
          </a:p>
        </p:txBody>
      </p:sp>
      <p:sp>
        <p:nvSpPr>
          <p:cNvPr id="4" name="3 Marcador de número de diapositiva"/>
          <p:cNvSpPr>
            <a:spLocks noGrp="1"/>
          </p:cNvSpPr>
          <p:nvPr>
            <p:ph type="sldNum" sz="quarter" idx="12"/>
          </p:nvPr>
        </p:nvSpPr>
        <p:spPr/>
        <p:txBody>
          <a:bodyPr/>
          <a:lstStyle/>
          <a:p>
            <a:fld id="{132FADFE-3B8F-471C-ABF0-DBC7717ECBBC}" type="slidenum">
              <a:rPr lang="es-ES" smtClean="0"/>
              <a:t>‹Nº›</a:t>
            </a:fld>
            <a:endParaRPr lang="es-E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ES"/>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7A847CFC-816F-41D0-AAC0-9BF4FEBC753E}" type="datetimeFigureOut">
              <a:rPr lang="es-ES" smtClean="0"/>
              <a:t>27/09/2023</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132FADFE-3B8F-471C-ABF0-DBC7717ECBBC}" type="slidenum">
              <a:rPr lang="es-ES" smtClean="0"/>
              <a:t>‹Nº›</a:t>
            </a:fld>
            <a:endParaRPr lang="es-E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ES"/>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ES"/>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7A847CFC-816F-41D0-AAC0-9BF4FEBC753E}" type="datetimeFigureOut">
              <a:rPr lang="es-ES" smtClean="0"/>
              <a:t>27/09/2023</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132FADFE-3B8F-471C-ABF0-DBC7717ECBBC}" type="slidenum">
              <a:rPr lang="es-ES" smtClean="0"/>
              <a:t>‹Nº›</a:t>
            </a:fld>
            <a:endParaRPr lang="es-E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A847CFC-816F-41D0-AAC0-9BF4FEBC753E}" type="datetimeFigureOut">
              <a:rPr lang="es-ES" smtClean="0"/>
              <a:t>27/09/2023</a:t>
            </a:fld>
            <a:endParaRPr lang="es-ES"/>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ES"/>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32FADFE-3B8F-471C-ABF0-DBC7717ECBBC}" type="slidenum">
              <a:rPr lang="es-ES" smtClean="0"/>
              <a:t>‹Nº›</a:t>
            </a:fld>
            <a:endParaRPr lang="es-E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7620000" cy="1143000"/>
          </a:xfrm>
          <a:prstGeom prst="rect">
            <a:avLst/>
          </a:prstGeom>
        </p:spPr>
        <p:txBody>
          <a:bodyPr vert="horz" lIns="91440" tIns="45720" rIns="91440" bIns="45720" rtlCol="0" anchor="ctr">
            <a:noAutofit/>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457200" y="1600200"/>
            <a:ext cx="7620000" cy="4800600"/>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7" name="Rectangle 6"/>
          <p:cNvSpPr/>
          <p:nvPr/>
        </p:nvSpPr>
        <p:spPr>
          <a:xfrm>
            <a:off x="8458200" y="0"/>
            <a:ext cx="6858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8458200" y="5486400"/>
            <a:ext cx="685800" cy="6858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4"/>
          </p:nvPr>
        </p:nvSpPr>
        <p:spPr>
          <a:xfrm>
            <a:off x="8531788" y="5648960"/>
            <a:ext cx="548640" cy="396240"/>
          </a:xfrm>
          <a:prstGeom prst="bracketPair">
            <a:avLst>
              <a:gd name="adj" fmla="val 17949"/>
            </a:avLst>
          </a:prstGeom>
          <a:ln w="19050">
            <a:solidFill>
              <a:srgbClr val="FFFFFF"/>
            </a:solidFill>
          </a:ln>
        </p:spPr>
        <p:txBody>
          <a:bodyPr vert="horz" lIns="0" tIns="0" rIns="0" bIns="0" rtlCol="0" anchor="ctr"/>
          <a:lstStyle>
            <a:lvl1pPr algn="ctr">
              <a:defRPr sz="1800">
                <a:solidFill>
                  <a:srgbClr val="FFFFFF"/>
                </a:solidFill>
              </a:defRPr>
            </a:lvl1pPr>
          </a:lstStyle>
          <a:p>
            <a:fld id="{132FADFE-3B8F-471C-ABF0-DBC7717ECBBC}" type="slidenum">
              <a:rPr lang="es-ES" smtClean="0"/>
              <a:t>‹Nº›</a:t>
            </a:fld>
            <a:endParaRPr lang="es-ES"/>
          </a:p>
        </p:txBody>
      </p:sp>
      <p:sp>
        <p:nvSpPr>
          <p:cNvPr id="5" name="Footer Placeholder 4"/>
          <p:cNvSpPr>
            <a:spLocks noGrp="1"/>
          </p:cNvSpPr>
          <p:nvPr>
            <p:ph type="ftr" sz="quarter" idx="3"/>
          </p:nvPr>
        </p:nvSpPr>
        <p:spPr>
          <a:xfrm rot="16200000">
            <a:off x="7586910" y="4048760"/>
            <a:ext cx="2367281" cy="365760"/>
          </a:xfrm>
          <a:prstGeom prst="rect">
            <a:avLst/>
          </a:prstGeom>
        </p:spPr>
        <p:txBody>
          <a:bodyPr vert="horz" lIns="91440" tIns="45720" rIns="91440" bIns="45720" rtlCol="0" anchor="ctr"/>
          <a:lstStyle>
            <a:lvl1pPr algn="r">
              <a:defRPr sz="1200">
                <a:solidFill>
                  <a:schemeClr val="bg2"/>
                </a:solidFill>
              </a:defRPr>
            </a:lvl1pPr>
          </a:lstStyle>
          <a:p>
            <a:endParaRPr lang="es-ES"/>
          </a:p>
        </p:txBody>
      </p:sp>
      <p:sp>
        <p:nvSpPr>
          <p:cNvPr id="4" name="Date Placeholder 3"/>
          <p:cNvSpPr>
            <a:spLocks noGrp="1"/>
          </p:cNvSpPr>
          <p:nvPr>
            <p:ph type="dt" sz="half" idx="2"/>
          </p:nvPr>
        </p:nvSpPr>
        <p:spPr>
          <a:xfrm rot="16200000">
            <a:off x="7551351" y="1645920"/>
            <a:ext cx="2438399" cy="365760"/>
          </a:xfrm>
          <a:prstGeom prst="rect">
            <a:avLst/>
          </a:prstGeom>
        </p:spPr>
        <p:txBody>
          <a:bodyPr vert="horz" lIns="91440" tIns="45720" rIns="91440" bIns="45720" rtlCol="0" anchor="ctr"/>
          <a:lstStyle>
            <a:lvl1pPr algn="l">
              <a:defRPr sz="1200">
                <a:solidFill>
                  <a:schemeClr val="bg2"/>
                </a:solidFill>
              </a:defRPr>
            </a:lvl1pPr>
          </a:lstStyle>
          <a:p>
            <a:fld id="{7A847CFC-816F-41D0-AAC0-9BF4FEBC753E}" type="datetimeFigureOut">
              <a:rPr lang="es-ES" smtClean="0"/>
              <a:t>27/09/2023</a:t>
            </a:fld>
            <a:endParaRPr lang="es-ES"/>
          </a:p>
        </p:txBody>
      </p:sp>
    </p:spTree>
  </p:cSld>
  <p:clrMap bg1="lt1" tx1="dk1" bg2="lt2" tx2="dk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Lst>
  <p:txStyles>
    <p:titleStyle>
      <a:lvl1pPr algn="l" defTabSz="914400" rtl="0" eaLnBrk="1" latinLnBrk="0" hangingPunct="1">
        <a:spcBef>
          <a:spcPct val="0"/>
        </a:spcBef>
        <a:buNone/>
        <a:defRPr sz="4600" kern="1200" cap="none" spc="-100" baseline="0">
          <a:ln>
            <a:noFill/>
          </a:ln>
          <a:solidFill>
            <a:schemeClr val="tx2"/>
          </a:solidFill>
          <a:effectLst/>
          <a:latin typeface="+mj-lt"/>
          <a:ea typeface="+mj-ea"/>
          <a:cs typeface="+mj-cs"/>
        </a:defRPr>
      </a:lvl1pPr>
    </p:titleStyle>
    <p:body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1115616" y="3501008"/>
            <a:ext cx="6858000" cy="2387600"/>
          </a:xfrm>
        </p:spPr>
        <p:txBody>
          <a:bodyPr>
            <a:normAutofit fontScale="90000"/>
          </a:bodyPr>
          <a:lstStyle/>
          <a:p>
            <a:r>
              <a:rPr lang="es-AR" dirty="0" smtClean="0"/>
              <a:t>“La revolución argentina” y la implantación del Estado Burocrático autoritario(1966-1970)</a:t>
            </a:r>
            <a:endParaRPr lang="es-AR" dirty="0"/>
          </a:p>
        </p:txBody>
      </p:sp>
    </p:spTree>
    <p:extLst>
      <p:ext uri="{BB962C8B-B14F-4D97-AF65-F5344CB8AC3E}">
        <p14:creationId xmlns:p14="http://schemas.microsoft.com/office/powerpoint/2010/main" val="391091255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971552" y="791570"/>
            <a:ext cx="7200897" cy="5084298"/>
          </a:xfrm>
        </p:spPr>
        <p:txBody>
          <a:bodyPr/>
          <a:lstStyle/>
          <a:p>
            <a:r>
              <a:rPr lang="es-AR" dirty="0" smtClean="0"/>
              <a:t>La represión intelectual, gremial y artística llevó a que estos sectores se unieran contra el gobierno.  Sin embargo esto no significó que todos se </a:t>
            </a:r>
            <a:r>
              <a:rPr lang="es-AR" dirty="0" err="1" smtClean="0"/>
              <a:t>uniernan</a:t>
            </a:r>
            <a:r>
              <a:rPr lang="es-AR" dirty="0" smtClean="0"/>
              <a:t> en un mismo </a:t>
            </a:r>
            <a:r>
              <a:rPr lang="es-AR" dirty="0" err="1" smtClean="0"/>
              <a:t>frente,todo</a:t>
            </a:r>
            <a:r>
              <a:rPr lang="es-AR" dirty="0" smtClean="0"/>
              <a:t> lo contrario, se formaron distintas facciones como los sindicalistas de Izquierda, los jóvenes peronistas o “Juventud Peronista”, </a:t>
            </a:r>
            <a:r>
              <a:rPr lang="es-AR" dirty="0" err="1" smtClean="0"/>
              <a:t>etc</a:t>
            </a:r>
            <a:endParaRPr lang="es-AR" dirty="0"/>
          </a:p>
        </p:txBody>
      </p:sp>
    </p:spTree>
    <p:extLst>
      <p:ext uri="{BB962C8B-B14F-4D97-AF65-F5344CB8AC3E}">
        <p14:creationId xmlns:p14="http://schemas.microsoft.com/office/powerpoint/2010/main" val="33809969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fontScale="90000"/>
          </a:bodyPr>
          <a:lstStyle/>
          <a:p>
            <a:r>
              <a:rPr lang="es-AR" dirty="0" smtClean="0"/>
              <a:t>EL SURGIMINTO DE LA GUERRILLA Y LOS MONTONEROS </a:t>
            </a:r>
            <a:endParaRPr lang="es-AR" dirty="0"/>
          </a:p>
        </p:txBody>
      </p:sp>
      <p:sp>
        <p:nvSpPr>
          <p:cNvPr id="3" name="Marcador de contenido 2"/>
          <p:cNvSpPr>
            <a:spLocks noGrp="1"/>
          </p:cNvSpPr>
          <p:nvPr>
            <p:ph idx="1"/>
          </p:nvPr>
        </p:nvSpPr>
        <p:spPr/>
        <p:txBody>
          <a:bodyPr/>
          <a:lstStyle/>
          <a:p>
            <a:r>
              <a:rPr lang="es-AR" dirty="0" smtClean="0"/>
              <a:t>Como ya vimos, la situación política y social por la que a la Argentina estaba pasando contribuyó para que sectores reprimidos se levantaran en armas contra el Estado. Además se le suma el contexto Internacional:</a:t>
            </a:r>
          </a:p>
          <a:p>
            <a:r>
              <a:rPr lang="es-AR" dirty="0" smtClean="0"/>
              <a:t>La revolución cubana </a:t>
            </a:r>
          </a:p>
          <a:p>
            <a:r>
              <a:rPr lang="es-AR" dirty="0" smtClean="0"/>
              <a:t>La ruptura de la China Comunista con La Unión Soviética</a:t>
            </a:r>
          </a:p>
          <a:p>
            <a:r>
              <a:rPr lang="es-AR" dirty="0" smtClean="0"/>
              <a:t>Y la lucha de El “Che Guevara en Bolivia”</a:t>
            </a:r>
          </a:p>
        </p:txBody>
      </p:sp>
    </p:spTree>
    <p:extLst>
      <p:ext uri="{BB962C8B-B14F-4D97-AF65-F5344CB8AC3E}">
        <p14:creationId xmlns:p14="http://schemas.microsoft.com/office/powerpoint/2010/main" val="56575049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971552" y="887104"/>
            <a:ext cx="7200897" cy="5281684"/>
          </a:xfrm>
        </p:spPr>
        <p:txBody>
          <a:bodyPr/>
          <a:lstStyle/>
          <a:p>
            <a:pPr marL="0" indent="0">
              <a:buNone/>
            </a:pPr>
            <a:r>
              <a:rPr lang="es-AR" dirty="0" smtClean="0"/>
              <a:t>Las guerrillas y distintitos movimientos revolucionarios  prefirieron asentarse  y formarmese en sectores rurales de la argentina (sobre todo en el norte, Tucumán, Sgo.del Estero y Salta)</a:t>
            </a:r>
          </a:p>
          <a:p>
            <a:pPr marL="0" indent="0">
              <a:buNone/>
            </a:pPr>
            <a:r>
              <a:rPr lang="es-AR" dirty="0" smtClean="0"/>
              <a:t>El movimiento mas destacado de todos fue el de MONTONEROS, quien agrupó a Militantes de la juventud estudiantil católica y a sacerdotes del Movimiento “Sacerdotes del tercer Mundo”. Estas tuvieron contactos con otros movimientos guerrilleros como los del Peronismo la Juventud Peronista y la FAR (movimiento peronista de izquierda)</a:t>
            </a:r>
            <a:endParaRPr lang="es-AR" dirty="0"/>
          </a:p>
        </p:txBody>
      </p:sp>
    </p:spTree>
    <p:extLst>
      <p:ext uri="{BB962C8B-B14F-4D97-AF65-F5344CB8AC3E}">
        <p14:creationId xmlns:p14="http://schemas.microsoft.com/office/powerpoint/2010/main" val="304982601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fontScale="90000"/>
          </a:bodyPr>
          <a:lstStyle/>
          <a:p>
            <a:r>
              <a:rPr lang="es-AR" dirty="0" smtClean="0"/>
              <a:t>La crisis del Estado Burocrático autoritario (1970-1973)</a:t>
            </a:r>
            <a:endParaRPr lang="es-AR" dirty="0"/>
          </a:p>
        </p:txBody>
      </p:sp>
      <p:sp>
        <p:nvSpPr>
          <p:cNvPr id="3" name="Marcador de contenido 2"/>
          <p:cNvSpPr>
            <a:spLocks noGrp="1"/>
          </p:cNvSpPr>
          <p:nvPr>
            <p:ph idx="1"/>
          </p:nvPr>
        </p:nvSpPr>
        <p:spPr/>
        <p:txBody>
          <a:bodyPr>
            <a:normAutofit/>
          </a:bodyPr>
          <a:lstStyle/>
          <a:p>
            <a:r>
              <a:rPr lang="es-AR" dirty="0" smtClean="0"/>
              <a:t>Para el año 1969, Onganía propuso reabrir conversaciones gremiales para mejoras de salarios y ocupar tiempo a atender las demandas sociales. Pero el pueblo ya estaba movilizado y era tarde para sentarse a dialogar.</a:t>
            </a:r>
          </a:p>
          <a:p>
            <a:r>
              <a:rPr lang="es-AR" dirty="0" smtClean="0"/>
              <a:t>El CORDOBAZO: fue un movimiento de protesta que se dio en la provincia de Córdoba, donde se concentraba la mayoría de las fabricas de automotores del país. </a:t>
            </a:r>
          </a:p>
          <a:p>
            <a:r>
              <a:rPr lang="es-AR" dirty="0" smtClean="0"/>
              <a:t>Motivos del conflicto: el gobierno anunció medidas para los trabajadores como la derogación  del descanso del día sábado, y además, anunció medidas como congelamiento de sueldos y convenios colectivos de trabajo.</a:t>
            </a:r>
            <a:endParaRPr lang="es-AR" dirty="0"/>
          </a:p>
        </p:txBody>
      </p:sp>
    </p:spTree>
    <p:extLst>
      <p:ext uri="{BB962C8B-B14F-4D97-AF65-F5344CB8AC3E}">
        <p14:creationId xmlns:p14="http://schemas.microsoft.com/office/powerpoint/2010/main" val="239843346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971552" y="682388"/>
            <a:ext cx="7200897" cy="5193480"/>
          </a:xfrm>
        </p:spPr>
        <p:txBody>
          <a:bodyPr>
            <a:normAutofit lnSpcReduction="10000"/>
          </a:bodyPr>
          <a:lstStyle/>
          <a:p>
            <a:r>
              <a:rPr lang="es-AR" dirty="0" smtClean="0"/>
              <a:t>Repercusiones del Cordobazo: las fuerzas armadas militarizaron Córdoba, esto produjo más malestar social en otras provincias como Tucumán y Rosario. Lo que llevó al gobierno a reprimir cada vez mas, el conflicto llevó a la agudización del conflicto social y a la </a:t>
            </a:r>
            <a:r>
              <a:rPr lang="es-AR" b="1" dirty="0" smtClean="0"/>
              <a:t>lucha armada.</a:t>
            </a:r>
          </a:p>
          <a:p>
            <a:r>
              <a:rPr lang="es-AR" b="1" dirty="0" smtClean="0"/>
              <a:t>EL SIGNIFICADO DELCORDOBAZO PARA LOS DISTINTOS ACTORES SOCIALES:</a:t>
            </a:r>
          </a:p>
          <a:p>
            <a:r>
              <a:rPr lang="es-AR" b="1" dirty="0" smtClean="0"/>
              <a:t>Para los sindicalistas, agrupaciones de la </a:t>
            </a:r>
            <a:r>
              <a:rPr lang="es-AR" b="1" dirty="0" err="1" smtClean="0"/>
              <a:t>izq</a:t>
            </a:r>
            <a:r>
              <a:rPr lang="es-AR" b="1" dirty="0" smtClean="0"/>
              <a:t> peronista y no peronista , el Cordobazo significó el comienzo de la REVOLUCIÓN SOCIAL</a:t>
            </a:r>
          </a:p>
          <a:p>
            <a:r>
              <a:rPr lang="es-AR" b="1" dirty="0" smtClean="0"/>
              <a:t>Para los empresarios liberales, significó el poco control que el estado tenia de la cuestión social.</a:t>
            </a:r>
          </a:p>
          <a:p>
            <a:r>
              <a:rPr lang="es-AR" b="1" dirty="0" smtClean="0"/>
              <a:t>Para los partidos políticos con la UCR, el Cordobazo justificaba la violencia con el único objetivo de recuperar la DEMOCRACIA.</a:t>
            </a:r>
            <a:endParaRPr lang="es-AR" b="1" dirty="0"/>
          </a:p>
        </p:txBody>
      </p:sp>
    </p:spTree>
    <p:extLst>
      <p:ext uri="{BB962C8B-B14F-4D97-AF65-F5344CB8AC3E}">
        <p14:creationId xmlns:p14="http://schemas.microsoft.com/office/powerpoint/2010/main" val="12784311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fontScale="90000"/>
          </a:bodyPr>
          <a:lstStyle/>
          <a:p>
            <a:r>
              <a:rPr lang="es-AR" dirty="0" smtClean="0"/>
              <a:t>EL CONFLICTO EN ASCENSO</a:t>
            </a:r>
            <a:br>
              <a:rPr lang="es-AR" dirty="0" smtClean="0"/>
            </a:br>
            <a:r>
              <a:rPr lang="es-AR" dirty="0" smtClean="0"/>
              <a:t>hechos que se sucedieron luego del Cordobazo</a:t>
            </a:r>
            <a:endParaRPr lang="es-AR" dirty="0"/>
          </a:p>
        </p:txBody>
      </p:sp>
      <p:sp>
        <p:nvSpPr>
          <p:cNvPr id="3" name="Marcador de contenido 2"/>
          <p:cNvSpPr>
            <a:spLocks noGrp="1"/>
          </p:cNvSpPr>
          <p:nvPr>
            <p:ph idx="1"/>
          </p:nvPr>
        </p:nvSpPr>
        <p:spPr>
          <a:xfrm>
            <a:off x="467544" y="2636912"/>
            <a:ext cx="7620000" cy="4800600"/>
          </a:xfrm>
        </p:spPr>
        <p:txBody>
          <a:bodyPr/>
          <a:lstStyle/>
          <a:p>
            <a:r>
              <a:rPr lang="es-AR" dirty="0" smtClean="0"/>
              <a:t>Asesinato de Augusto T. Vandor por una organización guerrillera peronista.</a:t>
            </a:r>
          </a:p>
          <a:p>
            <a:r>
              <a:rPr lang="es-AR" dirty="0" smtClean="0"/>
              <a:t>Asesinato de Emilio Jauregui (gremialista) por parte de la represión policial.</a:t>
            </a:r>
          </a:p>
          <a:p>
            <a:r>
              <a:rPr lang="es-AR" dirty="0" smtClean="0"/>
              <a:t>Huelgas e incendios en la ciudad de Buenos Aires, Rosario y Cipolletti.</a:t>
            </a:r>
          </a:p>
          <a:p>
            <a:r>
              <a:rPr lang="es-AR" dirty="0" smtClean="0"/>
              <a:t>Secuestro del ex presidente Pedro E. Aramburu por parte de Montoneros, luego asesinado. </a:t>
            </a:r>
          </a:p>
          <a:p>
            <a:pPr marL="0" indent="0">
              <a:buNone/>
            </a:pPr>
            <a:r>
              <a:rPr lang="es-AR" sz="2000" b="1" dirty="0" smtClean="0"/>
              <a:t>ESTO OBLIGÓ A ONGANIA A RENUNCIAR  A  LA PRESIEDENCIA </a:t>
            </a:r>
            <a:endParaRPr lang="es-AR" sz="2000" b="1" dirty="0"/>
          </a:p>
        </p:txBody>
      </p:sp>
    </p:spTree>
    <p:extLst>
      <p:ext uri="{BB962C8B-B14F-4D97-AF65-F5344CB8AC3E}">
        <p14:creationId xmlns:p14="http://schemas.microsoft.com/office/powerpoint/2010/main" val="80296382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fontScale="90000"/>
          </a:bodyPr>
          <a:lstStyle/>
          <a:p>
            <a:r>
              <a:rPr lang="es-AR" dirty="0" smtClean="0"/>
              <a:t>RENUNCIA DE ONGANIA Y LA PRESIDENCIA DE LEVINGSTON</a:t>
            </a:r>
            <a:endParaRPr lang="es-AR" dirty="0"/>
          </a:p>
        </p:txBody>
      </p:sp>
      <p:sp>
        <p:nvSpPr>
          <p:cNvPr id="3" name="Marcador de contenido 2"/>
          <p:cNvSpPr>
            <a:spLocks noGrp="1"/>
          </p:cNvSpPr>
          <p:nvPr>
            <p:ph idx="1"/>
          </p:nvPr>
        </p:nvSpPr>
        <p:spPr/>
        <p:txBody>
          <a:bodyPr/>
          <a:lstStyle/>
          <a:p>
            <a:pPr marL="0" indent="0">
              <a:buNone/>
            </a:pPr>
            <a:r>
              <a:rPr lang="es-AR" dirty="0" smtClean="0"/>
              <a:t>Las tres fuerzas Armadas deciden colocar como presidente al general Livingston con la que se buscaba buscar una imagen positiva dentro del ejercito para aliarse nuevamente con la Burguesía Industrial y los sindicatos. </a:t>
            </a:r>
          </a:p>
          <a:p>
            <a:pPr marL="0" indent="0">
              <a:buNone/>
            </a:pPr>
            <a:r>
              <a:rPr lang="es-AR" dirty="0" smtClean="0"/>
              <a:t>Pero las alianzas sirvieron de poco ya que la situación, al no estabilizarse ni social ni económicamente, llevó a renunciar a </a:t>
            </a:r>
            <a:r>
              <a:rPr lang="es-AR" dirty="0" err="1" smtClean="0"/>
              <a:t>Levingston</a:t>
            </a:r>
            <a:r>
              <a:rPr lang="es-AR" dirty="0" smtClean="0"/>
              <a:t> tras un año en el gobierno. </a:t>
            </a:r>
          </a:p>
          <a:p>
            <a:pPr marL="0" indent="0">
              <a:buNone/>
            </a:pPr>
            <a:r>
              <a:rPr lang="es-AR" dirty="0" smtClean="0"/>
              <a:t>Fue sucedido por el General Lanusse en 1971, quien se hizo cargo de la presidencia de la </a:t>
            </a:r>
            <a:r>
              <a:rPr lang="es-AR" dirty="0" err="1" smtClean="0"/>
              <a:t>República.m</a:t>
            </a:r>
            <a:endParaRPr lang="es-AR" dirty="0"/>
          </a:p>
        </p:txBody>
      </p:sp>
    </p:spTree>
    <p:extLst>
      <p:ext uri="{BB962C8B-B14F-4D97-AF65-F5344CB8AC3E}">
        <p14:creationId xmlns:p14="http://schemas.microsoft.com/office/powerpoint/2010/main" val="357647436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fontScale="90000"/>
          </a:bodyPr>
          <a:lstStyle/>
          <a:p>
            <a:r>
              <a:rPr lang="es-AR" dirty="0" smtClean="0"/>
              <a:t>Fin del Gobierno Militar  y el gobierno de Lanusse </a:t>
            </a:r>
            <a:endParaRPr lang="es-AR" dirty="0"/>
          </a:p>
        </p:txBody>
      </p:sp>
      <p:sp>
        <p:nvSpPr>
          <p:cNvPr id="3" name="Marcador de contenido 2"/>
          <p:cNvSpPr>
            <a:spLocks noGrp="1"/>
          </p:cNvSpPr>
          <p:nvPr>
            <p:ph idx="1"/>
          </p:nvPr>
        </p:nvSpPr>
        <p:spPr/>
        <p:txBody>
          <a:bodyPr>
            <a:normAutofit/>
          </a:bodyPr>
          <a:lstStyle/>
          <a:p>
            <a:r>
              <a:rPr lang="es-AR" dirty="0" smtClean="0"/>
              <a:t>A finales del año 1970 el Peronismo, Radicalismo y otros partidos dieron a </a:t>
            </a:r>
            <a:r>
              <a:rPr lang="es-AR" dirty="0"/>
              <a:t> </a:t>
            </a:r>
            <a:r>
              <a:rPr lang="es-AR" dirty="0" smtClean="0"/>
              <a:t>conocer una declaración titulada La hora del pueblo. Bajo este nombre se conformó una alianza política con la misión de retomar la democracia. El impulsor del acuerdo había sido J.D Perón desde su exilio en Madrid. </a:t>
            </a:r>
          </a:p>
          <a:p>
            <a:r>
              <a:rPr lang="es-AR" dirty="0" smtClean="0"/>
              <a:t>El gobierno de Lanusse abrió la tercer etapa de la Revolución Argentina, que propuso reabrir el paso a la democracia.</a:t>
            </a:r>
          </a:p>
          <a:p>
            <a:r>
              <a:rPr lang="es-AR" dirty="0" smtClean="0"/>
              <a:t>Lanusse propuso el GAN (gran acuerdo nacional) que impartiría las reglas del juego electoral para retomar la democracia. Para las F.A el GAN significaba una salida honorable de los militares con la cabeza en alto. </a:t>
            </a:r>
            <a:endParaRPr lang="es-AR" dirty="0"/>
          </a:p>
        </p:txBody>
      </p:sp>
    </p:spTree>
    <p:extLst>
      <p:ext uri="{BB962C8B-B14F-4D97-AF65-F5344CB8AC3E}">
        <p14:creationId xmlns:p14="http://schemas.microsoft.com/office/powerpoint/2010/main" val="2909682019"/>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AR" dirty="0" smtClean="0"/>
              <a:t>Las reacciones contra el GAN </a:t>
            </a:r>
            <a:endParaRPr lang="es-AR" dirty="0"/>
          </a:p>
        </p:txBody>
      </p:sp>
      <p:sp>
        <p:nvSpPr>
          <p:cNvPr id="3" name="Marcador de contenido 2"/>
          <p:cNvSpPr>
            <a:spLocks noGrp="1"/>
          </p:cNvSpPr>
          <p:nvPr>
            <p:ph idx="1"/>
          </p:nvPr>
        </p:nvSpPr>
        <p:spPr/>
        <p:txBody>
          <a:bodyPr>
            <a:normAutofit/>
          </a:bodyPr>
          <a:lstStyle/>
          <a:p>
            <a:r>
              <a:rPr lang="es-AR" dirty="0" smtClean="0"/>
              <a:t>La mayoría de los partidos políticos entendió que el GAN era una propuesta impuesta por las F.A, con el objetivo de lograr una candidatura presidencial de un militar retirado y de ese modo asegurarse el control militar </a:t>
            </a:r>
            <a:r>
              <a:rPr lang="es-AR" dirty="0" err="1" smtClean="0"/>
              <a:t>sore</a:t>
            </a:r>
            <a:r>
              <a:rPr lang="es-AR" dirty="0" smtClean="0"/>
              <a:t> el proceso de transición hacia a democracia.</a:t>
            </a:r>
          </a:p>
          <a:p>
            <a:r>
              <a:rPr lang="es-AR" dirty="0" smtClean="0"/>
              <a:t>Sin embrago el GAN no cayó bien a ningún sector: el peronismo lo veía como prohibición de derecho políticos, hecho que llevó a que se siguieran produciendo hechos de violencia por todo el país. Incluso los militares un sector del ejercito lo veía como traición, que terminó con una sublevación militar de Levington, ex presidente, contra  Lanusse.</a:t>
            </a:r>
            <a:endParaRPr lang="es-AR" dirty="0"/>
          </a:p>
        </p:txBody>
      </p:sp>
    </p:spTree>
    <p:extLst>
      <p:ext uri="{BB962C8B-B14F-4D97-AF65-F5344CB8AC3E}">
        <p14:creationId xmlns:p14="http://schemas.microsoft.com/office/powerpoint/2010/main" val="1445922679"/>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971552" y="696036"/>
            <a:ext cx="7200897" cy="5179832"/>
          </a:xfrm>
        </p:spPr>
        <p:txBody>
          <a:bodyPr/>
          <a:lstStyle/>
          <a:p>
            <a:pPr marL="0" indent="0">
              <a:buNone/>
            </a:pPr>
            <a:r>
              <a:rPr lang="es-AR" dirty="0" smtClean="0"/>
              <a:t>Frente a la delicada situación y a la negativa de los partidos políticos de integrar el GAN, Lanusse termina accediendo al llamado a elecciones presidenciales pero con condiciones. </a:t>
            </a:r>
          </a:p>
          <a:p>
            <a:pPr marL="0" indent="0">
              <a:buNone/>
            </a:pPr>
            <a:r>
              <a:rPr lang="es-AR" dirty="0" smtClean="0"/>
              <a:t>Permitió que se llamara a elecciones.</a:t>
            </a:r>
          </a:p>
          <a:p>
            <a:pPr marL="0" indent="0">
              <a:buNone/>
            </a:pPr>
            <a:r>
              <a:rPr lang="es-AR" dirty="0" smtClean="0"/>
              <a:t>Permitió que le peronismo presentara candidato, pero impidió que Perón se presentara como candidato presidencial.</a:t>
            </a:r>
          </a:p>
          <a:p>
            <a:pPr marL="0" indent="0">
              <a:buNone/>
            </a:pPr>
            <a:r>
              <a:rPr lang="es-AR" dirty="0" smtClean="0"/>
              <a:t>Permitió que Perón volviese al país en 1972, tras 18 años de exilio. Sin embargo el mismo no vuelve hasta junio de 1973.</a:t>
            </a:r>
            <a:endParaRPr lang="es-AR" dirty="0"/>
          </a:p>
        </p:txBody>
      </p:sp>
    </p:spTree>
    <p:extLst>
      <p:ext uri="{BB962C8B-B14F-4D97-AF65-F5344CB8AC3E}">
        <p14:creationId xmlns:p14="http://schemas.microsoft.com/office/powerpoint/2010/main" val="289944802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endParaRPr lang="es-AR"/>
          </a:p>
        </p:txBody>
      </p:sp>
      <p:sp>
        <p:nvSpPr>
          <p:cNvPr id="3" name="Marcador de contenido 2"/>
          <p:cNvSpPr>
            <a:spLocks noGrp="1"/>
          </p:cNvSpPr>
          <p:nvPr>
            <p:ph idx="1"/>
          </p:nvPr>
        </p:nvSpPr>
        <p:spPr/>
        <p:txBody>
          <a:bodyPr/>
          <a:lstStyle/>
          <a:p>
            <a:r>
              <a:rPr lang="es-AR" dirty="0" smtClean="0"/>
              <a:t>El 28 de junio de 1966 un golpe militar encabezado por el general </a:t>
            </a:r>
            <a:r>
              <a:rPr lang="es-AR" dirty="0" err="1" smtClean="0"/>
              <a:t>Ongania</a:t>
            </a:r>
            <a:r>
              <a:rPr lang="es-AR" dirty="0" smtClean="0"/>
              <a:t> derrocó al gobierno del presidente radical </a:t>
            </a:r>
            <a:r>
              <a:rPr lang="es-AR" dirty="0" err="1" smtClean="0"/>
              <a:t>Illia</a:t>
            </a:r>
            <a:r>
              <a:rPr lang="es-AR" dirty="0" smtClean="0"/>
              <a:t> y presentó la intervención de las Fuerzas Armadas como la impulsora de una profunda </a:t>
            </a:r>
            <a:r>
              <a:rPr lang="es-AR" dirty="0" err="1" smtClean="0"/>
              <a:t>transfomación</a:t>
            </a:r>
            <a:r>
              <a:rPr lang="es-AR" dirty="0" smtClean="0"/>
              <a:t> de la sociedad Argentina. </a:t>
            </a:r>
          </a:p>
          <a:p>
            <a:r>
              <a:rPr lang="es-AR" dirty="0" smtClean="0"/>
              <a:t>El golpe contó con gran apoyo de la sociedad.</a:t>
            </a:r>
          </a:p>
          <a:p>
            <a:r>
              <a:rPr lang="es-AR" dirty="0" err="1" smtClean="0"/>
              <a:t>Ongania</a:t>
            </a:r>
            <a:r>
              <a:rPr lang="es-AR" dirty="0" smtClean="0"/>
              <a:t> contaba con el apoyo de un sector de las F.A y con el </a:t>
            </a:r>
            <a:r>
              <a:rPr lang="es-AR" dirty="0" err="1" smtClean="0"/>
              <a:t>apoyode</a:t>
            </a:r>
            <a:r>
              <a:rPr lang="es-AR" dirty="0" smtClean="0"/>
              <a:t> grupos Católicos de derecha y también con los sectores políticos y económicos de orientación liberal </a:t>
            </a:r>
            <a:endParaRPr lang="es-AR" dirty="0"/>
          </a:p>
        </p:txBody>
      </p:sp>
    </p:spTree>
    <p:extLst>
      <p:ext uri="{BB962C8B-B14F-4D97-AF65-F5344CB8AC3E}">
        <p14:creationId xmlns:p14="http://schemas.microsoft.com/office/powerpoint/2010/main" val="314461745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AR" dirty="0" smtClean="0"/>
              <a:t>Medidas que toma Onganía en el gobierno</a:t>
            </a:r>
            <a:endParaRPr lang="es-AR" dirty="0"/>
          </a:p>
        </p:txBody>
      </p:sp>
      <p:sp>
        <p:nvSpPr>
          <p:cNvPr id="3" name="Marcador de contenido 2"/>
          <p:cNvSpPr>
            <a:spLocks noGrp="1"/>
          </p:cNvSpPr>
          <p:nvPr>
            <p:ph idx="1"/>
          </p:nvPr>
        </p:nvSpPr>
        <p:spPr/>
        <p:txBody>
          <a:bodyPr/>
          <a:lstStyle/>
          <a:p>
            <a:r>
              <a:rPr lang="es-AR" dirty="0" smtClean="0"/>
              <a:t>Disuelve el parlamento y  todos los partidos políticos </a:t>
            </a:r>
          </a:p>
          <a:p>
            <a:r>
              <a:rPr lang="es-AR" dirty="0" smtClean="0"/>
              <a:t>Reemplaza a la Constitución Nacional por el </a:t>
            </a:r>
            <a:r>
              <a:rPr lang="es-AR" b="1" i="1" dirty="0" smtClean="0"/>
              <a:t>Estatuto de la Revolución Argentina. </a:t>
            </a:r>
          </a:p>
          <a:p>
            <a:r>
              <a:rPr lang="es-AR" dirty="0" smtClean="0"/>
              <a:t>Esta </a:t>
            </a:r>
            <a:r>
              <a:rPr lang="es-AR" dirty="0" err="1" smtClean="0"/>
              <a:t>interención</a:t>
            </a:r>
            <a:r>
              <a:rPr lang="es-AR" dirty="0" smtClean="0"/>
              <a:t> militar se diferenció de las anteriores, ya que las F. A actuaron unidas como una corporación para ocupar el gobierno.</a:t>
            </a:r>
            <a:endParaRPr lang="es-AR" dirty="0"/>
          </a:p>
        </p:txBody>
      </p:sp>
    </p:spTree>
    <p:extLst>
      <p:ext uri="{BB962C8B-B14F-4D97-AF65-F5344CB8AC3E}">
        <p14:creationId xmlns:p14="http://schemas.microsoft.com/office/powerpoint/2010/main" val="240722068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AR" dirty="0" smtClean="0"/>
              <a:t>El estado burocrático autoritario </a:t>
            </a:r>
            <a:endParaRPr lang="es-AR" dirty="0"/>
          </a:p>
        </p:txBody>
      </p:sp>
      <p:sp>
        <p:nvSpPr>
          <p:cNvPr id="3" name="Marcador de contenido 2"/>
          <p:cNvSpPr>
            <a:spLocks noGrp="1"/>
          </p:cNvSpPr>
          <p:nvPr>
            <p:ph idx="1"/>
          </p:nvPr>
        </p:nvSpPr>
        <p:spPr/>
        <p:txBody>
          <a:bodyPr>
            <a:normAutofit/>
          </a:bodyPr>
          <a:lstStyle/>
          <a:p>
            <a:pPr marL="0" indent="0">
              <a:buNone/>
            </a:pPr>
            <a:r>
              <a:rPr lang="es-AR" dirty="0" smtClean="0"/>
              <a:t>Las F.A comenzaron a aplicar políticas económicas que beneficiaron a sectores capitalistas mas concentrados y perjudicaron a los sectores populares.</a:t>
            </a:r>
          </a:p>
          <a:p>
            <a:pPr marL="0" indent="0">
              <a:buNone/>
            </a:pPr>
            <a:r>
              <a:rPr lang="es-AR" dirty="0" smtClean="0"/>
              <a:t>Abandonaron los ideales políticos y se propusieron manejar el país  bajo criterios de racionalidad técnica, manteniéndose “neutros y objetivos”. Esto perjudicó la relación de las F.A con los sectores sociales que habían apoyado su ascenso al poder. </a:t>
            </a:r>
          </a:p>
          <a:p>
            <a:pPr marL="0" indent="0">
              <a:buNone/>
            </a:pPr>
            <a:r>
              <a:rPr lang="es-AR" dirty="0" smtClean="0"/>
              <a:t>Les preocupaba imponer la ley y el orden a todos los sectores sociales. Esta forma de pensar, los llevó a distanciarse de los </a:t>
            </a:r>
            <a:r>
              <a:rPr lang="es-AR" dirty="0" err="1" smtClean="0"/>
              <a:t>liberlaes</a:t>
            </a:r>
            <a:r>
              <a:rPr lang="es-AR" dirty="0" smtClean="0"/>
              <a:t> que apoyaron el golpe en un </a:t>
            </a:r>
            <a:r>
              <a:rPr lang="es-AR" dirty="0" err="1" smtClean="0"/>
              <a:t>prncipio</a:t>
            </a:r>
            <a:r>
              <a:rPr lang="es-AR" dirty="0" smtClean="0"/>
              <a:t>. </a:t>
            </a:r>
            <a:endParaRPr lang="es-AR" dirty="0"/>
          </a:p>
        </p:txBody>
      </p:sp>
    </p:spTree>
    <p:extLst>
      <p:ext uri="{BB962C8B-B14F-4D97-AF65-F5344CB8AC3E}">
        <p14:creationId xmlns:p14="http://schemas.microsoft.com/office/powerpoint/2010/main" val="7939216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AR" dirty="0" smtClean="0"/>
              <a:t>La Doctrina de Seguridad Nacional </a:t>
            </a:r>
            <a:endParaRPr lang="es-AR" dirty="0"/>
          </a:p>
        </p:txBody>
      </p:sp>
      <p:sp>
        <p:nvSpPr>
          <p:cNvPr id="3" name="Marcador de contenido 2"/>
          <p:cNvSpPr>
            <a:spLocks noGrp="1"/>
          </p:cNvSpPr>
          <p:nvPr>
            <p:ph idx="1"/>
          </p:nvPr>
        </p:nvSpPr>
        <p:spPr/>
        <p:txBody>
          <a:bodyPr>
            <a:normAutofit/>
          </a:bodyPr>
          <a:lstStyle/>
          <a:p>
            <a:r>
              <a:rPr lang="es-AR" dirty="0" smtClean="0"/>
              <a:t>A partir d 1966, bajo el contexto de la Guerra </a:t>
            </a:r>
            <a:r>
              <a:rPr lang="es-AR" dirty="0" err="1" smtClean="0"/>
              <a:t>Fria</a:t>
            </a:r>
            <a:r>
              <a:rPr lang="es-AR" dirty="0" smtClean="0"/>
              <a:t>, en los países del Tercer Mundo (latinoamericanos) se aplicó la “Doctrina de Seguridad Nacional” que fue diseñada por los EE UU para mantener a los gobiernos de </a:t>
            </a:r>
            <a:r>
              <a:rPr lang="es-AR" dirty="0" err="1" smtClean="0"/>
              <a:t>Latinoamerica</a:t>
            </a:r>
            <a:r>
              <a:rPr lang="es-AR" dirty="0" smtClean="0"/>
              <a:t> lejos de la influencia Soviética. </a:t>
            </a:r>
          </a:p>
          <a:p>
            <a:r>
              <a:rPr lang="es-AR" b="1" dirty="0" err="1" smtClean="0"/>
              <a:t>Prncipios</a:t>
            </a:r>
            <a:r>
              <a:rPr lang="es-AR" b="1" dirty="0" smtClean="0"/>
              <a:t> de la doctrina:</a:t>
            </a:r>
          </a:p>
          <a:p>
            <a:r>
              <a:rPr lang="es-AR" dirty="0" smtClean="0"/>
              <a:t>EE UU y sus aliados tenían la responsabilidad de </a:t>
            </a:r>
            <a:r>
              <a:rPr lang="es-AR" dirty="0" err="1" smtClean="0"/>
              <a:t>de</a:t>
            </a:r>
            <a:r>
              <a:rPr lang="es-AR" dirty="0" smtClean="0"/>
              <a:t> mantener el equilibrio frente a la URSS y su sistema de alianzas.</a:t>
            </a:r>
          </a:p>
          <a:p>
            <a:r>
              <a:rPr lang="es-AR" dirty="0" smtClean="0"/>
              <a:t>Obligaba a los gobiernos latinoamericanos a </a:t>
            </a:r>
            <a:r>
              <a:rPr lang="es-AR" dirty="0" err="1" smtClean="0"/>
              <a:t>manenerse</a:t>
            </a:r>
            <a:r>
              <a:rPr lang="es-AR" dirty="0" smtClean="0"/>
              <a:t> lejos de la influencia Soviética y evitar el PELIGRO COMUNISTA Y LA SUBVERSIÓN </a:t>
            </a:r>
            <a:endParaRPr lang="es-AR" dirty="0"/>
          </a:p>
        </p:txBody>
      </p:sp>
    </p:spTree>
    <p:extLst>
      <p:ext uri="{BB962C8B-B14F-4D97-AF65-F5344CB8AC3E}">
        <p14:creationId xmlns:p14="http://schemas.microsoft.com/office/powerpoint/2010/main" val="142657372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951080" y="714484"/>
            <a:ext cx="7200897" cy="3318936"/>
          </a:xfrm>
        </p:spPr>
        <p:txBody>
          <a:bodyPr/>
          <a:lstStyle/>
          <a:p>
            <a:r>
              <a:rPr lang="es-AR" dirty="0" smtClean="0"/>
              <a:t>Esto permitía: </a:t>
            </a:r>
          </a:p>
          <a:p>
            <a:r>
              <a:rPr lang="es-AR" dirty="0" smtClean="0"/>
              <a:t>Que las fuerzas armadas locales de cada país pudiese aplicar la fuerza para combatir contra el “enemigo interno” y además controlar las fronteras ideológicas. </a:t>
            </a:r>
          </a:p>
          <a:p>
            <a:r>
              <a:rPr lang="es-AR" dirty="0" smtClean="0"/>
              <a:t>La Doctrina de Seguridad Nacional permitió, a través del miedo y la persecución, la DESPOLITIZACIÓN DE LA POBLACIÓN por temor. </a:t>
            </a:r>
            <a:endParaRPr lang="es-AR" dirty="0"/>
          </a:p>
        </p:txBody>
      </p:sp>
    </p:spTree>
    <p:extLst>
      <p:ext uri="{BB962C8B-B14F-4D97-AF65-F5344CB8AC3E}">
        <p14:creationId xmlns:p14="http://schemas.microsoft.com/office/powerpoint/2010/main" val="240452648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AR" dirty="0" smtClean="0"/>
              <a:t>PROYECTO ECONÓMICO</a:t>
            </a:r>
            <a:endParaRPr lang="es-AR" dirty="0"/>
          </a:p>
        </p:txBody>
      </p:sp>
      <p:sp>
        <p:nvSpPr>
          <p:cNvPr id="3" name="Marcador de contenido 2"/>
          <p:cNvSpPr>
            <a:spLocks noGrp="1"/>
          </p:cNvSpPr>
          <p:nvPr>
            <p:ph idx="1"/>
          </p:nvPr>
        </p:nvSpPr>
        <p:spPr/>
        <p:txBody>
          <a:bodyPr/>
          <a:lstStyle/>
          <a:p>
            <a:pPr marL="0" indent="0">
              <a:buNone/>
            </a:pPr>
            <a:r>
              <a:rPr lang="es-AR" dirty="0" smtClean="0"/>
              <a:t>El gobierno de </a:t>
            </a:r>
            <a:r>
              <a:rPr lang="es-AR" dirty="0" err="1" smtClean="0"/>
              <a:t>Ongania</a:t>
            </a:r>
            <a:r>
              <a:rPr lang="es-AR" dirty="0" smtClean="0"/>
              <a:t> </a:t>
            </a:r>
            <a:r>
              <a:rPr lang="es-AR" dirty="0" err="1" smtClean="0"/>
              <a:t>entendia</a:t>
            </a:r>
            <a:r>
              <a:rPr lang="es-AR" dirty="0" smtClean="0"/>
              <a:t> que el gran problema de la economía argentina fue la inflación, ya que esto </a:t>
            </a:r>
            <a:r>
              <a:rPr lang="es-AR" dirty="0" err="1" smtClean="0"/>
              <a:t>obstacuizaba</a:t>
            </a:r>
            <a:r>
              <a:rPr lang="es-AR" dirty="0" smtClean="0"/>
              <a:t> y frenaba la entrada de inversores extranjeros al país.</a:t>
            </a:r>
          </a:p>
          <a:p>
            <a:pPr marL="0" indent="0">
              <a:buNone/>
            </a:pPr>
            <a:r>
              <a:rPr lang="es-AR" dirty="0" smtClean="0"/>
              <a:t>Para esto el gobierno propuso un  modelo de Profundización de la Industrialización”. El plan consistía en que la argentina, a través de inversiones extranjeras en el país, produjera todo lo que </a:t>
            </a:r>
            <a:r>
              <a:rPr lang="es-AR" dirty="0" err="1" smtClean="0"/>
              <a:t>consumia</a:t>
            </a:r>
            <a:r>
              <a:rPr lang="es-AR" dirty="0" smtClean="0"/>
              <a:t> y además reemplazar todo los materiales que hasta ese momento debía importar de otros países para producir maquinaria, por ejemplo Laminas de acero, maquinas y herramientas.</a:t>
            </a:r>
            <a:endParaRPr lang="es-AR" dirty="0"/>
          </a:p>
        </p:txBody>
      </p:sp>
    </p:spTree>
    <p:extLst>
      <p:ext uri="{BB962C8B-B14F-4D97-AF65-F5344CB8AC3E}">
        <p14:creationId xmlns:p14="http://schemas.microsoft.com/office/powerpoint/2010/main" val="333678817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654242" y="755427"/>
            <a:ext cx="7200897" cy="5495248"/>
          </a:xfrm>
        </p:spPr>
        <p:txBody>
          <a:bodyPr>
            <a:normAutofit fontScale="85000" lnSpcReduction="20000"/>
          </a:bodyPr>
          <a:lstStyle/>
          <a:p>
            <a:r>
              <a:rPr lang="es-AR" dirty="0" smtClean="0"/>
              <a:t>El gobierno estaba </a:t>
            </a:r>
            <a:r>
              <a:rPr lang="es-AR" dirty="0" err="1" smtClean="0"/>
              <a:t>convncido</a:t>
            </a:r>
            <a:r>
              <a:rPr lang="es-AR" dirty="0" smtClean="0"/>
              <a:t> que el problema de la inflación tenia origen en los sectores populares, que no aceptaban la disminución de sus niveles de salario y de consumo y se movilizaban para mantener sus logros.</a:t>
            </a:r>
          </a:p>
          <a:p>
            <a:pPr marL="0" indent="0">
              <a:buNone/>
            </a:pPr>
            <a:r>
              <a:rPr lang="es-AR" b="1" dirty="0" smtClean="0"/>
              <a:t>Las medidas económicas </a:t>
            </a:r>
            <a:r>
              <a:rPr lang="es-AR" b="1" dirty="0" err="1" smtClean="0"/>
              <a:t>delministro</a:t>
            </a:r>
            <a:r>
              <a:rPr lang="es-AR" b="1" dirty="0" smtClean="0"/>
              <a:t> de economía KRIEGER VASENA fueron:</a:t>
            </a:r>
          </a:p>
          <a:p>
            <a:r>
              <a:rPr lang="es-AR" dirty="0" smtClean="0"/>
              <a:t>Devaluación de la moneda nacional en un 40%, para </a:t>
            </a:r>
            <a:r>
              <a:rPr lang="es-AR" dirty="0" err="1" smtClean="0"/>
              <a:t>asi</a:t>
            </a:r>
            <a:r>
              <a:rPr lang="es-AR" dirty="0" smtClean="0"/>
              <a:t> poderla equipara con el dólar.</a:t>
            </a:r>
          </a:p>
          <a:p>
            <a:r>
              <a:rPr lang="es-AR" dirty="0" smtClean="0"/>
              <a:t>Cancelación de paritarias con trabajadores.</a:t>
            </a:r>
          </a:p>
          <a:p>
            <a:r>
              <a:rPr lang="es-AR" dirty="0" smtClean="0"/>
              <a:t>Aumento de salarios a los trabajadores de manera anticipada de un 15% hasta diciembre de ese año (1967).</a:t>
            </a:r>
          </a:p>
          <a:p>
            <a:r>
              <a:rPr lang="es-AR" dirty="0" smtClean="0"/>
              <a:t>Restricciones a las exportaciones agropecuarias </a:t>
            </a:r>
          </a:p>
          <a:p>
            <a:r>
              <a:rPr lang="es-AR" dirty="0" smtClean="0"/>
              <a:t>Acuerdo de precios con empresas fabricantes de productos primarios. </a:t>
            </a:r>
          </a:p>
          <a:p>
            <a:r>
              <a:rPr lang="es-AR" dirty="0" smtClean="0"/>
              <a:t>Aumento de la recaudación impositiva. </a:t>
            </a:r>
          </a:p>
          <a:p>
            <a:endParaRPr lang="es-AR" dirty="0"/>
          </a:p>
          <a:p>
            <a:r>
              <a:rPr lang="es-AR" b="1" dirty="0" smtClean="0"/>
              <a:t>Para estos años aumento la construcción de viviendas por el estado y la construcción de obras públicas. EL estado en vez de desligarse de a economía, se involucró más y estabilizó el país económicamente. </a:t>
            </a:r>
            <a:endParaRPr lang="es-AR" b="1" dirty="0"/>
          </a:p>
        </p:txBody>
      </p:sp>
    </p:spTree>
    <p:extLst>
      <p:ext uri="{BB962C8B-B14F-4D97-AF65-F5344CB8AC3E}">
        <p14:creationId xmlns:p14="http://schemas.microsoft.com/office/powerpoint/2010/main" val="22039407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AR" dirty="0" smtClean="0"/>
              <a:t>Los Sectores Sociales </a:t>
            </a:r>
            <a:endParaRPr lang="es-AR" dirty="0"/>
          </a:p>
        </p:txBody>
      </p:sp>
      <p:sp>
        <p:nvSpPr>
          <p:cNvPr id="3" name="Marcador de contenido 2"/>
          <p:cNvSpPr>
            <a:spLocks noGrp="1"/>
          </p:cNvSpPr>
          <p:nvPr>
            <p:ph idx="1"/>
          </p:nvPr>
        </p:nvSpPr>
        <p:spPr/>
        <p:txBody>
          <a:bodyPr>
            <a:normAutofit/>
          </a:bodyPr>
          <a:lstStyle/>
          <a:p>
            <a:r>
              <a:rPr lang="es-AR" dirty="0" smtClean="0"/>
              <a:t>A pesar de que la encomia, tras largos años de desestabilización y conflicto, logró estabilizarse; esto no sentó bien para sectores que habían perdido paulatinamente el poder. Una facción del ejercito temía porque se “habia perdido el rumbo liberal” y los sectores de trabajadores y gremios, a pesar de que sus salarios no habían quedado por debajo de la inflación, por la perdida de su poder.</a:t>
            </a:r>
          </a:p>
          <a:p>
            <a:r>
              <a:rPr lang="es-AR" dirty="0" smtClean="0"/>
              <a:t>El gobierno de Onganía, tras el pasar de los años cada vez fue censurando mas los medios de comunicación, prohibió las expresiones artísticas e intervino universidades. El objetivo era evitar las quejas al gobierno. </a:t>
            </a:r>
            <a:endParaRPr lang="es-AR" dirty="0"/>
          </a:p>
        </p:txBody>
      </p:sp>
    </p:spTree>
    <p:extLst>
      <p:ext uri="{BB962C8B-B14F-4D97-AF65-F5344CB8AC3E}">
        <p14:creationId xmlns:p14="http://schemas.microsoft.com/office/powerpoint/2010/main" val="1654380561"/>
      </p:ext>
    </p:extLst>
  </p:cSld>
  <p:clrMapOvr>
    <a:masterClrMapping/>
  </p:clrMapOvr>
  <p:timing>
    <p:tnLst>
      <p:par>
        <p:cTn id="1" dur="indefinite" restart="never" nodeType="tmRoot"/>
      </p:par>
    </p:tnLst>
  </p:timing>
</p:sld>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Tema de Office">
  <a:themeElements>
    <a:clrScheme name="Oficin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cin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cin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Adyacencia">
  <a:themeElements>
    <a:clrScheme name="Adyacencia">
      <a:dk1>
        <a:srgbClr val="2F2B20"/>
      </a:dk1>
      <a:lt1>
        <a:srgbClr val="FFFFFF"/>
      </a:lt1>
      <a:dk2>
        <a:srgbClr val="675E47"/>
      </a:dk2>
      <a:lt2>
        <a:srgbClr val="DFDCB7"/>
      </a:lt2>
      <a:accent1>
        <a:srgbClr val="A9A57C"/>
      </a:accent1>
      <a:accent2>
        <a:srgbClr val="9CBEBD"/>
      </a:accent2>
      <a:accent3>
        <a:srgbClr val="D2CB6C"/>
      </a:accent3>
      <a:accent4>
        <a:srgbClr val="95A39D"/>
      </a:accent4>
      <a:accent5>
        <a:srgbClr val="C89F5D"/>
      </a:accent5>
      <a:accent6>
        <a:srgbClr val="B1A089"/>
      </a:accent6>
      <a:hlink>
        <a:srgbClr val="D25814"/>
      </a:hlink>
      <a:folHlink>
        <a:srgbClr val="849A0A"/>
      </a:folHlink>
    </a:clrScheme>
    <a:fontScheme name="Office">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dyacencia">
      <a:fillStyleLst>
        <a:solidFill>
          <a:schemeClr val="phClr"/>
        </a:solidFill>
        <a:solidFill>
          <a:schemeClr val="phClr">
            <a:tint val="55000"/>
          </a:schemeClr>
        </a:solidFill>
        <a:solidFill>
          <a:schemeClr val="phClr"/>
        </a:soli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outerShdw blurRad="50800" dist="25400" algn="bl" rotWithShape="0">
              <a:srgbClr val="000000">
                <a:alpha val="60000"/>
              </a:srgbClr>
            </a:outerShdw>
          </a:effectLst>
        </a:effectStyle>
        <a:effectStyle>
          <a:effectLst/>
          <a:scene3d>
            <a:camera prst="orthographicFront">
              <a:rot lat="0" lon="0" rev="0"/>
            </a:camera>
            <a:lightRig rig="brightRoom" dir="tl">
              <a:rot lat="0" lon="0" rev="1800000"/>
            </a:lightRig>
          </a:scene3d>
          <a:sp3d contourW="10160" prstMaterial="dkEdge">
            <a:bevelT w="38100" h="50800" prst="angle"/>
            <a:contourClr>
              <a:schemeClr val="phClr">
                <a:shade val="40000"/>
                <a:satMod val="150000"/>
              </a:schemeClr>
            </a:contourClr>
          </a:sp3d>
        </a:effectStyle>
      </a:effectStyleLst>
      <a:bgFillStyleLst>
        <a:solidFill>
          <a:schemeClr val="phClr"/>
        </a:solidFill>
        <a:gradFill rotWithShape="1">
          <a:gsLst>
            <a:gs pos="0">
              <a:schemeClr val="phClr">
                <a:tint val="90000"/>
              </a:schemeClr>
            </a:gs>
            <a:gs pos="75000">
              <a:schemeClr val="phClr">
                <a:shade val="100000"/>
                <a:satMod val="115000"/>
              </a:schemeClr>
            </a:gs>
            <a:gs pos="100000">
              <a:schemeClr val="phClr">
                <a:shade val="70000"/>
                <a:satMod val="130000"/>
              </a:schemeClr>
            </a:gs>
          </a:gsLst>
          <a:path path="circle">
            <a:fillToRect l="20000" t="50000" r="100000" b="50000"/>
          </a:path>
        </a:gradFill>
        <a:blipFill rotWithShape="1">
          <a:blip xmlns:r="http://schemas.openxmlformats.org/officeDocument/2006/relationships" r:embed="rId1">
            <a:duotone>
              <a:schemeClr val="phClr">
                <a:tint val="97000"/>
              </a:schemeClr>
              <a:schemeClr val="phClr">
                <a:shade val="96000"/>
              </a:schemeClr>
            </a:duotone>
          </a:blip>
          <a:tile tx="0" ty="0" sx="32000" sy="32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1685</Words>
  <Application>Microsoft Office PowerPoint</Application>
  <PresentationFormat>Presentación en pantalla (4:3)</PresentationFormat>
  <Paragraphs>74</Paragraphs>
  <Slides>19</Slides>
  <Notes>0</Notes>
  <HiddenSlides>0</HiddenSlides>
  <MMClips>0</MMClips>
  <ScaleCrop>false</ScaleCrop>
  <HeadingPairs>
    <vt:vector size="4" baseType="variant">
      <vt:variant>
        <vt:lpstr>Tema</vt:lpstr>
      </vt:variant>
      <vt:variant>
        <vt:i4>2</vt:i4>
      </vt:variant>
      <vt:variant>
        <vt:lpstr>Títulos de diapositiva</vt:lpstr>
      </vt:variant>
      <vt:variant>
        <vt:i4>19</vt:i4>
      </vt:variant>
    </vt:vector>
  </HeadingPairs>
  <TitlesOfParts>
    <vt:vector size="21" baseType="lpstr">
      <vt:lpstr>Tema de Office</vt:lpstr>
      <vt:lpstr>Adyacencia</vt:lpstr>
      <vt:lpstr>“La revolución argentina” y la implantación del Estado Burocrático autoritario(1966-1970)</vt:lpstr>
      <vt:lpstr>Presentación de PowerPoint</vt:lpstr>
      <vt:lpstr>Medidas que toma Onganía en el gobierno</vt:lpstr>
      <vt:lpstr>El estado burocrático autoritario </vt:lpstr>
      <vt:lpstr>La Doctrina de Seguridad Nacional </vt:lpstr>
      <vt:lpstr>Presentación de PowerPoint</vt:lpstr>
      <vt:lpstr>PROYECTO ECONÓMICO</vt:lpstr>
      <vt:lpstr>Presentación de PowerPoint</vt:lpstr>
      <vt:lpstr>Los Sectores Sociales </vt:lpstr>
      <vt:lpstr>Presentación de PowerPoint</vt:lpstr>
      <vt:lpstr>EL SURGIMINTO DE LA GUERRILLA Y LOS MONTONEROS </vt:lpstr>
      <vt:lpstr>Presentación de PowerPoint</vt:lpstr>
      <vt:lpstr>La crisis del Estado Burocrático autoritario (1970-1973)</vt:lpstr>
      <vt:lpstr>Presentación de PowerPoint</vt:lpstr>
      <vt:lpstr>EL CONFLICTO EN ASCENSO hechos que se sucedieron luego del Cordobazo</vt:lpstr>
      <vt:lpstr>RENUNCIA DE ONGANIA Y LA PRESIDENCIA DE LEVINGSTON</vt:lpstr>
      <vt:lpstr>Fin del Gobierno Militar  y el gobierno de Lanusse </vt:lpstr>
      <vt:lpstr>Las reacciones contra el GAN </vt:lpstr>
      <vt:lpstr>Presentación de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“La revolución argentina” y la implantación del Estado Burocrático autoritario(1966-1970)</dc:title>
  <dc:creator>Usuario</dc:creator>
  <cp:lastModifiedBy>Usuario</cp:lastModifiedBy>
  <cp:revision>1</cp:revision>
  <dcterms:created xsi:type="dcterms:W3CDTF">2023-09-27T16:29:45Z</dcterms:created>
  <dcterms:modified xsi:type="dcterms:W3CDTF">2023-09-27T16:31:09Z</dcterms:modified>
</cp:coreProperties>
</file>