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8" r:id="rId2"/>
  </p:sldMasterIdLst>
  <p:sldIdLst>
    <p:sldId id="25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p:cViewPr varScale="1">
        <p:scale>
          <a:sx n="69" d="100"/>
          <a:sy n="69" d="100"/>
        </p:scale>
        <p:origin x="-142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2" name="1 Marcador de pie de página"/>
          <p:cNvSpPr>
            <a:spLocks noGrp="1"/>
          </p:cNvSpPr>
          <p:nvPr>
            <p:ph type="ftr" sz="quarter" idx="11"/>
          </p:nvPr>
        </p:nvSpPr>
        <p:spPr/>
        <p:txBody>
          <a:bodyPr/>
          <a:lstStyle/>
          <a:p>
            <a:endParaRPr lang="es-AR">
              <a:solidFill>
                <a:prstClr val="black"/>
              </a:solidFill>
            </a:endParaRPr>
          </a:p>
        </p:txBody>
      </p:sp>
      <p:sp>
        <p:nvSpPr>
          <p:cNvPr id="15" name="14 Marcador de número de diapositiva"/>
          <p:cNvSpPr>
            <a:spLocks noGrp="1"/>
          </p:cNvSpPr>
          <p:nvPr>
            <p:ph type="sldNum" sz="quarter" idx="12"/>
          </p:nvPr>
        </p:nvSpPr>
        <p:spPr>
          <a:xfrm>
            <a:off x="8229600" y="6473952"/>
            <a:ext cx="758952" cy="246888"/>
          </a:xfrm>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19" name="18 Marcador de pie de página"/>
          <p:cNvSpPr>
            <a:spLocks noGrp="1"/>
          </p:cNvSpPr>
          <p:nvPr>
            <p:ph type="ftr" sz="quarter" idx="11"/>
          </p:nvPr>
        </p:nvSpPr>
        <p:spPr>
          <a:xfrm>
            <a:off x="3581400" y="76200"/>
            <a:ext cx="2895600" cy="288925"/>
          </a:xfrm>
        </p:spPr>
        <p:txBody>
          <a:bodyPr/>
          <a:lstStyle/>
          <a:p>
            <a:endParaRPr lang="es-AR">
              <a:solidFill>
                <a:prstClr val="black"/>
              </a:solidFill>
            </a:endParaRPr>
          </a:p>
        </p:txBody>
      </p:sp>
      <p:sp>
        <p:nvSpPr>
          <p:cNvPr id="16" name="15 Marcador de número de diapositiva"/>
          <p:cNvSpPr>
            <a:spLocks noGrp="1"/>
          </p:cNvSpPr>
          <p:nvPr>
            <p:ph type="sldNum" sz="quarter" idx="12"/>
          </p:nvPr>
        </p:nvSpPr>
        <p:spPr>
          <a:xfrm>
            <a:off x="8229600" y="6473952"/>
            <a:ext cx="758952" cy="246888"/>
          </a:xfrm>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11" name="10 Marcador de pie de página"/>
          <p:cNvSpPr>
            <a:spLocks noGrp="1"/>
          </p:cNvSpPr>
          <p:nvPr>
            <p:ph type="ftr" sz="quarter" idx="11"/>
          </p:nvPr>
        </p:nvSpPr>
        <p:spPr/>
        <p:txBody>
          <a:bodyPr/>
          <a:lstStyle/>
          <a:p>
            <a:endParaRPr lang="es-AR">
              <a:solidFill>
                <a:prstClr val="black"/>
              </a:solidFill>
            </a:endParaRPr>
          </a:p>
        </p:txBody>
      </p:sp>
      <p:sp>
        <p:nvSpPr>
          <p:cNvPr id="16" name="15 Marcador de número de diapositiva"/>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10" name="9 Marcador de pie de página"/>
          <p:cNvSpPr>
            <a:spLocks noGrp="1"/>
          </p:cNvSpPr>
          <p:nvPr>
            <p:ph type="ftr" sz="quarter" idx="11"/>
          </p:nvPr>
        </p:nvSpPr>
        <p:spPr/>
        <p:txBody>
          <a:bodyPr/>
          <a:lstStyle/>
          <a:p>
            <a:endParaRPr lang="es-AR">
              <a:solidFill>
                <a:prstClr val="black"/>
              </a:solidFill>
            </a:endParaRPr>
          </a:p>
        </p:txBody>
      </p:sp>
      <p:sp>
        <p:nvSpPr>
          <p:cNvPr id="31" name="30 Marcador de número de diapositiva"/>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6" name="5 Marcador de pie de página"/>
          <p:cNvSpPr>
            <a:spLocks noGrp="1"/>
          </p:cNvSpPr>
          <p:nvPr>
            <p:ph type="ftr" sz="quarter" idx="11"/>
          </p:nvPr>
        </p:nvSpPr>
        <p:spPr/>
        <p:txBody>
          <a:bodyPr/>
          <a:lstStyle/>
          <a:p>
            <a:endParaRPr lang="es-AR">
              <a:solidFill>
                <a:prstClr val="black"/>
              </a:solidFill>
            </a:endParaRPr>
          </a:p>
        </p:txBody>
      </p:sp>
      <p:sp>
        <p:nvSpPr>
          <p:cNvPr id="7" name="6 Marcador de número de diapositiva"/>
          <p:cNvSpPr>
            <a:spLocks noGrp="1"/>
          </p:cNvSpPr>
          <p:nvPr>
            <p:ph type="sldNum" sz="quarter" idx="12"/>
          </p:nvPr>
        </p:nvSpPr>
        <p:spPr>
          <a:xfrm>
            <a:off x="8229600" y="6477000"/>
            <a:ext cx="762000" cy="246888"/>
          </a:xfrm>
        </p:spPr>
        <p:txBody>
          <a:bodyPr/>
          <a:lstStyle/>
          <a:p>
            <a:fld id="{A2CCA579-2538-43CA-B02D-EE09DDD2267E}" type="slidenum">
              <a:rPr lang="es-AR" smtClean="0">
                <a:solidFill>
                  <a:prstClr val="black"/>
                </a:solidFill>
              </a:rPr>
              <a:pPr/>
              <a:t>‹Nº›</a:t>
            </a:fld>
            <a:endParaRPr lang="es-AR">
              <a:solidFill>
                <a:prstClr val="black"/>
              </a:solidFill>
            </a:endParaRPr>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21" name="20 Marcador de pie de página"/>
          <p:cNvSpPr>
            <a:spLocks noGrp="1"/>
          </p:cNvSpPr>
          <p:nvPr>
            <p:ph type="ftr" sz="quarter" idx="11"/>
          </p:nvPr>
        </p:nvSpPr>
        <p:spPr/>
        <p:txBody>
          <a:bodyPr/>
          <a:lstStyle/>
          <a:p>
            <a:endParaRPr lang="es-AR">
              <a:solidFill>
                <a:prstClr val="black"/>
              </a:solidFill>
            </a:endParaRPr>
          </a:p>
        </p:txBody>
      </p:sp>
      <p:sp>
        <p:nvSpPr>
          <p:cNvPr id="6" name="5 Marcador de número de diapositiva"/>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24" name="23 Marcador de pie de página"/>
          <p:cNvSpPr>
            <a:spLocks noGrp="1"/>
          </p:cNvSpPr>
          <p:nvPr>
            <p:ph type="ftr" sz="quarter" idx="11"/>
          </p:nvPr>
        </p:nvSpPr>
        <p:spPr/>
        <p:txBody>
          <a:bodyPr/>
          <a:lstStyle/>
          <a:p>
            <a:endParaRPr lang="es-AR">
              <a:solidFill>
                <a:prstClr val="black"/>
              </a:solidFill>
            </a:endParaRPr>
          </a:p>
        </p:txBody>
      </p:sp>
      <p:sp>
        <p:nvSpPr>
          <p:cNvPr id="7" name="6 Marcador de número de diapositiva"/>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29" name="28 Marcador de pie de página"/>
          <p:cNvSpPr>
            <a:spLocks noGrp="1"/>
          </p:cNvSpPr>
          <p:nvPr>
            <p:ph type="ftr" sz="quarter" idx="11"/>
          </p:nvPr>
        </p:nvSpPr>
        <p:spPr/>
        <p:txBody>
          <a:bodyPr/>
          <a:lstStyle/>
          <a:p>
            <a:endParaRPr lang="es-AR">
              <a:solidFill>
                <a:prstClr val="black"/>
              </a:solidFill>
            </a:endParaRPr>
          </a:p>
        </p:txBody>
      </p:sp>
      <p:sp>
        <p:nvSpPr>
          <p:cNvPr id="7" name="6 Marcador de número de diapositiva"/>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5" name="4 Marcador de pie de página"/>
          <p:cNvSpPr>
            <a:spLocks noGrp="1"/>
          </p:cNvSpPr>
          <p:nvPr>
            <p:ph type="ftr" sz="quarter" idx="11"/>
          </p:nvPr>
        </p:nvSpPr>
        <p:spPr/>
        <p:txBody>
          <a:bodyPr/>
          <a:lstStyle/>
          <a:p>
            <a:endParaRPr lang="es-AR">
              <a:solidFill>
                <a:prstClr val="black"/>
              </a:solidFill>
            </a:endParaRPr>
          </a:p>
        </p:txBody>
      </p:sp>
      <p:sp>
        <p:nvSpPr>
          <p:cNvPr id="31" name="30 Marcador de número de diapositiva"/>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5" name="4 Marcador de pie de página"/>
          <p:cNvSpPr>
            <a:spLocks noGrp="1"/>
          </p:cNvSpPr>
          <p:nvPr>
            <p:ph type="ftr" sz="quarter" idx="11"/>
          </p:nvPr>
        </p:nvSpPr>
        <p:spPr/>
        <p:txBody>
          <a:bodyPr/>
          <a:lstStyle/>
          <a:p>
            <a:endParaRPr lang="es-AR">
              <a:solidFill>
                <a:prstClr val="black"/>
              </a:solidFill>
            </a:endParaRPr>
          </a:p>
        </p:txBody>
      </p:sp>
      <p:sp>
        <p:nvSpPr>
          <p:cNvPr id="6" name="5 Marcador de número de diapositiva"/>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5" name="4 Marcador de pie de página"/>
          <p:cNvSpPr>
            <a:spLocks noGrp="1"/>
          </p:cNvSpPr>
          <p:nvPr>
            <p:ph type="ftr" sz="quarter" idx="11"/>
          </p:nvPr>
        </p:nvSpPr>
        <p:spPr/>
        <p:txBody>
          <a:bodyPr/>
          <a:lstStyle/>
          <a:p>
            <a:endParaRPr lang="es-AR">
              <a:solidFill>
                <a:prstClr val="black"/>
              </a:solidFill>
            </a:endParaRPr>
          </a:p>
        </p:txBody>
      </p:sp>
      <p:sp>
        <p:nvSpPr>
          <p:cNvPr id="6" name="5 Marcador de número de diapositiva"/>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t>27/09/2023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A847CFC-816F-41D0-AAC0-9BF4FEBC753E}" type="datetimeFigureOut">
              <a:rPr lang="es-ES" smtClean="0"/>
              <a:t>27/09/2023</a:t>
            </a:fld>
            <a:endParaRPr lang="es-ES"/>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ES"/>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32FADFE-3B8F-471C-ABF0-DBC7717ECBBC}" type="slidenum">
              <a:rPr lang="es-ES" smtClean="0"/>
              <a:t>‹Nº›</a:t>
            </a:fld>
            <a:endParaRPr lang="es-ES"/>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99592" y="548680"/>
            <a:ext cx="7776864" cy="1303867"/>
          </a:xfrm>
        </p:spPr>
        <p:txBody>
          <a:bodyPr>
            <a:normAutofit fontScale="90000"/>
          </a:bodyPr>
          <a:lstStyle/>
          <a:p>
            <a:r>
              <a:rPr lang="es-AR" dirty="0" smtClean="0"/>
              <a:t>El retorno del peronismo (1973-1976)</a:t>
            </a:r>
            <a:br>
              <a:rPr lang="es-AR" dirty="0" smtClean="0"/>
            </a:br>
            <a:r>
              <a:rPr lang="es-AR" dirty="0" smtClean="0"/>
              <a:t>las elecciones de marzo de 1973</a:t>
            </a:r>
            <a:endParaRPr lang="es-AR" dirty="0"/>
          </a:p>
        </p:txBody>
      </p:sp>
      <p:sp>
        <p:nvSpPr>
          <p:cNvPr id="3" name="Marcador de contenido 2"/>
          <p:cNvSpPr>
            <a:spLocks noGrp="1"/>
          </p:cNvSpPr>
          <p:nvPr>
            <p:ph idx="1"/>
          </p:nvPr>
        </p:nvSpPr>
        <p:spPr>
          <a:xfrm>
            <a:off x="971600" y="1844824"/>
            <a:ext cx="7200897" cy="3318936"/>
          </a:xfrm>
        </p:spPr>
        <p:txBody>
          <a:bodyPr>
            <a:noAutofit/>
          </a:bodyPr>
          <a:lstStyle/>
          <a:p>
            <a:r>
              <a:rPr lang="es-AR" sz="2000" dirty="0" smtClean="0"/>
              <a:t>Perón se niega a negociar una salida con los militares.</a:t>
            </a:r>
          </a:p>
          <a:p>
            <a:r>
              <a:rPr lang="es-AR" sz="2000" dirty="0" smtClean="0"/>
              <a:t>A causa de la negativa, Lanusse intentó estropear la vuelta de Perón al poder a través de una nueva ley electoral, llamada ballotage o segunda vuelta. Con el objetivo de que en una posible segunda vuelta, los militares pudiesen captar todos los votos antiperonistas en una misma lista.</a:t>
            </a:r>
          </a:p>
          <a:p>
            <a:r>
              <a:rPr lang="es-AR" sz="2000" dirty="0" smtClean="0"/>
              <a:t>El peronismo organizó el FREJULI ( frente justicialista de liberación) donde agrupó a diferentes partidos, volviendo el frente muy heterogéneo. </a:t>
            </a:r>
          </a:p>
          <a:p>
            <a:r>
              <a:rPr lang="es-AR" sz="2000" dirty="0" smtClean="0"/>
              <a:t>El FREJULI propondrá como candidato Héctor Campora, mas allegado a la izquierda Peronista.</a:t>
            </a:r>
          </a:p>
          <a:p>
            <a:r>
              <a:rPr lang="es-AR" sz="2000" dirty="0" smtClean="0"/>
              <a:t>“Campora al gobierno, Perón al poder”. Campora, su figura, generó rechazo en el ala de los dirigentes de la burocracia sindical. </a:t>
            </a:r>
            <a:endParaRPr lang="es-AR" sz="2000" dirty="0"/>
          </a:p>
        </p:txBody>
      </p:sp>
    </p:spTree>
    <p:extLst>
      <p:ext uri="{BB962C8B-B14F-4D97-AF65-F5344CB8AC3E}">
        <p14:creationId xmlns:p14="http://schemas.microsoft.com/office/powerpoint/2010/main" val="15383756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71552" y="668743"/>
            <a:ext cx="7200897" cy="1617259"/>
          </a:xfrm>
        </p:spPr>
        <p:txBody>
          <a:bodyPr>
            <a:normAutofit fontScale="90000"/>
          </a:bodyPr>
          <a:lstStyle/>
          <a:p>
            <a:r>
              <a:rPr lang="es-AR" dirty="0" smtClean="0"/>
              <a:t>El gobierno Campora </a:t>
            </a:r>
            <a:br>
              <a:rPr lang="es-AR" dirty="0" smtClean="0"/>
            </a:br>
            <a:r>
              <a:rPr lang="es-AR" dirty="0" smtClean="0"/>
              <a:t>EL AGUE DE LA MOVILIZACIÓNPOPULAR</a:t>
            </a:r>
            <a:endParaRPr lang="es-AR" dirty="0"/>
          </a:p>
        </p:txBody>
      </p:sp>
      <p:sp>
        <p:nvSpPr>
          <p:cNvPr id="3" name="Marcador de contenido 2"/>
          <p:cNvSpPr>
            <a:spLocks noGrp="1"/>
          </p:cNvSpPr>
          <p:nvPr>
            <p:ph idx="1"/>
          </p:nvPr>
        </p:nvSpPr>
        <p:spPr>
          <a:xfrm>
            <a:off x="251520" y="2332037"/>
            <a:ext cx="8686800" cy="4525963"/>
          </a:xfrm>
        </p:spPr>
        <p:txBody>
          <a:bodyPr>
            <a:normAutofit fontScale="62500" lnSpcReduction="20000"/>
          </a:bodyPr>
          <a:lstStyle/>
          <a:p>
            <a:r>
              <a:rPr lang="es-AR" dirty="0" smtClean="0"/>
              <a:t>H. Campora gana las elecciones con un 49% de los votos y por esto es que ni  la UCR de Balbín ni los militares deciden presentarse a  segunda vuelta. </a:t>
            </a:r>
          </a:p>
          <a:p>
            <a:r>
              <a:rPr lang="es-AR" dirty="0" smtClean="0"/>
              <a:t>Campora reparte los ministerios del Estado de manera equilibrada para poder mantener a las dos alas del peronismo conformes, tanto la derecha como la izquierda. </a:t>
            </a:r>
          </a:p>
          <a:p>
            <a:r>
              <a:rPr lang="es-AR" dirty="0" smtClean="0"/>
              <a:t>La firme decisión de Perón de retomar el poder político es crucial para que tantos sindicatos como sectores juveniles no lo acaparen. “</a:t>
            </a:r>
            <a:r>
              <a:rPr lang="es-AR" b="1" dirty="0" smtClean="0"/>
              <a:t>los peronistas debemos retomar la conducción de nuestro movimiento</a:t>
            </a:r>
            <a:r>
              <a:rPr lang="es-AR" dirty="0" smtClean="0"/>
              <a:t>”</a:t>
            </a:r>
          </a:p>
          <a:p>
            <a:r>
              <a:rPr lang="es-AR" dirty="0" smtClean="0"/>
              <a:t>Las intenciones de Perón fue establecer el mismo proyecto Industrial y redistribución que en sus gobiernos pasados, pero limitando el poder de acción y reacción de los distintos movimientos y agrupaciones como la CGE, CGT, Sindicatos, JP-MONTONEROS. Dejando el camino despejado para que la Derecha Peronista de Lopez Rega tome las rindas.</a:t>
            </a:r>
            <a:endParaRPr lang="es-AR" dirty="0"/>
          </a:p>
        </p:txBody>
      </p:sp>
    </p:spTree>
    <p:extLst>
      <p:ext uri="{BB962C8B-B14F-4D97-AF65-F5344CB8AC3E}">
        <p14:creationId xmlns:p14="http://schemas.microsoft.com/office/powerpoint/2010/main" val="19298970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La Tercera presidencia de Perón </a:t>
            </a:r>
            <a:endParaRPr lang="es-AR" dirty="0"/>
          </a:p>
        </p:txBody>
      </p:sp>
      <p:sp>
        <p:nvSpPr>
          <p:cNvPr id="3" name="Marcador de contenido 2"/>
          <p:cNvSpPr>
            <a:spLocks noGrp="1"/>
          </p:cNvSpPr>
          <p:nvPr>
            <p:ph idx="1"/>
          </p:nvPr>
        </p:nvSpPr>
        <p:spPr>
          <a:xfrm>
            <a:off x="971552" y="1978928"/>
            <a:ext cx="7200897" cy="3896943"/>
          </a:xfrm>
        </p:spPr>
        <p:txBody>
          <a:bodyPr>
            <a:normAutofit fontScale="70000" lnSpcReduction="20000"/>
          </a:bodyPr>
          <a:lstStyle/>
          <a:p>
            <a:r>
              <a:rPr lang="es-AR" dirty="0" smtClean="0"/>
              <a:t>Tras recibir demasiada presión de la derecha peronista, H. Campora decide renunciar, posteriormente se llamarán a elecciones sin ningún tipo de proscripción para Perón.</a:t>
            </a:r>
            <a:endParaRPr lang="es-AR" dirty="0"/>
          </a:p>
          <a:p>
            <a:r>
              <a:rPr lang="es-AR" dirty="0" smtClean="0"/>
              <a:t>El 20 de junio en 1973, Perón vuelve a la Argentina.</a:t>
            </a:r>
          </a:p>
          <a:p>
            <a:r>
              <a:rPr lang="es-AR" dirty="0" smtClean="0"/>
              <a:t>Ahora el conflicto se desarrollará dentro del propio movimiento, el ala izquierda vs. El ala derecha </a:t>
            </a:r>
          </a:p>
          <a:p>
            <a:r>
              <a:rPr lang="es-AR" dirty="0" smtClean="0"/>
              <a:t>El FREJULI presentó a la formula Perón- vice María Estela de Perón. Si bien no todos los sectores del peronismo quería a “Isabelista”, apoyaron su candidatura.</a:t>
            </a:r>
          </a:p>
          <a:p>
            <a:r>
              <a:rPr lang="es-AR" dirty="0" smtClean="0"/>
              <a:t>La formula capto el 62% de los votos, fue una victoria contundente.</a:t>
            </a:r>
          </a:p>
          <a:p>
            <a:endParaRPr lang="es-AR" dirty="0"/>
          </a:p>
        </p:txBody>
      </p:sp>
    </p:spTree>
    <p:extLst>
      <p:ext uri="{BB962C8B-B14F-4D97-AF65-F5344CB8AC3E}">
        <p14:creationId xmlns:p14="http://schemas.microsoft.com/office/powerpoint/2010/main" val="25604135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El avance de la Derecha Peronista</a:t>
            </a:r>
            <a:r>
              <a:rPr lang="es-AR" dirty="0" smtClean="0"/>
              <a:t>. (medidas)</a:t>
            </a:r>
            <a:endParaRPr lang="es-AR" dirty="0"/>
          </a:p>
        </p:txBody>
      </p:sp>
      <p:sp>
        <p:nvSpPr>
          <p:cNvPr id="3" name="Marcador de contenido 2"/>
          <p:cNvSpPr>
            <a:spLocks noGrp="1"/>
          </p:cNvSpPr>
          <p:nvPr>
            <p:ph idx="1"/>
          </p:nvPr>
        </p:nvSpPr>
        <p:spPr/>
        <p:txBody>
          <a:bodyPr>
            <a:normAutofit fontScale="92500" lnSpcReduction="20000"/>
          </a:bodyPr>
          <a:lstStyle/>
          <a:p>
            <a:r>
              <a:rPr lang="es-AR" dirty="0" smtClean="0"/>
              <a:t>Ya una vez perón en el poder, comenzó a desplazar a todos los funcionarios públicos de la izquierda Peronista, reemplazándolos por gente de confianza de Lopez Rega.</a:t>
            </a:r>
          </a:p>
          <a:p>
            <a:r>
              <a:rPr lang="es-AR" dirty="0" smtClean="0"/>
              <a:t>Para controlar los levantamientos y desaparecer a posibles lideres de resistencia, se creó la fuerza parapolicial llamada la Triple A (Alianza Anticomunista Argentina) en 1974.</a:t>
            </a:r>
          </a:p>
          <a:p>
            <a:r>
              <a:rPr lang="es-AR" dirty="0" smtClean="0"/>
              <a:t>Montoneros comienza a enfrentarse abiertamente al gobierno.  Ya es evidente la ruptura entre la izq. y la derecha Peronista. </a:t>
            </a:r>
            <a:endParaRPr lang="es-AR" dirty="0"/>
          </a:p>
        </p:txBody>
      </p:sp>
    </p:spTree>
    <p:extLst>
      <p:ext uri="{BB962C8B-B14F-4D97-AF65-F5344CB8AC3E}">
        <p14:creationId xmlns:p14="http://schemas.microsoft.com/office/powerpoint/2010/main" val="12095840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El panorama Internacional se complica</a:t>
            </a:r>
            <a:endParaRPr lang="es-AR" dirty="0"/>
          </a:p>
        </p:txBody>
      </p:sp>
      <p:sp>
        <p:nvSpPr>
          <p:cNvPr id="3" name="Marcador de contenido 2"/>
          <p:cNvSpPr>
            <a:spLocks noGrp="1"/>
          </p:cNvSpPr>
          <p:nvPr>
            <p:ph idx="1"/>
          </p:nvPr>
        </p:nvSpPr>
        <p:spPr/>
        <p:txBody>
          <a:bodyPr>
            <a:normAutofit fontScale="92500"/>
          </a:bodyPr>
          <a:lstStyle/>
          <a:p>
            <a:r>
              <a:rPr lang="es-AR" dirty="0" smtClean="0"/>
              <a:t>El Plan </a:t>
            </a:r>
            <a:r>
              <a:rPr lang="es-AR" dirty="0" err="1" smtClean="0"/>
              <a:t>Gelbard</a:t>
            </a:r>
            <a:r>
              <a:rPr lang="es-AR" dirty="0"/>
              <a:t> </a:t>
            </a:r>
            <a:r>
              <a:rPr lang="es-AR" dirty="0" smtClean="0"/>
              <a:t>(plan económico) se complica ya que la situación Internacional no ayuda, la OPEP, ya que para 1973 el Barril de petróleo aumenta y esto provoca escases de combustibles y energía en el mundo (Argentina seguía dependiendo de las importaciones de energías de otros países).</a:t>
            </a:r>
          </a:p>
          <a:p>
            <a:r>
              <a:rPr lang="es-AR" dirty="0" smtClean="0"/>
              <a:t>La inflación se dispara de un 8% a un 40%, caída de precios de las exportaciones agropecuarias.</a:t>
            </a:r>
            <a:endParaRPr lang="es-AR" dirty="0"/>
          </a:p>
        </p:txBody>
      </p:sp>
    </p:spTree>
    <p:extLst>
      <p:ext uri="{BB962C8B-B14F-4D97-AF65-F5344CB8AC3E}">
        <p14:creationId xmlns:p14="http://schemas.microsoft.com/office/powerpoint/2010/main" val="3989529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MUERTE DE PERÓN 1974</a:t>
            </a:r>
            <a:endParaRPr lang="es-AR" dirty="0"/>
          </a:p>
        </p:txBody>
      </p:sp>
      <p:sp>
        <p:nvSpPr>
          <p:cNvPr id="3" name="Marcador de contenido 2"/>
          <p:cNvSpPr>
            <a:spLocks noGrp="1"/>
          </p:cNvSpPr>
          <p:nvPr>
            <p:ph idx="1"/>
          </p:nvPr>
        </p:nvSpPr>
        <p:spPr/>
        <p:txBody>
          <a:bodyPr>
            <a:normAutofit fontScale="92500" lnSpcReduction="20000"/>
          </a:bodyPr>
          <a:lstStyle/>
          <a:p>
            <a:r>
              <a:rPr lang="es-AR" dirty="0" smtClean="0"/>
              <a:t>La muerte de Perón solo complicó aun mas las cosas, la economía estaba en jaque y ahora las riendas del país estaban en las manos de la derecha peronista representada por Isabelita y Lopez Rega. </a:t>
            </a:r>
          </a:p>
          <a:p>
            <a:r>
              <a:rPr lang="es-AR" dirty="0" smtClean="0"/>
              <a:t>Desde ese momento el gobierno abandonó las negociaciones y los acuerdos parlamentarios con los sectores que la presionaban y comenzó  a utilizar la represión.</a:t>
            </a:r>
          </a:p>
          <a:p>
            <a:r>
              <a:rPr lang="es-AR" dirty="0" smtClean="0"/>
              <a:t>La triple A comenzó a eliminar con violencia a todos los opositores políticos.</a:t>
            </a:r>
            <a:endParaRPr lang="es-AR" dirty="0"/>
          </a:p>
        </p:txBody>
      </p:sp>
    </p:spTree>
    <p:extLst>
      <p:ext uri="{BB962C8B-B14F-4D97-AF65-F5344CB8AC3E}">
        <p14:creationId xmlns:p14="http://schemas.microsoft.com/office/powerpoint/2010/main" val="11856797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71552" y="723334"/>
            <a:ext cx="7200897" cy="5152537"/>
          </a:xfrm>
        </p:spPr>
        <p:txBody>
          <a:bodyPr>
            <a:normAutofit fontScale="62500" lnSpcReduction="20000"/>
          </a:bodyPr>
          <a:lstStyle/>
          <a:p>
            <a:r>
              <a:rPr lang="es-AR" dirty="0" smtClean="0"/>
              <a:t>Tras estos hechos de violencia por parte de la triple A, tanto montoneros como otras agrupaciones retomaron la lucha armada, el secuestro de militares, jefes de policía y empresarios.</a:t>
            </a:r>
          </a:p>
          <a:p>
            <a:r>
              <a:rPr lang="es-AR" dirty="0" smtClean="0"/>
              <a:t>En 1975 Isabel designa como comandante  en jefe del Ejercito a J. R Videla.</a:t>
            </a:r>
          </a:p>
          <a:p>
            <a:r>
              <a:rPr lang="es-AR" dirty="0" smtClean="0"/>
              <a:t>En 1975, frente a la gran crisis económica y la presión social asume un nuevo ministro de economía llamado “Celestino Rodrigo” un hombre de Lopez Rega, quien dirigió la economía  hacia un shock liberal; este intento inesperado del peronismo por componer la situación se lo conoció como el </a:t>
            </a:r>
            <a:r>
              <a:rPr lang="es-AR" b="1" dirty="0" smtClean="0"/>
              <a:t>rodrigazo.</a:t>
            </a:r>
          </a:p>
          <a:p>
            <a:r>
              <a:rPr lang="es-AR" b="1" dirty="0" smtClean="0"/>
              <a:t>Rodrigazo: </a:t>
            </a:r>
            <a:r>
              <a:rPr lang="es-AR" dirty="0" smtClean="0"/>
              <a:t>se declaró un amento de los combustibles del 175%, aumento de 75% en tarifas eléctricas y otros servicios y una devaluación del peso del 100%.</a:t>
            </a:r>
          </a:p>
          <a:p>
            <a:r>
              <a:rPr lang="es-AR" dirty="0" smtClean="0"/>
              <a:t>A consecuencia los trabajadores se manifestaron en plaza de mayo el 27 de junio de 1975. tras la huelga de 48 hs de todos los sectores, C. Rodrigo y Lopez Rega debieron renunciar.</a:t>
            </a:r>
            <a:endParaRPr lang="es-AR" dirty="0"/>
          </a:p>
        </p:txBody>
      </p:sp>
    </p:spTree>
    <p:extLst>
      <p:ext uri="{BB962C8B-B14F-4D97-AF65-F5344CB8AC3E}">
        <p14:creationId xmlns:p14="http://schemas.microsoft.com/office/powerpoint/2010/main" val="1932089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71552" y="982135"/>
            <a:ext cx="7200897" cy="669247"/>
          </a:xfrm>
        </p:spPr>
        <p:txBody>
          <a:bodyPr>
            <a:normAutofit/>
          </a:bodyPr>
          <a:lstStyle/>
          <a:p>
            <a:r>
              <a:rPr lang="es-AR" dirty="0" smtClean="0"/>
              <a:t>Ciada de Isabel</a:t>
            </a:r>
            <a:endParaRPr lang="es-AR" dirty="0"/>
          </a:p>
        </p:txBody>
      </p:sp>
      <p:sp>
        <p:nvSpPr>
          <p:cNvPr id="3" name="Marcador de contenido 2"/>
          <p:cNvSpPr>
            <a:spLocks noGrp="1"/>
          </p:cNvSpPr>
          <p:nvPr>
            <p:ph idx="1"/>
          </p:nvPr>
        </p:nvSpPr>
        <p:spPr>
          <a:xfrm>
            <a:off x="971552" y="1651379"/>
            <a:ext cx="7200897" cy="4224489"/>
          </a:xfrm>
        </p:spPr>
        <p:txBody>
          <a:bodyPr>
            <a:normAutofit fontScale="55000" lnSpcReduction="20000"/>
          </a:bodyPr>
          <a:lstStyle/>
          <a:p>
            <a:r>
              <a:rPr lang="es-AR" dirty="0" smtClean="0"/>
              <a:t>Tras el triunfo de los sindicatos, el gobierno quedó sin apoyo político y social, la CGT había tomado el control de la situación mientras que el gobierno se veía rebasado. </a:t>
            </a:r>
          </a:p>
          <a:p>
            <a:r>
              <a:rPr lang="es-AR" dirty="0" smtClean="0"/>
              <a:t>El clima de violencia fue en escala por partes de organizaciones guerrilleras y también por parte de la Triple A.</a:t>
            </a:r>
          </a:p>
          <a:p>
            <a:r>
              <a:rPr lang="es-AR" dirty="0" smtClean="0"/>
              <a:t>El gobierno a causa de esto le dio cada vez mas riendas sueltas para que actuara reprimiendo a los grupos guerrilleros con la triple A. pero solo esto demostró a los sectores empresarios y militares que la presidente no tenia ningún control sobre la situación. Se desarticuló la alianza social peronista.</a:t>
            </a:r>
          </a:p>
          <a:p>
            <a:r>
              <a:rPr lang="es-AR" dirty="0" smtClean="0"/>
              <a:t>Finalmente el 24 de marzo de 1976, el ejercito junto con el apoyo de gran parte de la sociedad, empresarios, cansados de los vaivenes del gobierno apoyaron el golpe. La pasividad de la CGT y la desorganización de los partidos políticos, permitió que las F.A no tuvieran oposición a la hora de tomar el gobierno. </a:t>
            </a:r>
            <a:endParaRPr lang="es-AR" dirty="0"/>
          </a:p>
        </p:txBody>
      </p:sp>
    </p:spTree>
    <p:extLst>
      <p:ext uri="{BB962C8B-B14F-4D97-AF65-F5344CB8AC3E}">
        <p14:creationId xmlns:p14="http://schemas.microsoft.com/office/powerpoint/2010/main" val="2676635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0"/>
            <a:ext cx="5976664" cy="1303867"/>
          </a:xfrm>
        </p:spPr>
        <p:txBody>
          <a:bodyPr>
            <a:normAutofit/>
          </a:bodyPr>
          <a:lstStyle/>
          <a:p>
            <a:r>
              <a:rPr lang="es-ES" dirty="0" smtClean="0"/>
              <a:t>PREGUNTAS ORIENTADORAS </a:t>
            </a:r>
            <a:endParaRPr lang="es-AR" dirty="0"/>
          </a:p>
        </p:txBody>
      </p:sp>
      <p:sp>
        <p:nvSpPr>
          <p:cNvPr id="3" name="2 Marcador de contenido"/>
          <p:cNvSpPr>
            <a:spLocks noGrp="1"/>
          </p:cNvSpPr>
          <p:nvPr>
            <p:ph idx="1"/>
          </p:nvPr>
        </p:nvSpPr>
        <p:spPr>
          <a:xfrm>
            <a:off x="971551" y="1484784"/>
            <a:ext cx="7200897" cy="4680520"/>
          </a:xfrm>
        </p:spPr>
        <p:txBody>
          <a:bodyPr>
            <a:normAutofit fontScale="55000" lnSpcReduction="20000"/>
          </a:bodyPr>
          <a:lstStyle/>
          <a:p>
            <a:r>
              <a:rPr lang="es-ES" dirty="0" smtClean="0"/>
              <a:t>Que movimiento político crea Perón para hacer frente a las elecciones presidenciales de 1973?</a:t>
            </a:r>
          </a:p>
          <a:p>
            <a:r>
              <a:rPr lang="es-ES" dirty="0" smtClean="0"/>
              <a:t>Que condiciones imponen los militares para dichas elecciones?</a:t>
            </a:r>
          </a:p>
          <a:p>
            <a:r>
              <a:rPr lang="es-ES" dirty="0" smtClean="0"/>
              <a:t>Quien gana las elecciones?</a:t>
            </a:r>
          </a:p>
          <a:p>
            <a:r>
              <a:rPr lang="es-ES" dirty="0" smtClean="0"/>
              <a:t>Cuales son las intenciones de Perón, respecto a las facciones que se habían producido dentro del partido en sus años de ausencia? </a:t>
            </a:r>
          </a:p>
          <a:p>
            <a:r>
              <a:rPr lang="es-ES" dirty="0" smtClean="0"/>
              <a:t>Ya comenzado el tercer mandato de Juan D. Perón, Cuales fueron sus primeras decisiones de gobierno?</a:t>
            </a:r>
          </a:p>
          <a:p>
            <a:r>
              <a:rPr lang="es-ES" dirty="0" smtClean="0"/>
              <a:t>Que dificultades económicas y políticas tendrá durante su tercer mandato?</a:t>
            </a:r>
          </a:p>
          <a:p>
            <a:r>
              <a:rPr lang="es-ES" dirty="0" smtClean="0"/>
              <a:t>Que repercusiones genera la muerte de Perón en 1974?</a:t>
            </a:r>
          </a:p>
          <a:p>
            <a:r>
              <a:rPr lang="es-ES" dirty="0" smtClean="0"/>
              <a:t>En que consistió el Rodrigazo?</a:t>
            </a:r>
          </a:p>
          <a:p>
            <a:r>
              <a:rPr lang="es-ES" dirty="0" smtClean="0"/>
              <a:t>Cuales fueron las causas que llevaron a la caída del gobierno de Isabel Martínez de Perón? </a:t>
            </a:r>
          </a:p>
          <a:p>
            <a:r>
              <a:rPr lang="es-ES" dirty="0" smtClean="0"/>
              <a:t>Que pasó el 24 de marzo de 1976?</a:t>
            </a:r>
          </a:p>
          <a:p>
            <a:endParaRPr lang="es-ES" dirty="0" smtClean="0"/>
          </a:p>
          <a:p>
            <a:endParaRPr lang="es-ES" dirty="0" smtClean="0"/>
          </a:p>
          <a:p>
            <a:endParaRPr lang="es-ES" dirty="0" smtClean="0"/>
          </a:p>
          <a:p>
            <a:endParaRPr lang="es-AR" dirty="0"/>
          </a:p>
        </p:txBody>
      </p:sp>
    </p:spTree>
    <p:extLst>
      <p:ext uri="{BB962C8B-B14F-4D97-AF65-F5344CB8AC3E}">
        <p14:creationId xmlns:p14="http://schemas.microsoft.com/office/powerpoint/2010/main" val="2438425132"/>
      </p:ext>
    </p:extLst>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1118</Words>
  <Application>Microsoft Office PowerPoint</Application>
  <PresentationFormat>Presentación en pantalla (4:3)</PresentationFormat>
  <Paragraphs>51</Paragraphs>
  <Slides>9</Slides>
  <Notes>0</Notes>
  <HiddenSlides>0</HiddenSlides>
  <MMClips>0</MMClips>
  <ScaleCrop>false</ScaleCrop>
  <HeadingPairs>
    <vt:vector size="4" baseType="variant">
      <vt:variant>
        <vt:lpstr>Tema</vt:lpstr>
      </vt:variant>
      <vt:variant>
        <vt:i4>2</vt:i4>
      </vt:variant>
      <vt:variant>
        <vt:lpstr>Títulos de diapositiva</vt:lpstr>
      </vt:variant>
      <vt:variant>
        <vt:i4>9</vt:i4>
      </vt:variant>
    </vt:vector>
  </HeadingPairs>
  <TitlesOfParts>
    <vt:vector size="11" baseType="lpstr">
      <vt:lpstr>Tema de Office</vt:lpstr>
      <vt:lpstr>Viajes</vt:lpstr>
      <vt:lpstr>El retorno del peronismo (1973-1976) las elecciones de marzo de 1973</vt:lpstr>
      <vt:lpstr>El gobierno Campora  EL AGUE DE LA MOVILIZACIÓNPOPULAR</vt:lpstr>
      <vt:lpstr>La Tercera presidencia de Perón </vt:lpstr>
      <vt:lpstr>El avance de la Derecha Peronista. (medidas)</vt:lpstr>
      <vt:lpstr>El panorama Internacional se complica</vt:lpstr>
      <vt:lpstr>MUERTE DE PERÓN 1974</vt:lpstr>
      <vt:lpstr>Presentación de PowerPoint</vt:lpstr>
      <vt:lpstr>Ciada de Isabel</vt:lpstr>
      <vt:lpstr>PREGUNTAS ORIENTADORAS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retorno del peronismo (1973-1976) las elecciones de marzo de 1973</dc:title>
  <dc:creator>Usuario</dc:creator>
  <cp:lastModifiedBy>Usuario</cp:lastModifiedBy>
  <cp:revision>3</cp:revision>
  <dcterms:created xsi:type="dcterms:W3CDTF">2023-09-27T15:28:37Z</dcterms:created>
  <dcterms:modified xsi:type="dcterms:W3CDTF">2023-09-27T16:21:36Z</dcterms:modified>
</cp:coreProperties>
</file>