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Lst>
  <p:notesMasterIdLst>
    <p:notesMasterId r:id="rId10"/>
  </p:notesMasterIdLst>
  <p:sldSz cx="14630400" cy="8229600"/>
  <p:notesSz cx="8229600" cy="146304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notesMaster" Target="notesMasters/notesMaster1.xml"/><Relationship Id="rId11" Type="http://schemas.openxmlformats.org/officeDocument/2006/relationships/presProps" Target="presProps.xml"/><Relationship Id="rId12" Type="http://schemas.openxmlformats.org/officeDocument/2006/relationships/viewProps" Target="viewProps.xml"/><Relationship Id="rId13" Type="http://schemas.openxmlformats.org/officeDocument/2006/relationships/theme" Target="theme/theme1.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hyperlink" Target="https://gamma.app" TargetMode="External"/><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image" Target="../media/image-1-3.png"/><Relationship Id="rId5" Type="http://schemas.openxmlformats.org/officeDocument/2006/relationships/slideLayout" Target="../slideLayouts/slideLayout1.xml"/><Relationship Id="rId6"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4" Type="http://schemas.openxmlformats.org/officeDocument/2006/relationships/hyperlink" Target="https://gamma.app" TargetMode="External"/><Relationship Id="rId1" Type="http://schemas.openxmlformats.org/officeDocument/2006/relationships/image" Target="../media/image-2-1.png"/><Relationship Id="rId2" Type="http://schemas.openxmlformats.org/officeDocument/2006/relationships/image" Target="../media/image-2-2.png"/><Relationship Id="rId3" Type="http://schemas.openxmlformats.org/officeDocument/2006/relationships/image" Target="../media/image-2-3.png"/><Relationship Id="rId5" Type="http://schemas.openxmlformats.org/officeDocument/2006/relationships/slideLayout" Target="../slideLayouts/slideLayout1.xml"/><Relationship Id="rId6"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5" Type="http://schemas.openxmlformats.org/officeDocument/2006/relationships/hyperlink" Target="https://gamma.app" TargetMode="External"/><Relationship Id="rId1" Type="http://schemas.openxmlformats.org/officeDocument/2006/relationships/image" Target="../media/image-3-1.png"/><Relationship Id="rId2" Type="http://schemas.openxmlformats.org/officeDocument/2006/relationships/image" Target="../media/image-3-2.png"/><Relationship Id="rId3" Type="http://schemas.openxmlformats.org/officeDocument/2006/relationships/image" Target="../media/image-3-3.png"/><Relationship Id="rId4" Type="http://schemas.openxmlformats.org/officeDocument/2006/relationships/image" Target="../media/image-3-4.png"/><Relationship Id="rId6" Type="http://schemas.openxmlformats.org/officeDocument/2006/relationships/slideLayout" Target="../slideLayouts/slideLayout1.xml"/><Relationship Id="rId7"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hyperlink" Target="https://gamma.app" TargetMode="External"/><Relationship Id="rId1" Type="http://schemas.openxmlformats.org/officeDocument/2006/relationships/image" Target="../media/image-4-1.png"/><Relationship Id="rId2" Type="http://schemas.openxmlformats.org/officeDocument/2006/relationships/image" Target="../media/image-4-2.png"/><Relationship Id="rId4" Type="http://schemas.openxmlformats.org/officeDocument/2006/relationships/slideLayout" Target="../slideLayouts/slideLayout1.xml"/><Relationship Id="rId5"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hyperlink" Target="https://gamma.app" TargetMode="External"/><Relationship Id="rId1" Type="http://schemas.openxmlformats.org/officeDocument/2006/relationships/image" Target="../media/image-5-1.png"/><Relationship Id="rId2" Type="http://schemas.openxmlformats.org/officeDocument/2006/relationships/image" Target="../media/image-5-2.png"/><Relationship Id="rId4" Type="http://schemas.openxmlformats.org/officeDocument/2006/relationships/slideLayout" Target="../slideLayouts/slideLayout1.xml"/><Relationship Id="rId5"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4" Type="http://schemas.openxmlformats.org/officeDocument/2006/relationships/hyperlink" Target="https://gamma.app" TargetMode="External"/><Relationship Id="rId1" Type="http://schemas.openxmlformats.org/officeDocument/2006/relationships/image" Target="../media/image-6-1.png"/><Relationship Id="rId2" Type="http://schemas.openxmlformats.org/officeDocument/2006/relationships/image" Target="../media/image-6-2.png"/><Relationship Id="rId3" Type="http://schemas.openxmlformats.org/officeDocument/2006/relationships/image" Target="../media/image-6-3.png"/><Relationship Id="rId5" Type="http://schemas.openxmlformats.org/officeDocument/2006/relationships/slideLayout" Target="../slideLayouts/slideLayout1.xml"/><Relationship Id="rId6"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4" Type="http://schemas.openxmlformats.org/officeDocument/2006/relationships/hyperlink" Target="https://gamma.app" TargetMode="External"/><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image" Target="../media/image-7-3.png"/><Relationship Id="rId5" Type="http://schemas.openxmlformats.org/officeDocument/2006/relationships/slideLayout" Target="../slideLayouts/slideLayout1.xml"/><Relationship Id="rId6"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6" Type="http://schemas.openxmlformats.org/officeDocument/2006/relationships/hyperlink" Target="https://gamma.app" TargetMode="External"/><Relationship Id="rId1" Type="http://schemas.openxmlformats.org/officeDocument/2006/relationships/image" Target="../media/image-8-1.png"/><Relationship Id="rId2" Type="http://schemas.openxmlformats.org/officeDocument/2006/relationships/image" Target="../media/image-8-2.png"/><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8-5.png"/><Relationship Id="rId7" Type="http://schemas.openxmlformats.org/officeDocument/2006/relationships/slideLayout" Target="../slideLayouts/slideLayout1.xml"/><Relationship Id="rId8"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75000"/>
            </a:srgbClr>
          </a:solidFill>
          <a:ln w="13811">
            <a:solidFill>
              <a:srgbClr val="FFFFFF">
                <a:alpha val="64000"/>
              </a:srgbClr>
            </a:solidFill>
            <a:prstDash val="solid"/>
          </a:ln>
        </p:spPr>
      </p:sp>
      <p:sp>
        <p:nvSpPr>
          <p:cNvPr id="4" name="Text 1"/>
          <p:cNvSpPr/>
          <p:nvPr/>
        </p:nvSpPr>
        <p:spPr>
          <a:xfrm>
            <a:off x="833199" y="2143244"/>
            <a:ext cx="6797040" cy="833199"/>
          </a:xfrm>
          <a:prstGeom prst="rect">
            <a:avLst/>
          </a:prstGeom>
          <a:noFill/>
          <a:ln/>
        </p:spPr>
        <p:txBody>
          <a:bodyPr wrap="none" rtlCol="0" anchor="t"/>
          <a:lstStyle/>
          <a:p>
            <a:pPr indent="0" marL="0">
              <a:lnSpc>
                <a:spcPts val="6561"/>
              </a:lnSpc>
              <a:buNone/>
            </a:pPr>
            <a:r>
              <a:rPr lang="en-US" sz="5249" b="1" dirty="0">
                <a:solidFill>
                  <a:srgbClr val="000000"/>
                </a:solidFill>
                <a:latin typeface="p22-mackinac-pro" pitchFamily="34" charset="0"/>
                <a:ea typeface="p22-mackinac-pro" pitchFamily="34" charset="-122"/>
                <a:cs typeface="p22-mackinac-pro" pitchFamily="34" charset="-120"/>
              </a:rPr>
              <a:t>Las Leyes de Newton</a:t>
            </a:r>
            <a:endParaRPr lang="en-US" sz="5249" dirty="0"/>
          </a:p>
        </p:txBody>
      </p:sp>
      <p:sp>
        <p:nvSpPr>
          <p:cNvPr id="5" name="Text 2"/>
          <p:cNvSpPr/>
          <p:nvPr/>
        </p:nvSpPr>
        <p:spPr>
          <a:xfrm>
            <a:off x="833199" y="3309699"/>
            <a:ext cx="7477601" cy="355402"/>
          </a:xfrm>
          <a:prstGeom prst="rect">
            <a:avLst/>
          </a:prstGeom>
          <a:noFill/>
          <a:ln/>
        </p:spPr>
        <p:txBody>
          <a:bodyPr wrap="none" rtlCol="0" anchor="t"/>
          <a:lstStyle/>
          <a:p>
            <a:pPr indent="0" marL="0">
              <a:lnSpc>
                <a:spcPts val="2799"/>
              </a:lnSpc>
              <a:buNone/>
            </a:pPr>
            <a:r>
              <a:rPr lang="en-US" sz="1750" dirty="0">
                <a:solidFill>
                  <a:srgbClr val="272525"/>
                </a:solidFill>
                <a:latin typeface="Eudoxus Sans" pitchFamily="34" charset="0"/>
                <a:ea typeface="Eudoxus Sans" pitchFamily="34" charset="-122"/>
                <a:cs typeface="Eudoxus Sans" pitchFamily="34" charset="-120"/>
              </a:rPr>
              <a:t>José Avila</a:t>
            </a:r>
            <a:endParaRPr lang="en-US" sz="1750" dirty="0"/>
          </a:p>
        </p:txBody>
      </p:sp>
      <p:sp>
        <p:nvSpPr>
          <p:cNvPr id="6" name="Text 3"/>
          <p:cNvSpPr/>
          <p:nvPr/>
        </p:nvSpPr>
        <p:spPr>
          <a:xfrm>
            <a:off x="833199" y="3915013"/>
            <a:ext cx="7477601" cy="355402"/>
          </a:xfrm>
          <a:prstGeom prst="rect">
            <a:avLst/>
          </a:prstGeom>
          <a:noFill/>
          <a:ln/>
        </p:spPr>
        <p:txBody>
          <a:bodyPr wrap="none" rtlCol="0" anchor="t"/>
          <a:lstStyle/>
          <a:p>
            <a:pPr indent="0" marL="0">
              <a:lnSpc>
                <a:spcPts val="2799"/>
              </a:lnSpc>
              <a:buNone/>
            </a:pPr>
            <a:r>
              <a:rPr lang="en-US" sz="1750" dirty="0">
                <a:solidFill>
                  <a:srgbClr val="272525"/>
                </a:solidFill>
                <a:latin typeface="Eudoxus Sans" pitchFamily="34" charset="0"/>
                <a:ea typeface="Eudoxus Sans" pitchFamily="34" charset="-122"/>
                <a:cs typeface="Eudoxus Sans" pitchFamily="34" charset="-120"/>
              </a:rPr>
              <a:t>Ricardo Martin</a:t>
            </a:r>
            <a:endParaRPr lang="en-US" sz="1750" dirty="0"/>
          </a:p>
        </p:txBody>
      </p:sp>
      <p:sp>
        <p:nvSpPr>
          <p:cNvPr id="7" name="Text 4"/>
          <p:cNvSpPr/>
          <p:nvPr/>
        </p:nvSpPr>
        <p:spPr>
          <a:xfrm>
            <a:off x="833199" y="4520327"/>
            <a:ext cx="7477601" cy="355402"/>
          </a:xfrm>
          <a:prstGeom prst="rect">
            <a:avLst/>
          </a:prstGeom>
          <a:noFill/>
          <a:ln/>
        </p:spPr>
        <p:txBody>
          <a:bodyPr wrap="none" rtlCol="0" anchor="t"/>
          <a:lstStyle/>
          <a:p>
            <a:pPr indent="0" marL="0">
              <a:lnSpc>
                <a:spcPts val="2799"/>
              </a:lnSpc>
              <a:buNone/>
            </a:pPr>
            <a:r>
              <a:rPr lang="en-US" sz="1750" dirty="0">
                <a:solidFill>
                  <a:srgbClr val="272525"/>
                </a:solidFill>
                <a:latin typeface="Eudoxus Sans" pitchFamily="34" charset="0"/>
                <a:ea typeface="Eudoxus Sans" pitchFamily="34" charset="-122"/>
                <a:cs typeface="Eudoxus Sans" pitchFamily="34" charset="-120"/>
              </a:rPr>
              <a:t>Donatto Novelli</a:t>
            </a:r>
            <a:endParaRPr lang="en-US" sz="1750" dirty="0"/>
          </a:p>
        </p:txBody>
      </p:sp>
      <p:sp>
        <p:nvSpPr>
          <p:cNvPr id="8" name="Text 5"/>
          <p:cNvSpPr/>
          <p:nvPr/>
        </p:nvSpPr>
        <p:spPr>
          <a:xfrm>
            <a:off x="833199" y="5125641"/>
            <a:ext cx="7477601" cy="355402"/>
          </a:xfrm>
          <a:prstGeom prst="rect">
            <a:avLst/>
          </a:prstGeom>
          <a:noFill/>
          <a:ln/>
        </p:spPr>
        <p:txBody>
          <a:bodyPr wrap="none" rtlCol="0" anchor="t"/>
          <a:lstStyle/>
          <a:p>
            <a:pPr indent="0" marL="0">
              <a:lnSpc>
                <a:spcPts val="2799"/>
              </a:lnSpc>
              <a:buNone/>
            </a:pPr>
            <a:r>
              <a:rPr lang="en-US" sz="1750" dirty="0">
                <a:solidFill>
                  <a:srgbClr val="272525"/>
                </a:solidFill>
                <a:latin typeface="Eudoxus Sans" pitchFamily="34" charset="0"/>
                <a:ea typeface="Eudoxus Sans" pitchFamily="34" charset="-122"/>
                <a:cs typeface="Eudoxus Sans" pitchFamily="34" charset="-120"/>
              </a:rPr>
              <a:t>Alvaro Pizarro </a:t>
            </a:r>
            <a:endParaRPr lang="en-US" sz="1750" dirty="0"/>
          </a:p>
        </p:txBody>
      </p:sp>
      <p:sp>
        <p:nvSpPr>
          <p:cNvPr id="9" name="Text 6"/>
          <p:cNvSpPr/>
          <p:nvPr/>
        </p:nvSpPr>
        <p:spPr>
          <a:xfrm>
            <a:off x="833199" y="5730954"/>
            <a:ext cx="7477601" cy="355402"/>
          </a:xfrm>
          <a:prstGeom prst="rect">
            <a:avLst/>
          </a:prstGeom>
          <a:noFill/>
          <a:ln/>
        </p:spPr>
        <p:txBody>
          <a:bodyPr wrap="none" rtlCol="0" anchor="t"/>
          <a:lstStyle/>
          <a:p>
            <a:pPr indent="0" marL="0">
              <a:lnSpc>
                <a:spcPts val="2799"/>
              </a:lnSpc>
              <a:buNone/>
            </a:pPr>
            <a:r>
              <a:rPr lang="en-US" sz="1750" dirty="0">
                <a:solidFill>
                  <a:srgbClr val="272525"/>
                </a:solidFill>
                <a:latin typeface="Eudoxus Sans" pitchFamily="34" charset="0"/>
                <a:ea typeface="Eudoxus Sans" pitchFamily="34" charset="-122"/>
                <a:cs typeface="Eudoxus Sans" pitchFamily="34" charset="-120"/>
              </a:rPr>
              <a:t> </a:t>
            </a:r>
            <a:endParaRPr lang="en-US" sz="1750" dirty="0"/>
          </a:p>
        </p:txBody>
      </p:sp>
      <p:pic>
        <p:nvPicPr>
          <p:cNvPr id="10" name="Image 1" descr="preencoded.png">    </p:cNvPr>
          <p:cNvPicPr>
            <a:picLocks noChangeAspect="1"/>
          </p:cNvPicPr>
          <p:nvPr/>
        </p:nvPicPr>
        <p:blipFill>
          <a:blip r:embed="rId2"/>
          <a:stretch>
            <a:fillRect/>
          </a:stretch>
        </p:blipFill>
        <p:spPr>
          <a:xfrm>
            <a:off x="9144000" y="0"/>
            <a:ext cx="5486400" cy="8229600"/>
          </a:xfrm>
          <a:prstGeom prst="rect">
            <a:avLst/>
          </a:prstGeom>
        </p:spPr>
      </p:pic>
      <p:pic>
        <p:nvPicPr>
          <p:cNvPr id="11" name="Image 2" descr="preencoded.png">
            <a:hlinkClick r:id="rId4" tooltip=""/>
          </p:cNvPr>
          <p:cNvPicPr>
            <a:picLocks noChangeAspect="1"/>
          </p:cNvPicPr>
          <p:nvPr/>
        </p:nvPicPr>
        <p:blipFill>
          <a:blip r:embed="rId3"/>
          <a:stretch>
            <a:fillRect/>
          </a:stretch>
        </p:blipFill>
        <p:spPr>
          <a:xfrm>
            <a:off x="12242153" y="7589520"/>
            <a:ext cx="2296807" cy="54864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75000"/>
            </a:srgbClr>
          </a:solidFill>
          <a:ln w="13811">
            <a:solidFill>
              <a:srgbClr val="FFFFFF">
                <a:alpha val="64000"/>
              </a:srgbClr>
            </a:solidFill>
            <a:prstDash val="solid"/>
          </a:ln>
        </p:spPr>
      </p:sp>
      <p:sp>
        <p:nvSpPr>
          <p:cNvPr id="4" name="Text 1"/>
          <p:cNvSpPr/>
          <p:nvPr/>
        </p:nvSpPr>
        <p:spPr>
          <a:xfrm>
            <a:off x="833199" y="1426726"/>
            <a:ext cx="4443889" cy="694373"/>
          </a:xfrm>
          <a:prstGeom prst="rect">
            <a:avLst/>
          </a:prstGeom>
          <a:noFill/>
          <a:ln/>
        </p:spPr>
        <p:txBody>
          <a:bodyPr wrap="none" rtlCol="0" anchor="t"/>
          <a:lstStyle/>
          <a:p>
            <a:pPr indent="0" marL="0">
              <a:lnSpc>
                <a:spcPts val="5468"/>
              </a:lnSpc>
              <a:buNone/>
            </a:pPr>
            <a:r>
              <a:rPr lang="en-US" sz="4374" b="1" dirty="0">
                <a:solidFill>
                  <a:srgbClr val="000000"/>
                </a:solidFill>
                <a:latin typeface="p22-mackinac-pro" pitchFamily="34" charset="0"/>
                <a:ea typeface="p22-mackinac-pro" pitchFamily="34" charset="-122"/>
                <a:cs typeface="p22-mackinac-pro" pitchFamily="34" charset="-120"/>
              </a:rPr>
              <a:t>Ley de la inercia</a:t>
            </a:r>
            <a:endParaRPr lang="en-US" sz="4374" dirty="0"/>
          </a:p>
        </p:txBody>
      </p:sp>
      <p:sp>
        <p:nvSpPr>
          <p:cNvPr id="5" name="Shape 2"/>
          <p:cNvSpPr/>
          <p:nvPr/>
        </p:nvSpPr>
        <p:spPr>
          <a:xfrm>
            <a:off x="833199" y="2627948"/>
            <a:ext cx="499943" cy="499943"/>
          </a:xfrm>
          <a:prstGeom prst="roundRect">
            <a:avLst>
              <a:gd name="adj" fmla="val 20000"/>
            </a:avLst>
          </a:prstGeom>
          <a:solidFill>
            <a:srgbClr val="CCEEFF"/>
          </a:solidFill>
          <a:ln w="13811">
            <a:solidFill>
              <a:srgbClr val="99DDFF"/>
            </a:solidFill>
            <a:prstDash val="solid"/>
          </a:ln>
        </p:spPr>
      </p:sp>
      <p:sp>
        <p:nvSpPr>
          <p:cNvPr id="6" name="Text 3"/>
          <p:cNvSpPr/>
          <p:nvPr/>
        </p:nvSpPr>
        <p:spPr>
          <a:xfrm>
            <a:off x="1014532" y="2669619"/>
            <a:ext cx="137160" cy="416481"/>
          </a:xfrm>
          <a:prstGeom prst="rect">
            <a:avLst/>
          </a:prstGeom>
          <a:noFill/>
          <a:ln/>
        </p:spPr>
        <p:txBody>
          <a:bodyPr wrap="none" rtlCol="0" anchor="t"/>
          <a:lstStyle/>
          <a:p>
            <a:pPr algn="ctr" indent="0" marL="0">
              <a:lnSpc>
                <a:spcPts val="3281"/>
              </a:lnSpc>
              <a:buNone/>
            </a:pPr>
            <a:r>
              <a:rPr lang="en-US" sz="2624" b="1" dirty="0">
                <a:solidFill>
                  <a:srgbClr val="272525"/>
                </a:solidFill>
                <a:latin typeface="p22-mackinac-pro" pitchFamily="34" charset="0"/>
                <a:ea typeface="p22-mackinac-pro" pitchFamily="34" charset="-122"/>
                <a:cs typeface="p22-mackinac-pro" pitchFamily="34" charset="-120"/>
              </a:rPr>
              <a:t>1</a:t>
            </a:r>
            <a:endParaRPr lang="en-US" sz="2624" dirty="0"/>
          </a:p>
        </p:txBody>
      </p:sp>
      <p:sp>
        <p:nvSpPr>
          <p:cNvPr id="7" name="Text 4"/>
          <p:cNvSpPr/>
          <p:nvPr/>
        </p:nvSpPr>
        <p:spPr>
          <a:xfrm>
            <a:off x="1555313" y="2704267"/>
            <a:ext cx="2221944" cy="347186"/>
          </a:xfrm>
          <a:prstGeom prst="rect">
            <a:avLst/>
          </a:prstGeom>
          <a:noFill/>
          <a:ln/>
        </p:spPr>
        <p:txBody>
          <a:bodyPr wrap="none" rtlCol="0" anchor="t"/>
          <a:lstStyle/>
          <a:p>
            <a:pPr indent="0" marL="0">
              <a:lnSpc>
                <a:spcPts val="2734"/>
              </a:lnSpc>
              <a:buNone/>
            </a:pPr>
            <a:r>
              <a:rPr lang="en-US" sz="2187" b="1" dirty="0">
                <a:solidFill>
                  <a:srgbClr val="272525"/>
                </a:solidFill>
                <a:latin typeface="p22-mackinac-pro" pitchFamily="34" charset="0"/>
                <a:ea typeface="p22-mackinac-pro" pitchFamily="34" charset="-122"/>
                <a:cs typeface="p22-mackinac-pro" pitchFamily="34" charset="-120"/>
              </a:rPr>
              <a:t>Definición</a:t>
            </a:r>
            <a:endParaRPr lang="en-US" sz="2187" dirty="0"/>
          </a:p>
        </p:txBody>
      </p:sp>
      <p:sp>
        <p:nvSpPr>
          <p:cNvPr id="8" name="Text 5"/>
          <p:cNvSpPr/>
          <p:nvPr/>
        </p:nvSpPr>
        <p:spPr>
          <a:xfrm>
            <a:off x="1555313" y="3273623"/>
            <a:ext cx="6755487" cy="1421606"/>
          </a:xfrm>
          <a:prstGeom prst="rect">
            <a:avLst/>
          </a:prstGeom>
          <a:noFill/>
          <a:ln/>
        </p:spPr>
        <p:txBody>
          <a:bodyPr wrap="square" rtlCol="0" anchor="t"/>
          <a:lstStyle/>
          <a:p>
            <a:pPr indent="0" marL="0">
              <a:lnSpc>
                <a:spcPts val="2799"/>
              </a:lnSpc>
              <a:buNone/>
            </a:pPr>
            <a:r>
              <a:rPr lang="en-US" sz="1750" dirty="0">
                <a:solidFill>
                  <a:srgbClr val="272525"/>
                </a:solidFill>
                <a:latin typeface="Eudoxus Sans" pitchFamily="34" charset="0"/>
                <a:ea typeface="Eudoxus Sans" pitchFamily="34" charset="-122"/>
                <a:cs typeface="Eudoxus Sans" pitchFamily="34" charset="-120"/>
              </a:rPr>
              <a:t>La ley de la inercia establece que un objeto en reposo permanecerá en reposo, y un objeto en movimiento continuará en movimiento con una velocidad constante, a menos que una fuerza externa actúe sobre él.</a:t>
            </a:r>
            <a:endParaRPr lang="en-US" sz="1750" dirty="0"/>
          </a:p>
        </p:txBody>
      </p:sp>
      <p:sp>
        <p:nvSpPr>
          <p:cNvPr id="9" name="Shape 6"/>
          <p:cNvSpPr/>
          <p:nvPr/>
        </p:nvSpPr>
        <p:spPr>
          <a:xfrm>
            <a:off x="833199" y="5090993"/>
            <a:ext cx="499943" cy="499943"/>
          </a:xfrm>
          <a:prstGeom prst="roundRect">
            <a:avLst>
              <a:gd name="adj" fmla="val 20000"/>
            </a:avLst>
          </a:prstGeom>
          <a:solidFill>
            <a:srgbClr val="CCEEFF"/>
          </a:solidFill>
          <a:ln w="13811">
            <a:solidFill>
              <a:srgbClr val="99DDFF"/>
            </a:solidFill>
            <a:prstDash val="solid"/>
          </a:ln>
        </p:spPr>
      </p:sp>
      <p:sp>
        <p:nvSpPr>
          <p:cNvPr id="10" name="Text 7"/>
          <p:cNvSpPr/>
          <p:nvPr/>
        </p:nvSpPr>
        <p:spPr>
          <a:xfrm>
            <a:off x="987862" y="5132665"/>
            <a:ext cx="190500" cy="416481"/>
          </a:xfrm>
          <a:prstGeom prst="rect">
            <a:avLst/>
          </a:prstGeom>
          <a:noFill/>
          <a:ln/>
        </p:spPr>
        <p:txBody>
          <a:bodyPr wrap="none" rtlCol="0" anchor="t"/>
          <a:lstStyle/>
          <a:p>
            <a:pPr algn="ctr" indent="0" marL="0">
              <a:lnSpc>
                <a:spcPts val="3281"/>
              </a:lnSpc>
              <a:buNone/>
            </a:pPr>
            <a:r>
              <a:rPr lang="en-US" sz="2624" b="1" dirty="0">
                <a:solidFill>
                  <a:srgbClr val="272525"/>
                </a:solidFill>
                <a:latin typeface="p22-mackinac-pro" pitchFamily="34" charset="0"/>
                <a:ea typeface="p22-mackinac-pro" pitchFamily="34" charset="-122"/>
                <a:cs typeface="p22-mackinac-pro" pitchFamily="34" charset="-120"/>
              </a:rPr>
              <a:t>2</a:t>
            </a:r>
            <a:endParaRPr lang="en-US" sz="2624" dirty="0"/>
          </a:p>
        </p:txBody>
      </p:sp>
      <p:sp>
        <p:nvSpPr>
          <p:cNvPr id="11" name="Text 8"/>
          <p:cNvSpPr/>
          <p:nvPr/>
        </p:nvSpPr>
        <p:spPr>
          <a:xfrm>
            <a:off x="1555313" y="5167313"/>
            <a:ext cx="2221944" cy="347186"/>
          </a:xfrm>
          <a:prstGeom prst="rect">
            <a:avLst/>
          </a:prstGeom>
          <a:noFill/>
          <a:ln/>
        </p:spPr>
        <p:txBody>
          <a:bodyPr wrap="none" rtlCol="0" anchor="t"/>
          <a:lstStyle/>
          <a:p>
            <a:pPr indent="0" marL="0">
              <a:lnSpc>
                <a:spcPts val="2734"/>
              </a:lnSpc>
              <a:buNone/>
            </a:pPr>
            <a:r>
              <a:rPr lang="en-US" sz="2187" b="1" dirty="0">
                <a:solidFill>
                  <a:srgbClr val="272525"/>
                </a:solidFill>
                <a:latin typeface="p22-mackinac-pro" pitchFamily="34" charset="0"/>
                <a:ea typeface="p22-mackinac-pro" pitchFamily="34" charset="-122"/>
                <a:cs typeface="p22-mackinac-pro" pitchFamily="34" charset="-120"/>
              </a:rPr>
              <a:t>Ejemplos</a:t>
            </a:r>
            <a:endParaRPr lang="en-US" sz="2187" dirty="0"/>
          </a:p>
        </p:txBody>
      </p:sp>
      <p:sp>
        <p:nvSpPr>
          <p:cNvPr id="12" name="Text 9"/>
          <p:cNvSpPr/>
          <p:nvPr/>
        </p:nvSpPr>
        <p:spPr>
          <a:xfrm>
            <a:off x="1555313" y="5736669"/>
            <a:ext cx="6755487" cy="1066205"/>
          </a:xfrm>
          <a:prstGeom prst="rect">
            <a:avLst/>
          </a:prstGeom>
          <a:noFill/>
          <a:ln/>
        </p:spPr>
        <p:txBody>
          <a:bodyPr wrap="square" rtlCol="0" anchor="t"/>
          <a:lstStyle/>
          <a:p>
            <a:pPr indent="0" marL="0">
              <a:lnSpc>
                <a:spcPts val="2799"/>
              </a:lnSpc>
              <a:buNone/>
            </a:pPr>
            <a:r>
              <a:rPr lang="en-US" sz="1750" dirty="0">
                <a:solidFill>
                  <a:srgbClr val="272525"/>
                </a:solidFill>
                <a:latin typeface="Eudoxus Sans" pitchFamily="34" charset="0"/>
                <a:ea typeface="Eudoxus Sans" pitchFamily="34" charset="-122"/>
                <a:cs typeface="Eudoxus Sans" pitchFamily="34" charset="-120"/>
              </a:rPr>
              <a:t>Un auto que se mueve en línea recta sólo se detendrá cuando el conductor frena. Un objeto arrojado seguirá moviéndose hasta que la gravedad lo haga caer al suelo.</a:t>
            </a:r>
            <a:endParaRPr lang="en-US" sz="1750" dirty="0"/>
          </a:p>
        </p:txBody>
      </p:sp>
      <p:pic>
        <p:nvPicPr>
          <p:cNvPr id="13" name="Image 1" descr="preencoded.png">    </p:cNvPr>
          <p:cNvPicPr>
            <a:picLocks noChangeAspect="1"/>
          </p:cNvPicPr>
          <p:nvPr/>
        </p:nvPicPr>
        <p:blipFill>
          <a:blip r:embed="rId2"/>
          <a:stretch>
            <a:fillRect/>
          </a:stretch>
        </p:blipFill>
        <p:spPr>
          <a:xfrm>
            <a:off x="9144000" y="0"/>
            <a:ext cx="5486400" cy="8229600"/>
          </a:xfrm>
          <a:prstGeom prst="rect">
            <a:avLst/>
          </a:prstGeom>
        </p:spPr>
      </p:pic>
      <p:pic>
        <p:nvPicPr>
          <p:cNvPr id="14" name="Image 2" descr="preencoded.png">
            <a:hlinkClick r:id="rId4" tooltip=""/>
          </p:cNvPr>
          <p:cNvPicPr>
            <a:picLocks noChangeAspect="1"/>
          </p:cNvPicPr>
          <p:nvPr/>
        </p:nvPicPr>
        <p:blipFill>
          <a:blip r:embed="rId3"/>
          <a:stretch>
            <a:fillRect/>
          </a:stretch>
        </p:blipFill>
        <p:spPr>
          <a:xfrm>
            <a:off x="12242153" y="7589520"/>
            <a:ext cx="2296807" cy="54864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75000"/>
            </a:srgbClr>
          </a:solidFill>
          <a:ln w="13811">
            <a:solidFill>
              <a:srgbClr val="FFFFFF">
                <a:alpha val="64000"/>
              </a:srgbClr>
            </a:solidFill>
            <a:prstDash val="solid"/>
          </a:ln>
        </p:spPr>
      </p:sp>
      <p:sp>
        <p:nvSpPr>
          <p:cNvPr id="4" name="Text 1"/>
          <p:cNvSpPr/>
          <p:nvPr/>
        </p:nvSpPr>
        <p:spPr>
          <a:xfrm>
            <a:off x="2037993" y="831771"/>
            <a:ext cx="7886700" cy="694373"/>
          </a:xfrm>
          <a:prstGeom prst="rect">
            <a:avLst/>
          </a:prstGeom>
          <a:noFill/>
          <a:ln/>
        </p:spPr>
        <p:txBody>
          <a:bodyPr wrap="none" rtlCol="0" anchor="t"/>
          <a:lstStyle/>
          <a:p>
            <a:pPr indent="0" marL="0">
              <a:lnSpc>
                <a:spcPts val="5468"/>
              </a:lnSpc>
              <a:buNone/>
            </a:pPr>
            <a:r>
              <a:rPr lang="en-US" sz="4374" b="1" dirty="0">
                <a:solidFill>
                  <a:srgbClr val="000000"/>
                </a:solidFill>
                <a:latin typeface="p22-mackinac-pro" pitchFamily="34" charset="0"/>
                <a:ea typeface="p22-mackinac-pro" pitchFamily="34" charset="-122"/>
                <a:cs typeface="p22-mackinac-pro" pitchFamily="34" charset="-120"/>
              </a:rPr>
              <a:t>Ley de la fuerza y aceleración</a:t>
            </a:r>
            <a:endParaRPr lang="en-US" sz="4374" dirty="0"/>
          </a:p>
        </p:txBody>
      </p:sp>
      <p:pic>
        <p:nvPicPr>
          <p:cNvPr id="5" name="Image 1" descr="preencoded.png">    </p:cNvPr>
          <p:cNvPicPr>
            <a:picLocks noChangeAspect="1"/>
          </p:cNvPicPr>
          <p:nvPr/>
        </p:nvPicPr>
        <p:blipFill>
          <a:blip r:embed="rId2"/>
          <a:stretch>
            <a:fillRect/>
          </a:stretch>
        </p:blipFill>
        <p:spPr>
          <a:xfrm>
            <a:off x="2037993" y="1970484"/>
            <a:ext cx="5110520" cy="3158490"/>
          </a:xfrm>
          <a:prstGeom prst="rect">
            <a:avLst/>
          </a:prstGeom>
        </p:spPr>
      </p:pic>
      <p:sp>
        <p:nvSpPr>
          <p:cNvPr id="6" name="Text 2"/>
          <p:cNvSpPr/>
          <p:nvPr/>
        </p:nvSpPr>
        <p:spPr>
          <a:xfrm>
            <a:off x="2037993" y="5406628"/>
            <a:ext cx="4732020" cy="347186"/>
          </a:xfrm>
          <a:prstGeom prst="rect">
            <a:avLst/>
          </a:prstGeom>
          <a:noFill/>
          <a:ln/>
        </p:spPr>
        <p:txBody>
          <a:bodyPr wrap="none" rtlCol="0" anchor="t"/>
          <a:lstStyle/>
          <a:p>
            <a:pPr algn="l" indent="0" marL="0">
              <a:lnSpc>
                <a:spcPts val="2734"/>
              </a:lnSpc>
              <a:buNone/>
            </a:pPr>
            <a:r>
              <a:rPr lang="en-US" sz="2187" b="1" dirty="0">
                <a:solidFill>
                  <a:srgbClr val="000000"/>
                </a:solidFill>
                <a:latin typeface="p22-mackinac-pro" pitchFamily="34" charset="0"/>
                <a:ea typeface="p22-mackinac-pro" pitchFamily="34" charset="-122"/>
                <a:cs typeface="p22-mackinac-pro" pitchFamily="34" charset="-120"/>
              </a:rPr>
              <a:t>Relación entre fuerza y aceleración</a:t>
            </a:r>
            <a:endParaRPr lang="en-US" sz="2187" dirty="0"/>
          </a:p>
        </p:txBody>
      </p:sp>
      <p:sp>
        <p:nvSpPr>
          <p:cNvPr id="7" name="Text 3"/>
          <p:cNvSpPr/>
          <p:nvPr/>
        </p:nvSpPr>
        <p:spPr>
          <a:xfrm>
            <a:off x="2037993" y="5975985"/>
            <a:ext cx="5110520" cy="1421606"/>
          </a:xfrm>
          <a:prstGeom prst="rect">
            <a:avLst/>
          </a:prstGeom>
          <a:noFill/>
          <a:ln/>
        </p:spPr>
        <p:txBody>
          <a:bodyPr wrap="square" rtlCol="0" anchor="t"/>
          <a:lstStyle/>
          <a:p>
            <a:pPr algn="l" indent="0" marL="0">
              <a:lnSpc>
                <a:spcPts val="2799"/>
              </a:lnSpc>
              <a:buNone/>
            </a:pPr>
            <a:r>
              <a:rPr lang="en-US" sz="1750" dirty="0">
                <a:solidFill>
                  <a:srgbClr val="272525"/>
                </a:solidFill>
                <a:latin typeface="Eudoxus Sans" pitchFamily="34" charset="0"/>
                <a:ea typeface="Eudoxus Sans" pitchFamily="34" charset="-122"/>
                <a:cs typeface="Eudoxus Sans" pitchFamily="34" charset="-120"/>
              </a:rPr>
              <a:t>La fuerza necesaria para mover un objeto dependerá directamente de su masa y aceleración. A mayor fuerza, mayor será la aceleración.</a:t>
            </a:r>
            <a:endParaRPr lang="en-US" sz="1750" dirty="0"/>
          </a:p>
        </p:txBody>
      </p:sp>
      <p:pic>
        <p:nvPicPr>
          <p:cNvPr id="8" name="Image 2" descr="preencoded.png">    </p:cNvPr>
          <p:cNvPicPr>
            <a:picLocks noChangeAspect="1"/>
          </p:cNvPicPr>
          <p:nvPr/>
        </p:nvPicPr>
        <p:blipFill>
          <a:blip r:embed="rId3"/>
          <a:stretch>
            <a:fillRect/>
          </a:stretch>
        </p:blipFill>
        <p:spPr>
          <a:xfrm>
            <a:off x="7481768" y="1970484"/>
            <a:ext cx="5110639" cy="3158609"/>
          </a:xfrm>
          <a:prstGeom prst="rect">
            <a:avLst/>
          </a:prstGeom>
        </p:spPr>
      </p:pic>
      <p:sp>
        <p:nvSpPr>
          <p:cNvPr id="9" name="Text 4"/>
          <p:cNvSpPr/>
          <p:nvPr/>
        </p:nvSpPr>
        <p:spPr>
          <a:xfrm>
            <a:off x="7481768" y="5406747"/>
            <a:ext cx="3040380" cy="347186"/>
          </a:xfrm>
          <a:prstGeom prst="rect">
            <a:avLst/>
          </a:prstGeom>
          <a:noFill/>
          <a:ln/>
        </p:spPr>
        <p:txBody>
          <a:bodyPr wrap="none" rtlCol="0" anchor="t"/>
          <a:lstStyle/>
          <a:p>
            <a:pPr algn="l" indent="0" marL="0">
              <a:lnSpc>
                <a:spcPts val="2734"/>
              </a:lnSpc>
              <a:buNone/>
            </a:pPr>
            <a:r>
              <a:rPr lang="en-US" sz="2187" b="1" dirty="0">
                <a:solidFill>
                  <a:srgbClr val="000000"/>
                </a:solidFill>
                <a:latin typeface="p22-mackinac-pro" pitchFamily="34" charset="0"/>
                <a:ea typeface="p22-mackinac-pro" pitchFamily="34" charset="-122"/>
                <a:cs typeface="p22-mackinac-pro" pitchFamily="34" charset="-120"/>
              </a:rPr>
              <a:t>Aplicaciones prácticas</a:t>
            </a:r>
            <a:endParaRPr lang="en-US" sz="2187" dirty="0"/>
          </a:p>
        </p:txBody>
      </p:sp>
      <p:sp>
        <p:nvSpPr>
          <p:cNvPr id="10" name="Text 5"/>
          <p:cNvSpPr/>
          <p:nvPr/>
        </p:nvSpPr>
        <p:spPr>
          <a:xfrm>
            <a:off x="7481768" y="5976104"/>
            <a:ext cx="5110639" cy="1421606"/>
          </a:xfrm>
          <a:prstGeom prst="rect">
            <a:avLst/>
          </a:prstGeom>
          <a:noFill/>
          <a:ln/>
        </p:spPr>
        <p:txBody>
          <a:bodyPr wrap="square" rtlCol="0" anchor="t"/>
          <a:lstStyle/>
          <a:p>
            <a:pPr algn="l" indent="0" marL="0">
              <a:lnSpc>
                <a:spcPts val="2799"/>
              </a:lnSpc>
              <a:buNone/>
            </a:pPr>
            <a:r>
              <a:rPr lang="en-US" sz="1750" dirty="0">
                <a:solidFill>
                  <a:srgbClr val="272525"/>
                </a:solidFill>
                <a:latin typeface="Eudoxus Sans" pitchFamily="34" charset="0"/>
                <a:ea typeface="Eudoxus Sans" pitchFamily="34" charset="-122"/>
                <a:cs typeface="Eudoxus Sans" pitchFamily="34" charset="-120"/>
              </a:rPr>
              <a:t>En las carreras de autos, se utiliza la ley de la fuerza y aceleración para acelerar y frenar el vehículo. También se aplica en la construcción de edificios y puentes.</a:t>
            </a:r>
            <a:endParaRPr lang="en-US" sz="1750" dirty="0"/>
          </a:p>
        </p:txBody>
      </p:sp>
      <p:pic>
        <p:nvPicPr>
          <p:cNvPr id="11" name="Image 3" descr="preencoded.png">
            <a:hlinkClick r:id="rId5" tooltip=""/>
          </p:cNvPr>
          <p:cNvPicPr>
            <a:picLocks noChangeAspect="1"/>
          </p:cNvPicPr>
          <p:nvPr/>
        </p:nvPicPr>
        <p:blipFill>
          <a:blip r:embed="rId4"/>
          <a:stretch>
            <a:fillRect/>
          </a:stretch>
        </p:blipFill>
        <p:spPr>
          <a:xfrm>
            <a:off x="12242153" y="7589520"/>
            <a:ext cx="2296807" cy="54864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75000"/>
            </a:srgbClr>
          </a:solidFill>
          <a:ln w="13811">
            <a:solidFill>
              <a:srgbClr val="FFFFFF">
                <a:alpha val="64000"/>
              </a:srgbClr>
            </a:solidFill>
            <a:prstDash val="solid"/>
          </a:ln>
        </p:spPr>
      </p:sp>
      <p:sp>
        <p:nvSpPr>
          <p:cNvPr id="4" name="Text 1"/>
          <p:cNvSpPr/>
          <p:nvPr/>
        </p:nvSpPr>
        <p:spPr>
          <a:xfrm>
            <a:off x="2037993" y="2136219"/>
            <a:ext cx="6507480" cy="694373"/>
          </a:xfrm>
          <a:prstGeom prst="rect">
            <a:avLst/>
          </a:prstGeom>
          <a:noFill/>
          <a:ln/>
        </p:spPr>
        <p:txBody>
          <a:bodyPr wrap="none" rtlCol="0" anchor="t"/>
          <a:lstStyle/>
          <a:p>
            <a:pPr indent="0" marL="0">
              <a:lnSpc>
                <a:spcPts val="5468"/>
              </a:lnSpc>
              <a:buNone/>
            </a:pPr>
            <a:r>
              <a:rPr lang="en-US" sz="4374" b="1" dirty="0">
                <a:solidFill>
                  <a:srgbClr val="000000"/>
                </a:solidFill>
                <a:latin typeface="p22-mackinac-pro" pitchFamily="34" charset="0"/>
                <a:ea typeface="p22-mackinac-pro" pitchFamily="34" charset="-122"/>
                <a:cs typeface="p22-mackinac-pro" pitchFamily="34" charset="-120"/>
              </a:rPr>
              <a:t>Ley de acción y reacción</a:t>
            </a:r>
            <a:endParaRPr lang="en-US" sz="4374" dirty="0"/>
          </a:p>
        </p:txBody>
      </p:sp>
      <p:sp>
        <p:nvSpPr>
          <p:cNvPr id="5" name="Shape 2"/>
          <p:cNvSpPr/>
          <p:nvPr/>
        </p:nvSpPr>
        <p:spPr>
          <a:xfrm>
            <a:off x="2037993" y="3274933"/>
            <a:ext cx="5166122" cy="2818328"/>
          </a:xfrm>
          <a:prstGeom prst="roundRect">
            <a:avLst>
              <a:gd name="adj" fmla="val 3548"/>
            </a:avLst>
          </a:prstGeom>
          <a:solidFill>
            <a:srgbClr val="CCEEFF"/>
          </a:solidFill>
          <a:ln w="13811">
            <a:solidFill>
              <a:srgbClr val="99DDFF"/>
            </a:solidFill>
            <a:prstDash val="solid"/>
          </a:ln>
        </p:spPr>
      </p:sp>
      <p:sp>
        <p:nvSpPr>
          <p:cNvPr id="6" name="Text 3"/>
          <p:cNvSpPr/>
          <p:nvPr/>
        </p:nvSpPr>
        <p:spPr>
          <a:xfrm>
            <a:off x="2273975" y="3510915"/>
            <a:ext cx="2221944" cy="347186"/>
          </a:xfrm>
          <a:prstGeom prst="rect">
            <a:avLst/>
          </a:prstGeom>
          <a:noFill/>
          <a:ln/>
        </p:spPr>
        <p:txBody>
          <a:bodyPr wrap="none" rtlCol="0" anchor="t"/>
          <a:lstStyle/>
          <a:p>
            <a:pPr indent="0" marL="0">
              <a:lnSpc>
                <a:spcPts val="2734"/>
              </a:lnSpc>
              <a:buNone/>
            </a:pPr>
            <a:r>
              <a:rPr lang="en-US" sz="2187" b="1" dirty="0">
                <a:solidFill>
                  <a:srgbClr val="272525"/>
                </a:solidFill>
                <a:latin typeface="p22-mackinac-pro" pitchFamily="34" charset="0"/>
                <a:ea typeface="p22-mackinac-pro" pitchFamily="34" charset="-122"/>
                <a:cs typeface="p22-mackinac-pro" pitchFamily="34" charset="-120"/>
              </a:rPr>
              <a:t>Descripción</a:t>
            </a:r>
            <a:endParaRPr lang="en-US" sz="2187" dirty="0"/>
          </a:p>
        </p:txBody>
      </p:sp>
      <p:sp>
        <p:nvSpPr>
          <p:cNvPr id="7" name="Text 4"/>
          <p:cNvSpPr/>
          <p:nvPr/>
        </p:nvSpPr>
        <p:spPr>
          <a:xfrm>
            <a:off x="2273975" y="4080272"/>
            <a:ext cx="4694158" cy="1777008"/>
          </a:xfrm>
          <a:prstGeom prst="rect">
            <a:avLst/>
          </a:prstGeom>
          <a:noFill/>
          <a:ln/>
        </p:spPr>
        <p:txBody>
          <a:bodyPr wrap="square" rtlCol="0" anchor="t"/>
          <a:lstStyle/>
          <a:p>
            <a:pPr indent="0" marL="0">
              <a:lnSpc>
                <a:spcPts val="2799"/>
              </a:lnSpc>
              <a:buNone/>
            </a:pPr>
            <a:r>
              <a:rPr lang="en-US" sz="1750" dirty="0">
                <a:solidFill>
                  <a:srgbClr val="272525"/>
                </a:solidFill>
                <a:latin typeface="Eudoxus Sans" pitchFamily="34" charset="0"/>
                <a:ea typeface="Eudoxus Sans" pitchFamily="34" charset="-122"/>
                <a:cs typeface="Eudoxus Sans" pitchFamily="34" charset="-120"/>
              </a:rPr>
              <a:t>Por cada acción, hay una reacción igual y opuesta. Esto significa que cuando un objeto ejerce una fuerza sobre otro, el segundo objeto reaccionará con una fuerza igual y en dirección opuesta.</a:t>
            </a:r>
            <a:endParaRPr lang="en-US" sz="1750" dirty="0"/>
          </a:p>
        </p:txBody>
      </p:sp>
      <p:sp>
        <p:nvSpPr>
          <p:cNvPr id="8" name="Shape 5"/>
          <p:cNvSpPr/>
          <p:nvPr/>
        </p:nvSpPr>
        <p:spPr>
          <a:xfrm>
            <a:off x="7426285" y="3274933"/>
            <a:ext cx="5166122" cy="2818328"/>
          </a:xfrm>
          <a:prstGeom prst="roundRect">
            <a:avLst>
              <a:gd name="adj" fmla="val 3548"/>
            </a:avLst>
          </a:prstGeom>
          <a:solidFill>
            <a:srgbClr val="CCEEFF"/>
          </a:solidFill>
          <a:ln w="13811">
            <a:solidFill>
              <a:srgbClr val="99DDFF"/>
            </a:solidFill>
            <a:prstDash val="solid"/>
          </a:ln>
        </p:spPr>
      </p:sp>
      <p:sp>
        <p:nvSpPr>
          <p:cNvPr id="9" name="Text 6"/>
          <p:cNvSpPr/>
          <p:nvPr/>
        </p:nvSpPr>
        <p:spPr>
          <a:xfrm>
            <a:off x="7662267" y="3510915"/>
            <a:ext cx="2221944" cy="347186"/>
          </a:xfrm>
          <a:prstGeom prst="rect">
            <a:avLst/>
          </a:prstGeom>
          <a:noFill/>
          <a:ln/>
        </p:spPr>
        <p:txBody>
          <a:bodyPr wrap="none" rtlCol="0" anchor="t"/>
          <a:lstStyle/>
          <a:p>
            <a:pPr indent="0" marL="0">
              <a:lnSpc>
                <a:spcPts val="2734"/>
              </a:lnSpc>
              <a:buNone/>
            </a:pPr>
            <a:r>
              <a:rPr lang="en-US" sz="2187" b="1" dirty="0">
                <a:solidFill>
                  <a:srgbClr val="272525"/>
                </a:solidFill>
                <a:latin typeface="p22-mackinac-pro" pitchFamily="34" charset="0"/>
                <a:ea typeface="p22-mackinac-pro" pitchFamily="34" charset="-122"/>
                <a:cs typeface="p22-mackinac-pro" pitchFamily="34" charset="-120"/>
              </a:rPr>
              <a:t>Ejemplos</a:t>
            </a:r>
            <a:endParaRPr lang="en-US" sz="2187" dirty="0"/>
          </a:p>
        </p:txBody>
      </p:sp>
      <p:sp>
        <p:nvSpPr>
          <p:cNvPr id="10" name="Text 7"/>
          <p:cNvSpPr/>
          <p:nvPr/>
        </p:nvSpPr>
        <p:spPr>
          <a:xfrm>
            <a:off x="7662267" y="4080272"/>
            <a:ext cx="4694158" cy="1777008"/>
          </a:xfrm>
          <a:prstGeom prst="rect">
            <a:avLst/>
          </a:prstGeom>
          <a:noFill/>
          <a:ln/>
        </p:spPr>
        <p:txBody>
          <a:bodyPr wrap="square" rtlCol="0" anchor="t"/>
          <a:lstStyle/>
          <a:p>
            <a:pPr indent="0" marL="0">
              <a:lnSpc>
                <a:spcPts val="2799"/>
              </a:lnSpc>
              <a:buNone/>
            </a:pPr>
            <a:r>
              <a:rPr lang="en-US" sz="1750" dirty="0">
                <a:solidFill>
                  <a:srgbClr val="272525"/>
                </a:solidFill>
                <a:latin typeface="Eudoxus Sans" pitchFamily="34" charset="0"/>
                <a:ea typeface="Eudoxus Sans" pitchFamily="34" charset="-122"/>
                <a:cs typeface="Eudoxus Sans" pitchFamily="34" charset="-120"/>
              </a:rPr>
              <a:t>Al caminar, nuestros pies ejercen una fuerza hacia atrás en el suelo, lo que nos permite avanzar. Los cohetes se mueven por la propulsión de gases de combustión hacia atrás.</a:t>
            </a:r>
            <a:endParaRPr lang="en-US" sz="1750" dirty="0"/>
          </a:p>
        </p:txBody>
      </p:sp>
      <p:pic>
        <p:nvPicPr>
          <p:cNvPr id="11" name="Image 1" descr="preencoded.png">
            <a:hlinkClick r:id="rId3" tooltip=""/>
          </p:cNvPr>
          <p:cNvPicPr>
            <a:picLocks noChangeAspect="1"/>
          </p:cNvPicPr>
          <p:nvPr/>
        </p:nvPicPr>
        <p:blipFill>
          <a:blip r:embed="rId2"/>
          <a:stretch>
            <a:fillRect/>
          </a:stretch>
        </p:blipFill>
        <p:spPr>
          <a:xfrm>
            <a:off x="12242153" y="7589520"/>
            <a:ext cx="2296807" cy="54864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423196"/>
          </a:xfrm>
          <a:prstGeom prst="rect">
            <a:avLst/>
          </a:prstGeom>
          <a:solidFill>
            <a:srgbClr val="FFFFFF">
              <a:alpha val="75000"/>
            </a:srgbClr>
          </a:solidFill>
          <a:ln w="9644">
            <a:solidFill>
              <a:srgbClr val="FFFFFF">
                <a:alpha val="64000"/>
              </a:srgbClr>
            </a:solidFill>
            <a:prstDash val="solid"/>
          </a:ln>
        </p:spPr>
      </p:sp>
      <p:sp>
        <p:nvSpPr>
          <p:cNvPr id="4" name="Text 1"/>
          <p:cNvSpPr/>
          <p:nvPr/>
        </p:nvSpPr>
        <p:spPr>
          <a:xfrm>
            <a:off x="3621167" y="427673"/>
            <a:ext cx="6751320" cy="486013"/>
          </a:xfrm>
          <a:prstGeom prst="rect">
            <a:avLst/>
          </a:prstGeom>
          <a:noFill/>
          <a:ln/>
        </p:spPr>
        <p:txBody>
          <a:bodyPr wrap="none" rtlCol="0" anchor="t"/>
          <a:lstStyle/>
          <a:p>
            <a:pPr indent="0" marL="0">
              <a:lnSpc>
                <a:spcPts val="3827"/>
              </a:lnSpc>
              <a:buNone/>
            </a:pPr>
            <a:r>
              <a:rPr lang="en-US" sz="3062" b="1" dirty="0">
                <a:solidFill>
                  <a:srgbClr val="000000"/>
                </a:solidFill>
                <a:latin typeface="p22-mackinac-pro" pitchFamily="34" charset="0"/>
                <a:ea typeface="p22-mackinac-pro" pitchFamily="34" charset="-122"/>
                <a:cs typeface="p22-mackinac-pro" pitchFamily="34" charset="-120"/>
              </a:rPr>
              <a:t>Aplicaciones de las leyes de newton</a:t>
            </a:r>
            <a:endParaRPr lang="en-US" sz="3062" dirty="0"/>
          </a:p>
        </p:txBody>
      </p:sp>
      <p:sp>
        <p:nvSpPr>
          <p:cNvPr id="5" name="Shape 2"/>
          <p:cNvSpPr/>
          <p:nvPr/>
        </p:nvSpPr>
        <p:spPr>
          <a:xfrm>
            <a:off x="7299722" y="1224677"/>
            <a:ext cx="31075" cy="6347222"/>
          </a:xfrm>
          <a:prstGeom prst="rect">
            <a:avLst/>
          </a:prstGeom>
          <a:solidFill>
            <a:srgbClr val="99DDFF"/>
          </a:solidFill>
          <a:ln/>
        </p:spPr>
      </p:sp>
      <p:sp>
        <p:nvSpPr>
          <p:cNvPr id="6" name="Shape 3"/>
          <p:cNvSpPr/>
          <p:nvPr/>
        </p:nvSpPr>
        <p:spPr>
          <a:xfrm>
            <a:off x="7490162" y="1505486"/>
            <a:ext cx="544354" cy="31075"/>
          </a:xfrm>
          <a:prstGeom prst="rect">
            <a:avLst/>
          </a:prstGeom>
          <a:solidFill>
            <a:srgbClr val="99DDFF"/>
          </a:solidFill>
          <a:ln/>
        </p:spPr>
      </p:sp>
      <p:sp>
        <p:nvSpPr>
          <p:cNvPr id="7" name="Shape 4"/>
          <p:cNvSpPr/>
          <p:nvPr/>
        </p:nvSpPr>
        <p:spPr>
          <a:xfrm>
            <a:off x="7140238" y="1346121"/>
            <a:ext cx="349925" cy="349925"/>
          </a:xfrm>
          <a:prstGeom prst="roundRect">
            <a:avLst>
              <a:gd name="adj" fmla="val 20002"/>
            </a:avLst>
          </a:prstGeom>
          <a:solidFill>
            <a:srgbClr val="CCEEFF"/>
          </a:solidFill>
          <a:ln w="9644">
            <a:solidFill>
              <a:srgbClr val="99DDFF"/>
            </a:solidFill>
            <a:prstDash val="solid"/>
          </a:ln>
        </p:spPr>
      </p:sp>
      <p:sp>
        <p:nvSpPr>
          <p:cNvPr id="8" name="Text 5"/>
          <p:cNvSpPr/>
          <p:nvPr/>
        </p:nvSpPr>
        <p:spPr>
          <a:xfrm>
            <a:off x="7269420" y="1375172"/>
            <a:ext cx="91440" cy="291703"/>
          </a:xfrm>
          <a:prstGeom prst="rect">
            <a:avLst/>
          </a:prstGeom>
          <a:noFill/>
          <a:ln/>
        </p:spPr>
        <p:txBody>
          <a:bodyPr wrap="none" rtlCol="0" anchor="t"/>
          <a:lstStyle/>
          <a:p>
            <a:pPr algn="ctr" indent="0" marL="0">
              <a:lnSpc>
                <a:spcPts val="2296"/>
              </a:lnSpc>
              <a:buNone/>
            </a:pPr>
            <a:r>
              <a:rPr lang="en-US" sz="1837" b="1" dirty="0">
                <a:solidFill>
                  <a:srgbClr val="272525"/>
                </a:solidFill>
                <a:latin typeface="p22-mackinac-pro" pitchFamily="34" charset="0"/>
                <a:ea typeface="p22-mackinac-pro" pitchFamily="34" charset="-122"/>
                <a:cs typeface="p22-mackinac-pro" pitchFamily="34" charset="-120"/>
              </a:rPr>
              <a:t>1</a:t>
            </a:r>
            <a:endParaRPr lang="en-US" sz="1837" dirty="0"/>
          </a:p>
        </p:txBody>
      </p:sp>
      <p:sp>
        <p:nvSpPr>
          <p:cNvPr id="9" name="Text 6"/>
          <p:cNvSpPr/>
          <p:nvPr/>
        </p:nvSpPr>
        <p:spPr>
          <a:xfrm>
            <a:off x="8170664" y="1380173"/>
            <a:ext cx="2118360" cy="243007"/>
          </a:xfrm>
          <a:prstGeom prst="rect">
            <a:avLst/>
          </a:prstGeom>
          <a:noFill/>
          <a:ln/>
        </p:spPr>
        <p:txBody>
          <a:bodyPr wrap="none" rtlCol="0" anchor="t"/>
          <a:lstStyle/>
          <a:p>
            <a:pPr algn="l" indent="0" marL="0">
              <a:lnSpc>
                <a:spcPts val="1914"/>
              </a:lnSpc>
              <a:buNone/>
            </a:pPr>
            <a:r>
              <a:rPr lang="en-US" sz="1531" b="1" dirty="0">
                <a:solidFill>
                  <a:srgbClr val="272525"/>
                </a:solidFill>
                <a:latin typeface="p22-mackinac-pro" pitchFamily="34" charset="0"/>
                <a:ea typeface="p22-mackinac-pro" pitchFamily="34" charset="-122"/>
                <a:cs typeface="p22-mackinac-pro" pitchFamily="34" charset="-120"/>
              </a:rPr>
              <a:t>Cinturon de seguridad</a:t>
            </a:r>
            <a:endParaRPr lang="en-US" sz="1531" dirty="0"/>
          </a:p>
        </p:txBody>
      </p:sp>
      <p:sp>
        <p:nvSpPr>
          <p:cNvPr id="10" name="Text 7"/>
          <p:cNvSpPr/>
          <p:nvPr/>
        </p:nvSpPr>
        <p:spPr>
          <a:xfrm>
            <a:off x="8170664" y="1778675"/>
            <a:ext cx="2838569" cy="2189798"/>
          </a:xfrm>
          <a:prstGeom prst="rect">
            <a:avLst/>
          </a:prstGeom>
          <a:noFill/>
          <a:ln/>
        </p:spPr>
        <p:txBody>
          <a:bodyPr wrap="square" rtlCol="0" anchor="t"/>
          <a:lstStyle/>
          <a:p>
            <a:pPr algn="l" indent="0" marL="0">
              <a:lnSpc>
                <a:spcPts val="1568"/>
              </a:lnSpc>
              <a:buNone/>
            </a:pPr>
            <a:r>
              <a:rPr lang="en-US" sz="980" dirty="0">
                <a:solidFill>
                  <a:srgbClr val="272525"/>
                </a:solidFill>
                <a:latin typeface="Eudoxus Sans" pitchFamily="34" charset="0"/>
                <a:ea typeface="Eudoxus Sans" pitchFamily="34" charset="-122"/>
                <a:cs typeface="Eudoxus Sans" pitchFamily="34" charset="-120"/>
              </a:rPr>
              <a:t> </a:t>
            </a:r>
            <a:pPr algn="l" indent="0" marL="0">
              <a:lnSpc>
                <a:spcPts val="1568"/>
              </a:lnSpc>
              <a:buNone/>
            </a:pPr>
            <a:r>
              <a:rPr lang="en-US" sz="980" dirty="0">
                <a:solidFill>
                  <a:srgbClr val="272525"/>
                </a:solidFill>
                <a:latin typeface="Eudoxus Sans" pitchFamily="34" charset="0"/>
                <a:ea typeface="Eudoxus Sans" pitchFamily="34" charset="-122"/>
                <a:cs typeface="Eudoxus Sans" pitchFamily="34" charset="-120"/>
              </a:rPr>
              <a:t> </a:t>
            </a:r>
            <a:pPr algn="l" indent="0" marL="0">
              <a:lnSpc>
                <a:spcPts val="1568"/>
              </a:lnSpc>
              <a:buNone/>
            </a:pPr>
            <a:r>
              <a:rPr lang="en-US" sz="980" dirty="0">
                <a:solidFill>
                  <a:srgbClr val="272525"/>
                </a:solidFill>
                <a:latin typeface="Eudoxus Sans" pitchFamily="34" charset="0"/>
                <a:ea typeface="Eudoxus Sans" pitchFamily="34" charset="-122"/>
                <a:cs typeface="Eudoxus Sans" pitchFamily="34" charset="-120"/>
              </a:rPr>
              <a:t>El uso de cinturones de seguridad se relaciona con la primera ley de Newton, la ley de la inercia. Cuando un automóvil se detiene repentinamente debido a un choque o frenado brusco, los ocupantes dentro del automóvil tienden a seguir moviéndose a la misma velocidad y dirección en la que iba el automóvil antes del frenado. Los cinturones de seguridad evitan que los ocupantes salgan despedidos al aplicar una fuerza que los retiene en su lugar, ayudando a protegerlos durante un accidente.</a:t>
            </a:r>
            <a:endParaRPr lang="en-US" sz="980" dirty="0"/>
          </a:p>
        </p:txBody>
      </p:sp>
      <p:sp>
        <p:nvSpPr>
          <p:cNvPr id="11" name="Shape 8"/>
          <p:cNvSpPr/>
          <p:nvPr/>
        </p:nvSpPr>
        <p:spPr>
          <a:xfrm>
            <a:off x="6595884" y="2283083"/>
            <a:ext cx="544354" cy="31075"/>
          </a:xfrm>
          <a:prstGeom prst="rect">
            <a:avLst/>
          </a:prstGeom>
          <a:solidFill>
            <a:srgbClr val="99DDFF"/>
          </a:solidFill>
          <a:ln/>
        </p:spPr>
      </p:sp>
      <p:sp>
        <p:nvSpPr>
          <p:cNvPr id="12" name="Shape 9"/>
          <p:cNvSpPr/>
          <p:nvPr/>
        </p:nvSpPr>
        <p:spPr>
          <a:xfrm>
            <a:off x="7140238" y="2123718"/>
            <a:ext cx="349925" cy="349925"/>
          </a:xfrm>
          <a:prstGeom prst="roundRect">
            <a:avLst>
              <a:gd name="adj" fmla="val 20002"/>
            </a:avLst>
          </a:prstGeom>
          <a:solidFill>
            <a:srgbClr val="CCEEFF"/>
          </a:solidFill>
          <a:ln w="9644">
            <a:solidFill>
              <a:srgbClr val="99DDFF"/>
            </a:solidFill>
            <a:prstDash val="solid"/>
          </a:ln>
        </p:spPr>
      </p:sp>
      <p:sp>
        <p:nvSpPr>
          <p:cNvPr id="13" name="Text 10"/>
          <p:cNvSpPr/>
          <p:nvPr/>
        </p:nvSpPr>
        <p:spPr>
          <a:xfrm>
            <a:off x="7246560" y="2152769"/>
            <a:ext cx="137160" cy="291703"/>
          </a:xfrm>
          <a:prstGeom prst="rect">
            <a:avLst/>
          </a:prstGeom>
          <a:noFill/>
          <a:ln/>
        </p:spPr>
        <p:txBody>
          <a:bodyPr wrap="none" rtlCol="0" anchor="t"/>
          <a:lstStyle/>
          <a:p>
            <a:pPr algn="ctr" indent="0" marL="0">
              <a:lnSpc>
                <a:spcPts val="2296"/>
              </a:lnSpc>
              <a:buNone/>
            </a:pPr>
            <a:r>
              <a:rPr lang="en-US" sz="1837" b="1" dirty="0">
                <a:solidFill>
                  <a:srgbClr val="272525"/>
                </a:solidFill>
                <a:latin typeface="p22-mackinac-pro" pitchFamily="34" charset="0"/>
                <a:ea typeface="p22-mackinac-pro" pitchFamily="34" charset="-122"/>
                <a:cs typeface="p22-mackinac-pro" pitchFamily="34" charset="-120"/>
              </a:rPr>
              <a:t>2</a:t>
            </a:r>
            <a:endParaRPr lang="en-US" sz="1837" dirty="0"/>
          </a:p>
        </p:txBody>
      </p:sp>
      <p:sp>
        <p:nvSpPr>
          <p:cNvPr id="14" name="Text 11"/>
          <p:cNvSpPr/>
          <p:nvPr/>
        </p:nvSpPr>
        <p:spPr>
          <a:xfrm>
            <a:off x="3625096" y="2157770"/>
            <a:ext cx="2834640" cy="243007"/>
          </a:xfrm>
          <a:prstGeom prst="rect">
            <a:avLst/>
          </a:prstGeom>
          <a:noFill/>
          <a:ln/>
        </p:spPr>
        <p:txBody>
          <a:bodyPr wrap="none" rtlCol="0" anchor="t"/>
          <a:lstStyle/>
          <a:p>
            <a:pPr algn="r" indent="0" marL="0">
              <a:lnSpc>
                <a:spcPts val="1914"/>
              </a:lnSpc>
              <a:buNone/>
            </a:pPr>
            <a:r>
              <a:rPr lang="en-US" sz="1531" b="1" dirty="0">
                <a:solidFill>
                  <a:srgbClr val="272525"/>
                </a:solidFill>
                <a:latin typeface="p22-mackinac-pro" pitchFamily="34" charset="0"/>
                <a:ea typeface="p22-mackinac-pro" pitchFamily="34" charset="-122"/>
                <a:cs typeface="p22-mackinac-pro" pitchFamily="34" charset="-120"/>
              </a:rPr>
              <a:t> Cuento de los tres chanchitos</a:t>
            </a:r>
            <a:endParaRPr lang="en-US" sz="1531" dirty="0"/>
          </a:p>
        </p:txBody>
      </p:sp>
      <p:sp>
        <p:nvSpPr>
          <p:cNvPr id="15" name="Text 12"/>
          <p:cNvSpPr/>
          <p:nvPr/>
        </p:nvSpPr>
        <p:spPr>
          <a:xfrm>
            <a:off x="3621167" y="2556272"/>
            <a:ext cx="2838569" cy="3730823"/>
          </a:xfrm>
          <a:prstGeom prst="rect">
            <a:avLst/>
          </a:prstGeom>
          <a:noFill/>
          <a:ln/>
        </p:spPr>
        <p:txBody>
          <a:bodyPr wrap="square" rtlCol="0" anchor="t"/>
          <a:lstStyle/>
          <a:p>
            <a:pPr algn="r" indent="0" marL="0">
              <a:lnSpc>
                <a:spcPts val="1960"/>
              </a:lnSpc>
              <a:buNone/>
            </a:pPr>
            <a:r>
              <a:rPr lang="en-US" sz="1225" dirty="0">
                <a:solidFill>
                  <a:srgbClr val="272525"/>
                </a:solidFill>
                <a:latin typeface="Eudoxus Sans" pitchFamily="34" charset="0"/>
                <a:ea typeface="Eudoxus Sans" pitchFamily="34" charset="-122"/>
                <a:cs typeface="Eudoxus Sans" pitchFamily="34" charset="-120"/>
              </a:rPr>
              <a:t> En el cuento de los tres chanchitos, el tercer chanchito construye su casa de ladrillos, que es más resistente que las casas de paja y madera de los otros dos chanchitos. Cuando el lobo intenta derribar la casa del tercer chanchito, aplica una fuerza sobre la casa de ladrillos, pero debido a la resistencia de la casa (inercia), no puede derribarla fácilmente. Esto se relaciona con la primera ley de Newton, ya que la casa del tercer chanchito tiende a permanecer en su estado de reposo debido a su mayor resistencia. </a:t>
            </a:r>
            <a:endParaRPr lang="en-US" sz="1225" dirty="0"/>
          </a:p>
        </p:txBody>
      </p:sp>
      <p:sp>
        <p:nvSpPr>
          <p:cNvPr id="16" name="Shape 13"/>
          <p:cNvSpPr/>
          <p:nvPr/>
        </p:nvSpPr>
        <p:spPr>
          <a:xfrm>
            <a:off x="7490162" y="4580989"/>
            <a:ext cx="544354" cy="31075"/>
          </a:xfrm>
          <a:prstGeom prst="rect">
            <a:avLst/>
          </a:prstGeom>
          <a:solidFill>
            <a:srgbClr val="99DDFF"/>
          </a:solidFill>
          <a:ln/>
        </p:spPr>
      </p:sp>
      <p:sp>
        <p:nvSpPr>
          <p:cNvPr id="17" name="Shape 14"/>
          <p:cNvSpPr/>
          <p:nvPr/>
        </p:nvSpPr>
        <p:spPr>
          <a:xfrm>
            <a:off x="7140238" y="4421624"/>
            <a:ext cx="349925" cy="349925"/>
          </a:xfrm>
          <a:prstGeom prst="roundRect">
            <a:avLst>
              <a:gd name="adj" fmla="val 20002"/>
            </a:avLst>
          </a:prstGeom>
          <a:solidFill>
            <a:srgbClr val="CCEEFF"/>
          </a:solidFill>
          <a:ln w="9644">
            <a:solidFill>
              <a:srgbClr val="99DDFF"/>
            </a:solidFill>
            <a:prstDash val="solid"/>
          </a:ln>
        </p:spPr>
      </p:sp>
      <p:sp>
        <p:nvSpPr>
          <p:cNvPr id="18" name="Text 15"/>
          <p:cNvSpPr/>
          <p:nvPr/>
        </p:nvSpPr>
        <p:spPr>
          <a:xfrm>
            <a:off x="7246560" y="4450675"/>
            <a:ext cx="137160" cy="291703"/>
          </a:xfrm>
          <a:prstGeom prst="rect">
            <a:avLst/>
          </a:prstGeom>
          <a:noFill/>
          <a:ln/>
        </p:spPr>
        <p:txBody>
          <a:bodyPr wrap="none" rtlCol="0" anchor="t"/>
          <a:lstStyle/>
          <a:p>
            <a:pPr algn="ctr" indent="0" marL="0">
              <a:lnSpc>
                <a:spcPts val="2296"/>
              </a:lnSpc>
              <a:buNone/>
            </a:pPr>
            <a:r>
              <a:rPr lang="en-US" sz="1837" b="1" dirty="0">
                <a:solidFill>
                  <a:srgbClr val="272525"/>
                </a:solidFill>
                <a:latin typeface="p22-mackinac-pro" pitchFamily="34" charset="0"/>
                <a:ea typeface="p22-mackinac-pro" pitchFamily="34" charset="-122"/>
                <a:cs typeface="p22-mackinac-pro" pitchFamily="34" charset="-120"/>
              </a:rPr>
              <a:t>3</a:t>
            </a:r>
            <a:endParaRPr lang="en-US" sz="1837" dirty="0"/>
          </a:p>
        </p:txBody>
      </p:sp>
      <p:sp>
        <p:nvSpPr>
          <p:cNvPr id="19" name="Text 16"/>
          <p:cNvSpPr/>
          <p:nvPr/>
        </p:nvSpPr>
        <p:spPr>
          <a:xfrm>
            <a:off x="8170664" y="4455676"/>
            <a:ext cx="2606040" cy="243007"/>
          </a:xfrm>
          <a:prstGeom prst="rect">
            <a:avLst/>
          </a:prstGeom>
          <a:noFill/>
          <a:ln/>
        </p:spPr>
        <p:txBody>
          <a:bodyPr wrap="none" rtlCol="0" anchor="t"/>
          <a:lstStyle/>
          <a:p>
            <a:pPr algn="l" indent="0" marL="0">
              <a:lnSpc>
                <a:spcPts val="1914"/>
              </a:lnSpc>
              <a:buNone/>
            </a:pPr>
            <a:r>
              <a:rPr lang="en-US" sz="1531" b="1" dirty="0">
                <a:solidFill>
                  <a:srgbClr val="272525"/>
                </a:solidFill>
                <a:latin typeface="p22-mackinac-pro" pitchFamily="34" charset="0"/>
                <a:ea typeface="p22-mackinac-pro" pitchFamily="34" charset="-122"/>
                <a:cs typeface="p22-mackinac-pro" pitchFamily="34" charset="-120"/>
              </a:rPr>
              <a:t> Movimiento de los cohetes </a:t>
            </a:r>
            <a:endParaRPr lang="en-US" sz="1531" dirty="0"/>
          </a:p>
        </p:txBody>
      </p:sp>
      <p:sp>
        <p:nvSpPr>
          <p:cNvPr id="20" name="Text 17"/>
          <p:cNvSpPr/>
          <p:nvPr/>
        </p:nvSpPr>
        <p:spPr>
          <a:xfrm>
            <a:off x="8170664" y="4854178"/>
            <a:ext cx="2838569" cy="1393508"/>
          </a:xfrm>
          <a:prstGeom prst="rect">
            <a:avLst/>
          </a:prstGeom>
          <a:noFill/>
          <a:ln/>
        </p:spPr>
        <p:txBody>
          <a:bodyPr wrap="square" rtlCol="0" anchor="t"/>
          <a:lstStyle/>
          <a:p>
            <a:pPr algn="l" indent="0" marL="0">
              <a:lnSpc>
                <a:spcPts val="1568"/>
              </a:lnSpc>
              <a:buNone/>
            </a:pPr>
            <a:r>
              <a:rPr lang="en-US" sz="980" dirty="0">
                <a:solidFill>
                  <a:srgbClr val="272525"/>
                </a:solidFill>
                <a:latin typeface="Eudoxus Sans" pitchFamily="34" charset="0"/>
                <a:ea typeface="Eudoxus Sans" pitchFamily="34" charset="-122"/>
                <a:cs typeface="Eudoxus Sans" pitchFamily="34" charset="-120"/>
              </a:rPr>
              <a:t> El movimiento de los cohetes se basa en la tercera ley de Newton, la ley de acción y reacción. Cuando un cohete expulsa gases a alta velocidad hacia atrás a través de los motores, genera una fuerza hacia adelante igual y opuesta que impulsa al cohete hacia el espacio.</a:t>
            </a:r>
            <a:endParaRPr lang="en-US" sz="980" dirty="0"/>
          </a:p>
        </p:txBody>
      </p:sp>
      <p:sp>
        <p:nvSpPr>
          <p:cNvPr id="21" name="Text 18"/>
          <p:cNvSpPr/>
          <p:nvPr/>
        </p:nvSpPr>
        <p:spPr>
          <a:xfrm>
            <a:off x="3621167" y="7746802"/>
            <a:ext cx="7388066" cy="248722"/>
          </a:xfrm>
          <a:prstGeom prst="rect">
            <a:avLst/>
          </a:prstGeom>
          <a:noFill/>
          <a:ln/>
        </p:spPr>
        <p:txBody>
          <a:bodyPr wrap="none" rtlCol="0" anchor="t"/>
          <a:lstStyle/>
          <a:p>
            <a:pPr indent="0" marL="0">
              <a:lnSpc>
                <a:spcPts val="1960"/>
              </a:lnSpc>
              <a:buNone/>
            </a:pPr>
            <a:r>
              <a:rPr lang="en-US" sz="1225" dirty="0">
                <a:solidFill>
                  <a:srgbClr val="272525"/>
                </a:solidFill>
                <a:latin typeface="Eudoxus Sans" pitchFamily="34" charset="0"/>
                <a:ea typeface="Eudoxus Sans" pitchFamily="34" charset="-122"/>
                <a:cs typeface="Eudoxus Sans" pitchFamily="34" charset="-120"/>
              </a:rPr>
              <a:t> </a:t>
            </a:r>
            <a:endParaRPr lang="en-US" sz="1225" dirty="0"/>
          </a:p>
        </p:txBody>
      </p:sp>
      <p:pic>
        <p:nvPicPr>
          <p:cNvPr id="22" name="Image 1" descr="preencoded.png">
            <a:hlinkClick r:id="rId3" tooltip=""/>
          </p:cNvPr>
          <p:cNvPicPr>
            <a:picLocks noChangeAspect="1"/>
          </p:cNvPicPr>
          <p:nvPr/>
        </p:nvPicPr>
        <p:blipFill>
          <a:blip r:embed="rId2"/>
          <a:stretch>
            <a:fillRect/>
          </a:stretch>
        </p:blipFill>
        <p:spPr>
          <a:xfrm>
            <a:off x="12242153" y="7589520"/>
            <a:ext cx="2296807" cy="54864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30076"/>
          </a:xfrm>
          <a:prstGeom prst="rect">
            <a:avLst/>
          </a:prstGeom>
          <a:solidFill>
            <a:srgbClr val="FFFFFF">
              <a:alpha val="75000"/>
            </a:srgbClr>
          </a:solidFill>
          <a:ln w="11549">
            <a:solidFill>
              <a:srgbClr val="FFFFFF">
                <a:alpha val="64000"/>
              </a:srgbClr>
            </a:solidFill>
            <a:prstDash val="solid"/>
          </a:ln>
        </p:spPr>
      </p:sp>
      <p:sp>
        <p:nvSpPr>
          <p:cNvPr id="4" name="Text 1"/>
          <p:cNvSpPr/>
          <p:nvPr/>
        </p:nvSpPr>
        <p:spPr>
          <a:xfrm>
            <a:off x="2917508" y="509111"/>
            <a:ext cx="8046720" cy="578644"/>
          </a:xfrm>
          <a:prstGeom prst="rect">
            <a:avLst/>
          </a:prstGeom>
          <a:noFill/>
          <a:ln/>
        </p:spPr>
        <p:txBody>
          <a:bodyPr wrap="none" rtlCol="0" anchor="t"/>
          <a:lstStyle/>
          <a:p>
            <a:pPr indent="0" marL="0">
              <a:lnSpc>
                <a:spcPts val="4556"/>
              </a:lnSpc>
              <a:buNone/>
            </a:pPr>
            <a:r>
              <a:rPr lang="en-US" sz="3645" b="1" dirty="0">
                <a:solidFill>
                  <a:srgbClr val="000000"/>
                </a:solidFill>
                <a:latin typeface="p22-mackinac-pro" pitchFamily="34" charset="0"/>
                <a:ea typeface="p22-mackinac-pro" pitchFamily="34" charset="-122"/>
                <a:cs typeface="p22-mackinac-pro" pitchFamily="34" charset="-120"/>
              </a:rPr>
              <a:t>Ficha bibliografica de Isaac Newton</a:t>
            </a:r>
            <a:endParaRPr lang="en-US" sz="3645" dirty="0"/>
          </a:p>
        </p:txBody>
      </p:sp>
      <p:pic>
        <p:nvPicPr>
          <p:cNvPr id="5" name="Image 1" descr="preencoded.png">    </p:cNvPr>
          <p:cNvPicPr>
            <a:picLocks noChangeAspect="1"/>
          </p:cNvPicPr>
          <p:nvPr/>
        </p:nvPicPr>
        <p:blipFill>
          <a:blip r:embed="rId2"/>
          <a:stretch>
            <a:fillRect/>
          </a:stretch>
        </p:blipFill>
        <p:spPr>
          <a:xfrm>
            <a:off x="2917508" y="1458039"/>
            <a:ext cx="4629150" cy="2860953"/>
          </a:xfrm>
          <a:prstGeom prst="rect">
            <a:avLst/>
          </a:prstGeom>
        </p:spPr>
      </p:pic>
      <p:sp>
        <p:nvSpPr>
          <p:cNvPr id="6" name="Text 2"/>
          <p:cNvSpPr/>
          <p:nvPr/>
        </p:nvSpPr>
        <p:spPr>
          <a:xfrm>
            <a:off x="2917508" y="4550450"/>
            <a:ext cx="8795385" cy="296228"/>
          </a:xfrm>
          <a:prstGeom prst="rect">
            <a:avLst/>
          </a:prstGeom>
          <a:noFill/>
          <a:ln/>
        </p:spPr>
        <p:txBody>
          <a:bodyPr wrap="none" rtlCol="0" anchor="t"/>
          <a:lstStyle/>
          <a:p>
            <a:pPr algn="l" indent="0" marL="0">
              <a:lnSpc>
                <a:spcPts val="2333"/>
              </a:lnSpc>
              <a:buNone/>
            </a:pPr>
            <a:r>
              <a:rPr lang="en-US" sz="1458" dirty="0">
                <a:solidFill>
                  <a:srgbClr val="272525"/>
                </a:solidFill>
                <a:latin typeface="Eudoxus Sans" pitchFamily="34" charset="0"/>
                <a:ea typeface="Eudoxus Sans" pitchFamily="34" charset="-122"/>
                <a:cs typeface="Eudoxus Sans" pitchFamily="34" charset="-120"/>
              </a:rPr>
              <a:t>    Nombre completo: Sir Isaac Newton                           </a:t>
            </a:r>
            <a:endParaRPr lang="en-US" sz="1458" dirty="0"/>
          </a:p>
        </p:txBody>
      </p:sp>
      <p:sp>
        <p:nvSpPr>
          <p:cNvPr id="7" name="Text 3"/>
          <p:cNvSpPr/>
          <p:nvPr/>
        </p:nvSpPr>
        <p:spPr>
          <a:xfrm>
            <a:off x="3213735" y="5054918"/>
            <a:ext cx="8499158" cy="592455"/>
          </a:xfrm>
          <a:prstGeom prst="rect">
            <a:avLst/>
          </a:prstGeom>
          <a:noFill/>
          <a:ln/>
        </p:spPr>
        <p:txBody>
          <a:bodyPr wrap="square" rtlCol="0" anchor="t"/>
          <a:lstStyle/>
          <a:p>
            <a:pPr algn="l" marL="342900" indent="-342900">
              <a:lnSpc>
                <a:spcPts val="2333"/>
              </a:lnSpc>
              <a:buSzPct val="100000"/>
              <a:buChar char="•"/>
            </a:pPr>
            <a:r>
              <a:rPr lang="en-US" sz="1458" dirty="0">
                <a:solidFill>
                  <a:srgbClr val="272525"/>
                </a:solidFill>
                <a:latin typeface="Eudoxus Sans" pitchFamily="34" charset="0"/>
                <a:ea typeface="Eudoxus Sans" pitchFamily="34" charset="-122"/>
                <a:cs typeface="Eudoxus Sans" pitchFamily="34" charset="-120"/>
              </a:rPr>
              <a:t>Fecha de nacimiento: 25 de diciembre de 1642 (según el calendario juliano, que luego se convirtió al calendario gregoriano)</a:t>
            </a:r>
            <a:endParaRPr lang="en-US" sz="1458" dirty="0"/>
          </a:p>
        </p:txBody>
      </p:sp>
      <p:sp>
        <p:nvSpPr>
          <p:cNvPr id="8" name="Text 4"/>
          <p:cNvSpPr/>
          <p:nvPr/>
        </p:nvSpPr>
        <p:spPr>
          <a:xfrm>
            <a:off x="3213735" y="5721429"/>
            <a:ext cx="8499158" cy="296228"/>
          </a:xfrm>
          <a:prstGeom prst="rect">
            <a:avLst/>
          </a:prstGeom>
          <a:noFill/>
          <a:ln/>
        </p:spPr>
        <p:txBody>
          <a:bodyPr wrap="none" rtlCol="0" anchor="t"/>
          <a:lstStyle/>
          <a:p>
            <a:pPr algn="l" marL="342900" indent="-342900">
              <a:lnSpc>
                <a:spcPts val="2333"/>
              </a:lnSpc>
              <a:buSzPct val="100000"/>
              <a:buChar char="•"/>
            </a:pPr>
            <a:r>
              <a:rPr lang="en-US" sz="1458" dirty="0">
                <a:solidFill>
                  <a:srgbClr val="272525"/>
                </a:solidFill>
                <a:latin typeface="Eudoxus Sans" pitchFamily="34" charset="0"/>
                <a:ea typeface="Eudoxus Sans" pitchFamily="34" charset="-122"/>
                <a:cs typeface="Eudoxus Sans" pitchFamily="34" charset="-120"/>
              </a:rPr>
              <a:t>Lugar de nacimiento: Woolsthorpe, Lincolnshire, Inglaterra</a:t>
            </a:r>
            <a:endParaRPr lang="en-US" sz="1458" dirty="0"/>
          </a:p>
        </p:txBody>
      </p:sp>
      <p:sp>
        <p:nvSpPr>
          <p:cNvPr id="9" name="Text 5"/>
          <p:cNvSpPr/>
          <p:nvPr/>
        </p:nvSpPr>
        <p:spPr>
          <a:xfrm>
            <a:off x="3213735" y="6091714"/>
            <a:ext cx="8499158" cy="592455"/>
          </a:xfrm>
          <a:prstGeom prst="rect">
            <a:avLst/>
          </a:prstGeom>
          <a:noFill/>
          <a:ln/>
        </p:spPr>
        <p:txBody>
          <a:bodyPr wrap="square" rtlCol="0" anchor="t"/>
          <a:lstStyle/>
          <a:p>
            <a:pPr algn="l" marL="342900" indent="-342900">
              <a:lnSpc>
                <a:spcPts val="2333"/>
              </a:lnSpc>
              <a:buSzPct val="100000"/>
              <a:buChar char="•"/>
            </a:pPr>
            <a:r>
              <a:rPr lang="en-US" sz="1458" dirty="0">
                <a:solidFill>
                  <a:srgbClr val="272525"/>
                </a:solidFill>
                <a:latin typeface="Eudoxus Sans" pitchFamily="34" charset="0"/>
                <a:ea typeface="Eudoxus Sans" pitchFamily="34" charset="-122"/>
                <a:cs typeface="Eudoxus Sans" pitchFamily="34" charset="-120"/>
              </a:rPr>
              <a:t>Contribuciones destacadas: Formuló las leyes del movimiento y la ley de la gravitación universal, realizó investigaciones en matemáticas, óptica y astronomía.</a:t>
            </a:r>
            <a:endParaRPr lang="en-US" sz="1458" dirty="0"/>
          </a:p>
        </p:txBody>
      </p:sp>
      <p:sp>
        <p:nvSpPr>
          <p:cNvPr id="10" name="Text 6"/>
          <p:cNvSpPr/>
          <p:nvPr/>
        </p:nvSpPr>
        <p:spPr>
          <a:xfrm>
            <a:off x="3213735" y="6758226"/>
            <a:ext cx="8499158" cy="296228"/>
          </a:xfrm>
          <a:prstGeom prst="rect">
            <a:avLst/>
          </a:prstGeom>
          <a:noFill/>
          <a:ln/>
        </p:spPr>
        <p:txBody>
          <a:bodyPr wrap="none" rtlCol="0" anchor="t"/>
          <a:lstStyle/>
          <a:p>
            <a:pPr algn="l" marL="342900" indent="-342900">
              <a:lnSpc>
                <a:spcPts val="2333"/>
              </a:lnSpc>
              <a:buSzPct val="100000"/>
              <a:buChar char="•"/>
            </a:pPr>
            <a:r>
              <a:rPr lang="en-US" sz="1458" dirty="0">
                <a:solidFill>
                  <a:srgbClr val="272525"/>
                </a:solidFill>
                <a:latin typeface="Eudoxus Sans" pitchFamily="34" charset="0"/>
                <a:ea typeface="Eudoxus Sans" pitchFamily="34" charset="-122"/>
                <a:cs typeface="Eudoxus Sans" pitchFamily="34" charset="-120"/>
              </a:rPr>
              <a:t>Obras notables: "Philosophiæ Naturalis Principia Mathematica" (Principia), "Opticks," entre otras.</a:t>
            </a:r>
            <a:endParaRPr lang="en-US" sz="1458" dirty="0"/>
          </a:p>
        </p:txBody>
      </p:sp>
      <p:sp>
        <p:nvSpPr>
          <p:cNvPr id="11" name="Text 7"/>
          <p:cNvSpPr/>
          <p:nvPr/>
        </p:nvSpPr>
        <p:spPr>
          <a:xfrm>
            <a:off x="3213735" y="7128510"/>
            <a:ext cx="8499158" cy="592455"/>
          </a:xfrm>
          <a:prstGeom prst="rect">
            <a:avLst/>
          </a:prstGeom>
          <a:noFill/>
          <a:ln/>
        </p:spPr>
        <p:txBody>
          <a:bodyPr wrap="square" rtlCol="0" anchor="t"/>
          <a:lstStyle/>
          <a:p>
            <a:pPr algn="l" marL="342900" indent="-342900">
              <a:lnSpc>
                <a:spcPts val="2333"/>
              </a:lnSpc>
              <a:buSzPct val="100000"/>
              <a:buChar char="•"/>
            </a:pPr>
            <a:r>
              <a:rPr lang="en-US" sz="1458" dirty="0">
                <a:solidFill>
                  <a:srgbClr val="272525"/>
                </a:solidFill>
                <a:latin typeface="Eudoxus Sans" pitchFamily="34" charset="0"/>
                <a:ea typeface="Eudoxus Sans" pitchFamily="34" charset="-122"/>
                <a:cs typeface="Eudoxus Sans" pitchFamily="34" charset="-120"/>
              </a:rPr>
              <a:t>Logros: Es considerado uno de los científicos más influyentes de la historia y uno de los fundadores de la física moderna.</a:t>
            </a:r>
            <a:endParaRPr lang="en-US" sz="1458" dirty="0"/>
          </a:p>
        </p:txBody>
      </p:sp>
      <p:pic>
        <p:nvPicPr>
          <p:cNvPr id="12" name="Image 2" descr="preencoded.png">
            <a:hlinkClick r:id="rId4" tooltip=""/>
          </p:cNvPr>
          <p:cNvPicPr>
            <a:picLocks noChangeAspect="1"/>
          </p:cNvPicPr>
          <p:nvPr/>
        </p:nvPicPr>
        <p:blipFill>
          <a:blip r:embed="rId3"/>
          <a:stretch>
            <a:fillRect/>
          </a:stretch>
        </p:blipFill>
        <p:spPr>
          <a:xfrm>
            <a:off x="12242153" y="7589520"/>
            <a:ext cx="2296807" cy="54864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75000"/>
            </a:srgbClr>
          </a:solidFill>
          <a:ln w="13811">
            <a:solidFill>
              <a:srgbClr val="FFFFFF">
                <a:alpha val="64000"/>
              </a:srgbClr>
            </a:solidFill>
            <a:prstDash val="solid"/>
          </a:ln>
        </p:spPr>
      </p:sp>
      <p:sp>
        <p:nvSpPr>
          <p:cNvPr id="4" name="Text 1"/>
          <p:cNvSpPr/>
          <p:nvPr/>
        </p:nvSpPr>
        <p:spPr>
          <a:xfrm>
            <a:off x="2037993" y="694492"/>
            <a:ext cx="10554414" cy="1388745"/>
          </a:xfrm>
          <a:prstGeom prst="rect">
            <a:avLst/>
          </a:prstGeom>
          <a:noFill/>
          <a:ln/>
        </p:spPr>
        <p:txBody>
          <a:bodyPr wrap="square" rtlCol="0" anchor="t"/>
          <a:lstStyle/>
          <a:p>
            <a:pPr indent="0" marL="0">
              <a:lnSpc>
                <a:spcPts val="5468"/>
              </a:lnSpc>
              <a:buNone/>
            </a:pPr>
            <a:r>
              <a:rPr lang="en-US" sz="4374" b="1" dirty="0">
                <a:solidFill>
                  <a:srgbClr val="000000"/>
                </a:solidFill>
                <a:latin typeface="p22-mackinac-pro" pitchFamily="34" charset="0"/>
                <a:ea typeface="p22-mackinac-pro" pitchFamily="34" charset="-122"/>
                <a:cs typeface="p22-mackinac-pro" pitchFamily="34" charset="-120"/>
              </a:rPr>
              <a:t>¿Qué hizo Isaac Newton durante la cuarentena?</a:t>
            </a:r>
            <a:endParaRPr lang="en-US" sz="4374" dirty="0"/>
          </a:p>
        </p:txBody>
      </p:sp>
      <p:sp>
        <p:nvSpPr>
          <p:cNvPr id="5" name="Shape 2"/>
          <p:cNvSpPr/>
          <p:nvPr/>
        </p:nvSpPr>
        <p:spPr>
          <a:xfrm>
            <a:off x="2037993" y="2527578"/>
            <a:ext cx="5166122" cy="5007531"/>
          </a:xfrm>
          <a:prstGeom prst="roundRect">
            <a:avLst>
              <a:gd name="adj" fmla="val 1997"/>
            </a:avLst>
          </a:prstGeom>
          <a:solidFill>
            <a:srgbClr val="CCEEFF"/>
          </a:solidFill>
          <a:ln w="13811">
            <a:solidFill>
              <a:srgbClr val="99DDFF"/>
            </a:solidFill>
            <a:prstDash val="solid"/>
          </a:ln>
        </p:spPr>
      </p:sp>
      <p:sp>
        <p:nvSpPr>
          <p:cNvPr id="6" name="Text 3"/>
          <p:cNvSpPr/>
          <p:nvPr/>
        </p:nvSpPr>
        <p:spPr>
          <a:xfrm>
            <a:off x="2273975" y="2763560"/>
            <a:ext cx="4694158" cy="2843213"/>
          </a:xfrm>
          <a:prstGeom prst="rect">
            <a:avLst/>
          </a:prstGeom>
          <a:noFill/>
          <a:ln/>
        </p:spPr>
        <p:txBody>
          <a:bodyPr wrap="square" rtlCol="0" anchor="t"/>
          <a:lstStyle/>
          <a:p>
            <a:pPr indent="0" marL="0">
              <a:lnSpc>
                <a:spcPts val="2799"/>
              </a:lnSpc>
              <a:buNone/>
            </a:pPr>
            <a:r>
              <a:rPr lang="en-US" sz="1750" dirty="0">
                <a:solidFill>
                  <a:srgbClr val="272525"/>
                </a:solidFill>
                <a:latin typeface="Eudoxus Sans" pitchFamily="34" charset="0"/>
                <a:ea typeface="Eudoxus Sans" pitchFamily="34" charset="-122"/>
                <a:cs typeface="Eudoxus Sans" pitchFamily="34" charset="-120"/>
              </a:rPr>
              <a:t> Durante la cuarentena por la peste bubónica en 1665-1666, Isaac Newton se retiró a su hogar en Woolsthorpe y aprovechó ese tiempo para realizar investigaciones y trabajos científicos significativos. Durante este período, desarrolló sus primeros trabajos en cálculo, óptica, y comenzó a formular sus leyes del movimiento.</a:t>
            </a:r>
            <a:endParaRPr lang="en-US" sz="1750" dirty="0"/>
          </a:p>
        </p:txBody>
      </p:sp>
      <p:sp>
        <p:nvSpPr>
          <p:cNvPr id="7" name="Shape 4"/>
          <p:cNvSpPr/>
          <p:nvPr/>
        </p:nvSpPr>
        <p:spPr>
          <a:xfrm>
            <a:off x="7426285" y="2527578"/>
            <a:ext cx="5166122" cy="5007531"/>
          </a:xfrm>
          <a:prstGeom prst="roundRect">
            <a:avLst>
              <a:gd name="adj" fmla="val 1997"/>
            </a:avLst>
          </a:prstGeom>
          <a:solidFill>
            <a:srgbClr val="CCEEFF"/>
          </a:solidFill>
          <a:ln w="13811">
            <a:solidFill>
              <a:srgbClr val="99DDFF"/>
            </a:solidFill>
            <a:prstDash val="solid"/>
          </a:ln>
        </p:spPr>
      </p:sp>
      <p:pic>
        <p:nvPicPr>
          <p:cNvPr id="8" name="Image 1" descr="preencoded.png">    </p:cNvPr>
          <p:cNvPicPr>
            <a:picLocks noChangeAspect="1"/>
          </p:cNvPicPr>
          <p:nvPr/>
        </p:nvPicPr>
        <p:blipFill>
          <a:blip r:embed="rId2"/>
          <a:stretch>
            <a:fillRect/>
          </a:stretch>
        </p:blipFill>
        <p:spPr>
          <a:xfrm>
            <a:off x="7662267" y="2763560"/>
            <a:ext cx="4694158" cy="3938468"/>
          </a:xfrm>
          <a:prstGeom prst="rect">
            <a:avLst/>
          </a:prstGeom>
        </p:spPr>
      </p:pic>
      <p:sp>
        <p:nvSpPr>
          <p:cNvPr id="9" name="Text 5"/>
          <p:cNvSpPr/>
          <p:nvPr/>
        </p:nvSpPr>
        <p:spPr>
          <a:xfrm>
            <a:off x="7662267" y="6951940"/>
            <a:ext cx="2221944" cy="347186"/>
          </a:xfrm>
          <a:prstGeom prst="rect">
            <a:avLst/>
          </a:prstGeom>
          <a:noFill/>
          <a:ln/>
        </p:spPr>
        <p:txBody>
          <a:bodyPr wrap="none" rtlCol="0" anchor="t"/>
          <a:lstStyle/>
          <a:p>
            <a:pPr indent="0" marL="0">
              <a:lnSpc>
                <a:spcPts val="2734"/>
              </a:lnSpc>
              <a:buNone/>
            </a:pPr>
            <a:endParaRPr lang="en-US" sz="2187" dirty="0"/>
          </a:p>
        </p:txBody>
      </p:sp>
      <p:pic>
        <p:nvPicPr>
          <p:cNvPr id="10" name="Image 2" descr="preencoded.png">
            <a:hlinkClick r:id="rId4" tooltip=""/>
          </p:cNvPr>
          <p:cNvPicPr>
            <a:picLocks noChangeAspect="1"/>
          </p:cNvPicPr>
          <p:nvPr/>
        </p:nvPicPr>
        <p:blipFill>
          <a:blip r:embed="rId3"/>
          <a:stretch>
            <a:fillRect/>
          </a:stretch>
        </p:blipFill>
        <p:spPr>
          <a:xfrm>
            <a:off x="12242153" y="7589520"/>
            <a:ext cx="2296807" cy="54864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13042106"/>
          </a:xfrm>
          <a:prstGeom prst="rect">
            <a:avLst/>
          </a:prstGeom>
          <a:solidFill>
            <a:srgbClr val="FFFFFF">
              <a:alpha val="75000"/>
            </a:srgbClr>
          </a:solidFill>
          <a:ln w="9644">
            <a:solidFill>
              <a:srgbClr val="FFFFFF">
                <a:alpha val="64000"/>
              </a:srgbClr>
            </a:solidFill>
            <a:prstDash val="solid"/>
          </a:ln>
        </p:spPr>
      </p:sp>
      <p:sp>
        <p:nvSpPr>
          <p:cNvPr id="4" name="Text 1"/>
          <p:cNvSpPr/>
          <p:nvPr/>
        </p:nvSpPr>
        <p:spPr>
          <a:xfrm>
            <a:off x="3621167" y="427673"/>
            <a:ext cx="7388066" cy="972026"/>
          </a:xfrm>
          <a:prstGeom prst="rect">
            <a:avLst/>
          </a:prstGeom>
          <a:noFill/>
          <a:ln/>
        </p:spPr>
        <p:txBody>
          <a:bodyPr wrap="square" rtlCol="0" anchor="t"/>
          <a:lstStyle/>
          <a:p>
            <a:pPr indent="0" marL="0">
              <a:lnSpc>
                <a:spcPts val="3827"/>
              </a:lnSpc>
              <a:buNone/>
            </a:pPr>
            <a:r>
              <a:rPr lang="en-US" sz="3062" b="1" dirty="0">
                <a:solidFill>
                  <a:srgbClr val="000000"/>
                </a:solidFill>
                <a:latin typeface="p22-mackinac-pro" pitchFamily="34" charset="0"/>
                <a:ea typeface="p22-mackinac-pro" pitchFamily="34" charset="-122"/>
                <a:cs typeface="p22-mackinac-pro" pitchFamily="34" charset="-120"/>
              </a:rPr>
              <a:t>Ejemplos de Dibujos Animados  que no cumple las Leyes de Newton:</a:t>
            </a:r>
            <a:endParaRPr lang="en-US" sz="3062" dirty="0"/>
          </a:p>
        </p:txBody>
      </p:sp>
      <p:pic>
        <p:nvPicPr>
          <p:cNvPr id="5" name="Image 1" descr="preencoded.png">    </p:cNvPr>
          <p:cNvPicPr>
            <a:picLocks noChangeAspect="1"/>
          </p:cNvPicPr>
          <p:nvPr/>
        </p:nvPicPr>
        <p:blipFill>
          <a:blip r:embed="rId2"/>
          <a:stretch>
            <a:fillRect/>
          </a:stretch>
        </p:blipFill>
        <p:spPr>
          <a:xfrm>
            <a:off x="3621167" y="1807845"/>
            <a:ext cx="2497217" cy="2347317"/>
          </a:xfrm>
          <a:prstGeom prst="rect">
            <a:avLst/>
          </a:prstGeom>
        </p:spPr>
      </p:pic>
      <p:sp>
        <p:nvSpPr>
          <p:cNvPr id="6" name="Text 2"/>
          <p:cNvSpPr/>
          <p:nvPr/>
        </p:nvSpPr>
        <p:spPr>
          <a:xfrm>
            <a:off x="7512487" y="1772841"/>
            <a:ext cx="3504367" cy="248722"/>
          </a:xfrm>
          <a:prstGeom prst="rect">
            <a:avLst/>
          </a:prstGeom>
          <a:noFill/>
          <a:ln/>
        </p:spPr>
        <p:txBody>
          <a:bodyPr wrap="none" rtlCol="0" anchor="t"/>
          <a:lstStyle/>
          <a:p>
            <a:pPr indent="0" marL="0">
              <a:lnSpc>
                <a:spcPts val="1960"/>
              </a:lnSpc>
              <a:buNone/>
            </a:pPr>
            <a:r>
              <a:rPr lang="en-US" sz="1225" dirty="0">
                <a:solidFill>
                  <a:srgbClr val="272525"/>
                </a:solidFill>
                <a:latin typeface="Eudoxus Sans" pitchFamily="34" charset="0"/>
                <a:ea typeface="Eudoxus Sans" pitchFamily="34" charset="-122"/>
                <a:cs typeface="Eudoxus Sans" pitchFamily="34" charset="-120"/>
              </a:rPr>
              <a:t>Primera ley:</a:t>
            </a:r>
            <a:endParaRPr lang="en-US" sz="1225" dirty="0"/>
          </a:p>
        </p:txBody>
      </p:sp>
      <p:sp>
        <p:nvSpPr>
          <p:cNvPr id="7" name="Text 3"/>
          <p:cNvSpPr/>
          <p:nvPr/>
        </p:nvSpPr>
        <p:spPr>
          <a:xfrm>
            <a:off x="7512487" y="2161461"/>
            <a:ext cx="3504367" cy="1592580"/>
          </a:xfrm>
          <a:prstGeom prst="rect">
            <a:avLst/>
          </a:prstGeom>
          <a:noFill/>
          <a:ln/>
        </p:spPr>
        <p:txBody>
          <a:bodyPr wrap="square" rtlCol="0" anchor="t"/>
          <a:lstStyle/>
          <a:p>
            <a:pPr algn="l" indent="0" marL="0">
              <a:lnSpc>
                <a:spcPts val="1568"/>
              </a:lnSpc>
              <a:buNone/>
            </a:pPr>
            <a:r>
              <a:rPr lang="en-US" sz="980" dirty="0">
                <a:solidFill>
                  <a:srgbClr val="272525"/>
                </a:solidFill>
                <a:latin typeface="Eudoxus Sans" pitchFamily="34" charset="0"/>
                <a:ea typeface="Eudoxus Sans" pitchFamily="34" charset="-122"/>
                <a:cs typeface="Eudoxus Sans" pitchFamily="34" charset="-120"/>
              </a:rPr>
              <a:t>Todo cuerpo suspendido en el espacio permanecerá en el espacio hasta que se de cuenta de su situación. De esta manera, cuando el Coyote esta a punto de atrapar al Correcaminos, voltea hacia abajo y nota que no hay suelo alguno que pisar. Así cae hasta convertirse en un punto y levanta una nube de polvo cuando toca tierra. Como el Correcaminos no mira hacia abajo, la gravedad no lo afecta.</a:t>
            </a:r>
            <a:endParaRPr lang="en-US" sz="980" dirty="0"/>
          </a:p>
        </p:txBody>
      </p:sp>
      <p:sp>
        <p:nvSpPr>
          <p:cNvPr id="8" name="Text 4"/>
          <p:cNvSpPr/>
          <p:nvPr/>
        </p:nvSpPr>
        <p:spPr>
          <a:xfrm>
            <a:off x="3621167" y="4504968"/>
            <a:ext cx="7388066" cy="248722"/>
          </a:xfrm>
          <a:prstGeom prst="rect">
            <a:avLst/>
          </a:prstGeom>
          <a:noFill/>
          <a:ln/>
        </p:spPr>
        <p:txBody>
          <a:bodyPr wrap="none" rtlCol="0" anchor="t"/>
          <a:lstStyle/>
          <a:p>
            <a:pPr algn="l" indent="0" marL="0">
              <a:lnSpc>
                <a:spcPts val="1960"/>
              </a:lnSpc>
              <a:buNone/>
            </a:pPr>
            <a:r>
              <a:rPr lang="en-US" sz="1225" dirty="0">
                <a:solidFill>
                  <a:srgbClr val="272525"/>
                </a:solidFill>
                <a:latin typeface="Eudoxus Sans" pitchFamily="34" charset="0"/>
                <a:ea typeface="Eudoxus Sans" pitchFamily="34" charset="-122"/>
                <a:cs typeface="Eudoxus Sans" pitchFamily="34" charset="-120"/>
              </a:rPr>
              <a:t> </a:t>
            </a:r>
            <a:endParaRPr lang="en-US" sz="1225" dirty="0"/>
          </a:p>
        </p:txBody>
      </p:sp>
      <p:pic>
        <p:nvPicPr>
          <p:cNvPr id="9" name="Image 2" descr="preencoded.png">    </p:cNvPr>
          <p:cNvPicPr>
            <a:picLocks noChangeAspect="1"/>
          </p:cNvPicPr>
          <p:nvPr/>
        </p:nvPicPr>
        <p:blipFill>
          <a:blip r:embed="rId3"/>
          <a:stretch>
            <a:fillRect/>
          </a:stretch>
        </p:blipFill>
        <p:spPr>
          <a:xfrm>
            <a:off x="3621167" y="5103495"/>
            <a:ext cx="2523173" cy="1900833"/>
          </a:xfrm>
          <a:prstGeom prst="rect">
            <a:avLst/>
          </a:prstGeom>
        </p:spPr>
      </p:pic>
      <p:sp>
        <p:nvSpPr>
          <p:cNvPr id="10" name="Shape 5"/>
          <p:cNvSpPr/>
          <p:nvPr/>
        </p:nvSpPr>
        <p:spPr>
          <a:xfrm>
            <a:off x="7512487" y="5103495"/>
            <a:ext cx="3504367" cy="2122289"/>
          </a:xfrm>
          <a:prstGeom prst="roundRect">
            <a:avLst>
              <a:gd name="adj" fmla="val 3298"/>
            </a:avLst>
          </a:prstGeom>
          <a:solidFill>
            <a:srgbClr val="CCEEFF"/>
          </a:solidFill>
          <a:ln w="9644">
            <a:solidFill>
              <a:srgbClr val="99DDFF"/>
            </a:solidFill>
            <a:prstDash val="solid"/>
          </a:ln>
        </p:spPr>
      </p:sp>
      <p:sp>
        <p:nvSpPr>
          <p:cNvPr id="11" name="Text 6"/>
          <p:cNvSpPr/>
          <p:nvPr/>
        </p:nvSpPr>
        <p:spPr>
          <a:xfrm>
            <a:off x="7677626" y="5268635"/>
            <a:ext cx="1555313" cy="243007"/>
          </a:xfrm>
          <a:prstGeom prst="rect">
            <a:avLst/>
          </a:prstGeom>
          <a:noFill/>
          <a:ln/>
        </p:spPr>
        <p:txBody>
          <a:bodyPr wrap="none" rtlCol="0" anchor="t"/>
          <a:lstStyle/>
          <a:p>
            <a:pPr indent="0" marL="0">
              <a:lnSpc>
                <a:spcPts val="1914"/>
              </a:lnSpc>
              <a:buNone/>
            </a:pPr>
            <a:r>
              <a:rPr lang="en-US" sz="1531" b="1" dirty="0">
                <a:solidFill>
                  <a:srgbClr val="272525"/>
                </a:solidFill>
                <a:latin typeface="p22-mackinac-pro" pitchFamily="34" charset="0"/>
                <a:ea typeface="p22-mackinac-pro" pitchFamily="34" charset="-122"/>
                <a:cs typeface="p22-mackinac-pro" pitchFamily="34" charset="-120"/>
              </a:rPr>
              <a:t>Segunda Ley:</a:t>
            </a:r>
            <a:endParaRPr lang="en-US" sz="1531" dirty="0"/>
          </a:p>
        </p:txBody>
      </p:sp>
      <p:sp>
        <p:nvSpPr>
          <p:cNvPr id="12" name="Text 7"/>
          <p:cNvSpPr/>
          <p:nvPr/>
        </p:nvSpPr>
        <p:spPr>
          <a:xfrm>
            <a:off x="7677626" y="5667137"/>
            <a:ext cx="3174087" cy="1393508"/>
          </a:xfrm>
          <a:prstGeom prst="rect">
            <a:avLst/>
          </a:prstGeom>
          <a:noFill/>
          <a:ln/>
        </p:spPr>
        <p:txBody>
          <a:bodyPr wrap="square" rtlCol="0" anchor="t"/>
          <a:lstStyle/>
          <a:p>
            <a:pPr indent="0" marL="0">
              <a:lnSpc>
                <a:spcPts val="1568"/>
              </a:lnSpc>
              <a:buNone/>
            </a:pPr>
            <a:r>
              <a:rPr lang="en-US" sz="980" dirty="0">
                <a:solidFill>
                  <a:srgbClr val="272525"/>
                </a:solidFill>
                <a:latin typeface="Eudoxus Sans" pitchFamily="34" charset="0"/>
                <a:ea typeface="Eudoxus Sans" pitchFamily="34" charset="-122"/>
                <a:cs typeface="Eudoxus Sans" pitchFamily="34" charset="-120"/>
              </a:rPr>
              <a:t>Todo cuerpo solido en movimiento permanecerá en movimiento hasta que algún material solido intervenga repentinamente. Como consecuencia, cuando el Coyote hace de si mismo un proyectil lanzado por un resorte o un cañón, su trayectoria es rectilínea y no parabólica, pues la aceleración de la gravedad no tiene efecto sobre el en este caso.</a:t>
            </a:r>
            <a:endParaRPr lang="en-US" sz="980" dirty="0"/>
          </a:p>
        </p:txBody>
      </p:sp>
      <p:pic>
        <p:nvPicPr>
          <p:cNvPr id="13" name="Image 3" descr="preencoded.png">    </p:cNvPr>
          <p:cNvPicPr>
            <a:picLocks noChangeAspect="1"/>
          </p:cNvPicPr>
          <p:nvPr/>
        </p:nvPicPr>
        <p:blipFill>
          <a:blip r:embed="rId4"/>
          <a:stretch>
            <a:fillRect/>
          </a:stretch>
        </p:blipFill>
        <p:spPr>
          <a:xfrm>
            <a:off x="3621167" y="7750493"/>
            <a:ext cx="2789873" cy="1710809"/>
          </a:xfrm>
          <a:prstGeom prst="rect">
            <a:avLst/>
          </a:prstGeom>
        </p:spPr>
      </p:pic>
      <p:sp>
        <p:nvSpPr>
          <p:cNvPr id="14" name="Shape 8"/>
          <p:cNvSpPr/>
          <p:nvPr/>
        </p:nvSpPr>
        <p:spPr>
          <a:xfrm>
            <a:off x="7512487" y="7750493"/>
            <a:ext cx="3504367" cy="1723668"/>
          </a:xfrm>
          <a:prstGeom prst="roundRect">
            <a:avLst>
              <a:gd name="adj" fmla="val 4061"/>
            </a:avLst>
          </a:prstGeom>
          <a:solidFill>
            <a:srgbClr val="CCEEFF"/>
          </a:solidFill>
          <a:ln w="9644">
            <a:solidFill>
              <a:srgbClr val="99DDFF"/>
            </a:solidFill>
            <a:prstDash val="solid"/>
          </a:ln>
        </p:spPr>
      </p:sp>
      <p:sp>
        <p:nvSpPr>
          <p:cNvPr id="15" name="Text 9"/>
          <p:cNvSpPr/>
          <p:nvPr/>
        </p:nvSpPr>
        <p:spPr>
          <a:xfrm>
            <a:off x="7677626" y="7915632"/>
            <a:ext cx="1555313" cy="243007"/>
          </a:xfrm>
          <a:prstGeom prst="rect">
            <a:avLst/>
          </a:prstGeom>
          <a:noFill/>
          <a:ln/>
        </p:spPr>
        <p:txBody>
          <a:bodyPr wrap="none" rtlCol="0" anchor="t"/>
          <a:lstStyle/>
          <a:p>
            <a:pPr indent="0" marL="0">
              <a:lnSpc>
                <a:spcPts val="1914"/>
              </a:lnSpc>
              <a:buNone/>
            </a:pPr>
            <a:r>
              <a:rPr lang="en-US" sz="1531" b="1" dirty="0">
                <a:solidFill>
                  <a:srgbClr val="272525"/>
                </a:solidFill>
                <a:latin typeface="p22-mackinac-pro" pitchFamily="34" charset="0"/>
                <a:ea typeface="p22-mackinac-pro" pitchFamily="34" charset="-122"/>
                <a:cs typeface="p22-mackinac-pro" pitchFamily="34" charset="-120"/>
              </a:rPr>
              <a:t>Tercera Ley:</a:t>
            </a:r>
            <a:endParaRPr lang="en-US" sz="1531" dirty="0"/>
          </a:p>
        </p:txBody>
      </p:sp>
      <p:sp>
        <p:nvSpPr>
          <p:cNvPr id="16" name="Text 10"/>
          <p:cNvSpPr/>
          <p:nvPr/>
        </p:nvSpPr>
        <p:spPr>
          <a:xfrm>
            <a:off x="7677626" y="8314134"/>
            <a:ext cx="3174087" cy="994886"/>
          </a:xfrm>
          <a:prstGeom prst="rect">
            <a:avLst/>
          </a:prstGeom>
          <a:noFill/>
          <a:ln/>
        </p:spPr>
        <p:txBody>
          <a:bodyPr wrap="square" rtlCol="0" anchor="t"/>
          <a:lstStyle/>
          <a:p>
            <a:pPr indent="0" marL="0">
              <a:lnSpc>
                <a:spcPts val="1960"/>
              </a:lnSpc>
              <a:buNone/>
            </a:pPr>
            <a:r>
              <a:rPr lang="en-US" sz="1225" dirty="0">
                <a:solidFill>
                  <a:srgbClr val="272525"/>
                </a:solidFill>
                <a:latin typeface="Eudoxus Sans" pitchFamily="34" charset="0"/>
                <a:ea typeface="Eudoxus Sans" pitchFamily="34" charset="-122"/>
                <a:cs typeface="Eudoxus Sans" pitchFamily="34" charset="-120"/>
              </a:rPr>
              <a:t>Para cada acción hay una reacción, acá vemos como Tom introduce una dinamita en donde duerme Jerry y el como reacción prende otra dinamita detrás de Tom.</a:t>
            </a:r>
            <a:endParaRPr lang="en-US" sz="1225" dirty="0"/>
          </a:p>
        </p:txBody>
      </p:sp>
      <p:sp>
        <p:nvSpPr>
          <p:cNvPr id="17" name="Text 11"/>
          <p:cNvSpPr/>
          <p:nvPr/>
        </p:nvSpPr>
        <p:spPr>
          <a:xfrm>
            <a:off x="3621167" y="9823966"/>
            <a:ext cx="7388066" cy="248722"/>
          </a:xfrm>
          <a:prstGeom prst="rect">
            <a:avLst/>
          </a:prstGeom>
          <a:noFill/>
          <a:ln/>
        </p:spPr>
        <p:txBody>
          <a:bodyPr wrap="none" rtlCol="0" anchor="t"/>
          <a:lstStyle/>
          <a:p>
            <a:pPr indent="0" marL="0">
              <a:lnSpc>
                <a:spcPts val="1960"/>
              </a:lnSpc>
              <a:buNone/>
            </a:pPr>
            <a:r>
              <a:rPr lang="en-US" sz="1225" dirty="0">
                <a:solidFill>
                  <a:srgbClr val="272525"/>
                </a:solidFill>
                <a:latin typeface="Eudoxus Sans" pitchFamily="34" charset="0"/>
                <a:ea typeface="Eudoxus Sans" pitchFamily="34" charset="-122"/>
                <a:cs typeface="Eudoxus Sans" pitchFamily="34" charset="-120"/>
              </a:rPr>
              <a:t> </a:t>
            </a:r>
            <a:endParaRPr lang="en-US" sz="1225" dirty="0"/>
          </a:p>
        </p:txBody>
      </p:sp>
      <p:sp>
        <p:nvSpPr>
          <p:cNvPr id="18" name="Text 12"/>
          <p:cNvSpPr/>
          <p:nvPr/>
        </p:nvSpPr>
        <p:spPr>
          <a:xfrm>
            <a:off x="3621167" y="10247590"/>
            <a:ext cx="7388066" cy="248722"/>
          </a:xfrm>
          <a:prstGeom prst="rect">
            <a:avLst/>
          </a:prstGeom>
          <a:noFill/>
          <a:ln/>
        </p:spPr>
        <p:txBody>
          <a:bodyPr wrap="none" rtlCol="0" anchor="t"/>
          <a:lstStyle/>
          <a:p>
            <a:pPr indent="0" marL="0">
              <a:lnSpc>
                <a:spcPts val="1960"/>
              </a:lnSpc>
              <a:buNone/>
            </a:pPr>
            <a:endParaRPr lang="en-US" sz="1225" dirty="0"/>
          </a:p>
        </p:txBody>
      </p:sp>
      <p:sp>
        <p:nvSpPr>
          <p:cNvPr id="19" name="Text 13"/>
          <p:cNvSpPr/>
          <p:nvPr/>
        </p:nvSpPr>
        <p:spPr>
          <a:xfrm>
            <a:off x="3621167" y="10671215"/>
            <a:ext cx="7388066" cy="248722"/>
          </a:xfrm>
          <a:prstGeom prst="rect">
            <a:avLst/>
          </a:prstGeom>
          <a:noFill/>
          <a:ln/>
        </p:spPr>
        <p:txBody>
          <a:bodyPr wrap="none" rtlCol="0" anchor="t"/>
          <a:lstStyle/>
          <a:p>
            <a:pPr indent="0" marL="0">
              <a:lnSpc>
                <a:spcPts val="1960"/>
              </a:lnSpc>
              <a:buNone/>
            </a:pPr>
            <a:endParaRPr lang="en-US" sz="1225" dirty="0"/>
          </a:p>
        </p:txBody>
      </p:sp>
      <p:sp>
        <p:nvSpPr>
          <p:cNvPr id="20" name="Text 14"/>
          <p:cNvSpPr/>
          <p:nvPr/>
        </p:nvSpPr>
        <p:spPr>
          <a:xfrm>
            <a:off x="3621167" y="11094839"/>
            <a:ext cx="7388066" cy="248722"/>
          </a:xfrm>
          <a:prstGeom prst="rect">
            <a:avLst/>
          </a:prstGeom>
          <a:noFill/>
          <a:ln/>
        </p:spPr>
        <p:txBody>
          <a:bodyPr wrap="none" rtlCol="0" anchor="t"/>
          <a:lstStyle/>
          <a:p>
            <a:pPr indent="0" marL="0">
              <a:lnSpc>
                <a:spcPts val="1960"/>
              </a:lnSpc>
              <a:buNone/>
            </a:pPr>
            <a:endParaRPr lang="en-US" sz="1225" dirty="0"/>
          </a:p>
        </p:txBody>
      </p:sp>
      <p:sp>
        <p:nvSpPr>
          <p:cNvPr id="21" name="Text 15"/>
          <p:cNvSpPr/>
          <p:nvPr/>
        </p:nvSpPr>
        <p:spPr>
          <a:xfrm>
            <a:off x="3621167" y="11518463"/>
            <a:ext cx="7388066" cy="248722"/>
          </a:xfrm>
          <a:prstGeom prst="rect">
            <a:avLst/>
          </a:prstGeom>
          <a:noFill/>
          <a:ln/>
        </p:spPr>
        <p:txBody>
          <a:bodyPr wrap="none" rtlCol="0" anchor="t"/>
          <a:lstStyle/>
          <a:p>
            <a:pPr indent="0" marL="0">
              <a:lnSpc>
                <a:spcPts val="1960"/>
              </a:lnSpc>
              <a:buNone/>
            </a:pPr>
            <a:endParaRPr lang="en-US" sz="1225" dirty="0"/>
          </a:p>
        </p:txBody>
      </p:sp>
      <p:sp>
        <p:nvSpPr>
          <p:cNvPr id="22" name="Text 16"/>
          <p:cNvSpPr/>
          <p:nvPr/>
        </p:nvSpPr>
        <p:spPr>
          <a:xfrm>
            <a:off x="3621167" y="11942088"/>
            <a:ext cx="7388066" cy="248722"/>
          </a:xfrm>
          <a:prstGeom prst="rect">
            <a:avLst/>
          </a:prstGeom>
          <a:noFill/>
          <a:ln/>
        </p:spPr>
        <p:txBody>
          <a:bodyPr wrap="none" rtlCol="0" anchor="t"/>
          <a:lstStyle/>
          <a:p>
            <a:pPr indent="0" marL="0">
              <a:lnSpc>
                <a:spcPts val="1960"/>
              </a:lnSpc>
              <a:buNone/>
            </a:pPr>
            <a:endParaRPr lang="en-US" sz="1225" dirty="0"/>
          </a:p>
        </p:txBody>
      </p:sp>
      <p:sp>
        <p:nvSpPr>
          <p:cNvPr id="23" name="Text 17"/>
          <p:cNvSpPr/>
          <p:nvPr/>
        </p:nvSpPr>
        <p:spPr>
          <a:xfrm>
            <a:off x="3621167" y="12365712"/>
            <a:ext cx="7388066" cy="248722"/>
          </a:xfrm>
          <a:prstGeom prst="rect">
            <a:avLst/>
          </a:prstGeom>
          <a:noFill/>
          <a:ln/>
        </p:spPr>
        <p:txBody>
          <a:bodyPr wrap="none" rtlCol="0" anchor="t"/>
          <a:lstStyle/>
          <a:p>
            <a:pPr indent="0" marL="0">
              <a:lnSpc>
                <a:spcPts val="1960"/>
              </a:lnSpc>
              <a:buNone/>
            </a:pPr>
            <a:endParaRPr lang="en-US" sz="1225" dirty="0"/>
          </a:p>
        </p:txBody>
      </p:sp>
      <p:pic>
        <p:nvPicPr>
          <p:cNvPr id="24" name="Image 4" descr="preencoded.png">
            <a:hlinkClick r:id="rId6" tooltip=""/>
          </p:cNvPr>
          <p:cNvPicPr>
            <a:picLocks noChangeAspect="1"/>
          </p:cNvPicPr>
          <p:nvPr/>
        </p:nvPicPr>
        <p:blipFill>
          <a:blip r:embed="rId5"/>
          <a:stretch>
            <a:fillRect/>
          </a:stretch>
        </p:blipFill>
        <p:spPr>
          <a:xfrm>
            <a:off x="12242153" y="7589520"/>
            <a:ext cx="2296807" cy="54864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8</Slides>
  <Notes>8</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8</vt:i4>
      </vt:variant>
    </vt:vector>
  </HeadingPairs>
  <TitlesOfParts>
    <vt:vector size="11" baseType="lpstr">
      <vt:lpstr>Arial</vt:lpstr>
      <vt:lpstr>Calibri</vt:lpstr>
      <vt:lpstr>Office Theme</vt:lpstr>
      <vt:lpstr>Slide 1</vt:lpstr>
      <vt:lpstr>Slide 2</vt:lpstr>
      <vt:lpstr>Slide 3</vt:lpstr>
      <vt:lpstr>Slide 4</vt:lpstr>
      <vt:lpstr>Slide 5</vt:lpstr>
      <vt:lpstr>Slide 6</vt:lpstr>
      <vt:lpstr>Slide 7</vt:lpstr>
      <vt:lpstr>Slide 8</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2023-09-28T14:34:56Z</dcterms:created>
  <dcterms:modified xsi:type="dcterms:W3CDTF">2023-09-28T14:34:56Z</dcterms:modified>
</cp:coreProperties>
</file>