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6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059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53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670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498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59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35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6484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0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27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289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280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293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69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599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981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83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3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nta y acuarela líquida">
            <a:extLst>
              <a:ext uri="{FF2B5EF4-FFF2-40B4-BE49-F238E27FC236}">
                <a16:creationId xmlns:a16="http://schemas.microsoft.com/office/drawing/2014/main" id="{4D1A9C81-D48C-7088-7049-FC83CF4BC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56" r="-2" b="6557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494198-0E38-01F6-84A4-46DEEDE7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695331"/>
            <a:ext cx="10716630" cy="581291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ES" sz="2000" dirty="0">
                <a:solidFill>
                  <a:srgbClr val="FFFFFF"/>
                </a:solidFill>
              </a:rPr>
              <a:t>Profesor: Grgic, Aldana </a:t>
            </a:r>
            <a:br>
              <a:rPr lang="es-ES" sz="2000" dirty="0">
                <a:solidFill>
                  <a:srgbClr val="FFFFFF"/>
                </a:solidFill>
              </a:rPr>
            </a:br>
            <a:br>
              <a:rPr lang="es-ES" sz="2000" dirty="0">
                <a:solidFill>
                  <a:srgbClr val="FFFFFF"/>
                </a:solidFill>
              </a:rPr>
            </a:br>
            <a:r>
              <a:rPr lang="es-ES" sz="2000" dirty="0">
                <a:solidFill>
                  <a:srgbClr val="FFFFFF"/>
                </a:solidFill>
              </a:rPr>
              <a:t>Año: 2023</a:t>
            </a:r>
            <a:endParaRPr lang="es-AR" sz="20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D87428-8CC3-65C5-F0AA-4D85E09CE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840" y="580877"/>
            <a:ext cx="9979152" cy="3547778"/>
          </a:xfrm>
        </p:spPr>
        <p:txBody>
          <a:bodyPr anchor="b">
            <a:norm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LABOREO DE MINAS II</a:t>
            </a:r>
          </a:p>
          <a:p>
            <a:endParaRPr lang="es-ES" sz="2800" dirty="0">
              <a:solidFill>
                <a:srgbClr val="FFFFFF"/>
              </a:solidFill>
            </a:endParaRPr>
          </a:p>
          <a:p>
            <a:pPr algn="ctr"/>
            <a:r>
              <a:rPr lang="es-ES" sz="4400" dirty="0">
                <a:solidFill>
                  <a:srgbClr val="FFFFFF"/>
                </a:solidFill>
              </a:rPr>
              <a:t>CUADROS CUADRADOS </a:t>
            </a:r>
            <a:endParaRPr lang="es-A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0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639549-2A0F-03B5-5C50-6B645FE8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04" y="1011720"/>
            <a:ext cx="10451592" cy="4834560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2617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2FE8BB7-797D-8F98-4A9C-90837A7C3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6" r="27253" b="2"/>
          <a:stretch/>
        </p:blipFill>
        <p:spPr>
          <a:xfrm>
            <a:off x="220980" y="1805941"/>
            <a:ext cx="9814560" cy="486918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714A4-EC29-8CA1-A85C-C8A8C824F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0" y="795697"/>
            <a:ext cx="5816600" cy="101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Terminado el primer corte se rellena el corte a la altura del nivel.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244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DFDECA1-81C4-7EDB-1AC0-A1E499462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2176844"/>
            <a:ext cx="10572408" cy="436111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A753-A4D1-2880-1332-B5D4DB97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0" y="662941"/>
            <a:ext cx="5816600" cy="10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Siempre encontraremos dos cortes abiertos: Uno de perforación y otro de paleo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684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73AF2-3574-F1A3-3607-4070FFE3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17FBD-4FA0-0640-1E1F-68E5920A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2240281"/>
            <a:ext cx="11323320" cy="466344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1. Gran recuperación (&gt; 90 %). </a:t>
            </a:r>
          </a:p>
          <a:p>
            <a:pPr marL="0" indent="0">
              <a:buNone/>
            </a:pPr>
            <a:r>
              <a:rPr lang="es-AR" dirty="0"/>
              <a:t>2. Rendimiento de extracción (5-6 t/</a:t>
            </a:r>
            <a:r>
              <a:rPr lang="es-AR" dirty="0" err="1"/>
              <a:t>ht</a:t>
            </a:r>
            <a:r>
              <a:rPr lang="es-AR" dirty="0"/>
              <a:t>). </a:t>
            </a:r>
          </a:p>
          <a:p>
            <a:pPr marL="0" indent="0">
              <a:buNone/>
            </a:pPr>
            <a:r>
              <a:rPr lang="es-AR" dirty="0"/>
              <a:t>2. Selectivo (</a:t>
            </a:r>
            <a:r>
              <a:rPr lang="es-AR" dirty="0" err="1"/>
              <a:t>puden</a:t>
            </a:r>
            <a:r>
              <a:rPr lang="es-AR" dirty="0"/>
              <a:t> separarse distintas clases de mineral). </a:t>
            </a:r>
          </a:p>
          <a:p>
            <a:pPr marL="0" indent="0">
              <a:buNone/>
            </a:pPr>
            <a:r>
              <a:rPr lang="es-AR" dirty="0"/>
              <a:t>3. Roca de caja sin valor económico se utiliza como relleno. </a:t>
            </a:r>
          </a:p>
          <a:p>
            <a:pPr marL="0" indent="0">
              <a:buNone/>
            </a:pPr>
            <a:r>
              <a:rPr lang="es-AR" dirty="0"/>
              <a:t>4. Se pueden seguir a voluntad las ramificaciones de mineral en las cajas. </a:t>
            </a:r>
          </a:p>
          <a:p>
            <a:pPr marL="0" indent="0">
              <a:buNone/>
            </a:pPr>
            <a:r>
              <a:rPr lang="es-AR" dirty="0"/>
              <a:t>5. Desde las explotaciones pueden trazarse galerías de exploración y efectuarse sondeos. </a:t>
            </a:r>
          </a:p>
          <a:p>
            <a:pPr marL="0" indent="0">
              <a:buNone/>
            </a:pPr>
            <a:r>
              <a:rPr lang="es-AR" dirty="0"/>
              <a:t>6. Condiciones de ventilación favorables. </a:t>
            </a:r>
          </a:p>
          <a:p>
            <a:pPr marL="0" indent="0">
              <a:buNone/>
            </a:pPr>
            <a:r>
              <a:rPr lang="es-AR" dirty="0"/>
              <a:t>8. Seguridad relativamente elevada, hueco se entiba inmediatamente.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409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F8002-F850-C331-4296-F9EF0D82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DESVENTAJAS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89EEF5-AD68-9D60-104A-77BBF6DC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468880"/>
            <a:ext cx="11506200" cy="466344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1. Costos de extracción muy elevados. </a:t>
            </a:r>
          </a:p>
          <a:p>
            <a:pPr marL="0" indent="0">
              <a:buNone/>
            </a:pPr>
            <a:r>
              <a:rPr lang="es-AR" dirty="0"/>
              <a:t>2. Gran consumo de materiales (madera y relleno). </a:t>
            </a:r>
          </a:p>
          <a:p>
            <a:pPr marL="0" indent="0">
              <a:buNone/>
            </a:pPr>
            <a:r>
              <a:rPr lang="es-AR" dirty="0"/>
              <a:t>3. Dificultades en el transporte por el motivo de la gran fortificación cuadros). </a:t>
            </a:r>
          </a:p>
          <a:p>
            <a:pPr marL="0" indent="0">
              <a:buNone/>
            </a:pPr>
            <a:r>
              <a:rPr lang="es-AR" dirty="0"/>
              <a:t>4. Peligro de incendios. </a:t>
            </a:r>
          </a:p>
          <a:p>
            <a:pPr marL="0" indent="0">
              <a:buNone/>
            </a:pPr>
            <a:r>
              <a:rPr lang="es-AR" dirty="0"/>
              <a:t>5. Velocidad de arranque limitada cuando se explotan yacimientos potentes.</a:t>
            </a:r>
          </a:p>
        </p:txBody>
      </p:sp>
    </p:spTree>
    <p:extLst>
      <p:ext uri="{BB962C8B-B14F-4D97-AF65-F5344CB8AC3E}">
        <p14:creationId xmlns:p14="http://schemas.microsoft.com/office/powerpoint/2010/main" val="46916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47759A5-4D7B-3D1E-2440-273AA4F50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55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104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EB358-817A-6B44-0CD9-80534B6E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Recuperación del método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1CF6F-AE9B-023E-8DBD-F0F39087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84668"/>
            <a:ext cx="10820400" cy="308610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• Buena recuperación (&gt; 90 %). </a:t>
            </a:r>
          </a:p>
          <a:p>
            <a:pPr marL="0" indent="0">
              <a:buNone/>
            </a:pPr>
            <a:r>
              <a:rPr lang="es-AR" dirty="0"/>
              <a:t>• Buena selectividad </a:t>
            </a:r>
          </a:p>
        </p:txBody>
      </p:sp>
    </p:spTree>
    <p:extLst>
      <p:ext uri="{BB962C8B-B14F-4D97-AF65-F5344CB8AC3E}">
        <p14:creationId xmlns:p14="http://schemas.microsoft.com/office/powerpoint/2010/main" val="180125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9C8DC-1195-E95C-F2B2-5EBB2E2D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Seguridad del método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2B956-CD5B-E68A-C489-1D6D6386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26898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• Método seguro (operario siempre protegido por cuadro). </a:t>
            </a:r>
          </a:p>
          <a:p>
            <a:pPr marL="0" indent="0">
              <a:buNone/>
            </a:pPr>
            <a:r>
              <a:rPr lang="es-AR" dirty="0"/>
              <a:t>• Peligro incendios (abundante madera)</a:t>
            </a:r>
          </a:p>
        </p:txBody>
      </p:sp>
    </p:spTree>
    <p:extLst>
      <p:ext uri="{BB962C8B-B14F-4D97-AF65-F5344CB8AC3E}">
        <p14:creationId xmlns:p14="http://schemas.microsoft.com/office/powerpoint/2010/main" val="214102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8CE95-FAF2-9554-1296-B98741F8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Rendimientos y productividad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30724-74EA-E9F9-FE9C-CEAAEBCF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304038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• Buen rendimiento y productividad (5 - 6 t/</a:t>
            </a:r>
            <a:r>
              <a:rPr lang="es-AR" dirty="0" err="1"/>
              <a:t>ht</a:t>
            </a:r>
            <a:r>
              <a:rPr lang="es-AR" dirty="0"/>
              <a:t>). </a:t>
            </a:r>
          </a:p>
          <a:p>
            <a:pPr marL="0" indent="0">
              <a:buNone/>
            </a:pPr>
            <a:r>
              <a:rPr lang="es-AR" dirty="0"/>
              <a:t>• Arranque muy costoso (relleno y madera encarece método).</a:t>
            </a:r>
          </a:p>
        </p:txBody>
      </p:sp>
    </p:spTree>
    <p:extLst>
      <p:ext uri="{BB962C8B-B14F-4D97-AF65-F5344CB8AC3E}">
        <p14:creationId xmlns:p14="http://schemas.microsoft.com/office/powerpoint/2010/main" val="345056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98E6F-0E29-D2D7-C85F-1DA1D214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Posibilidad de mecanización y flexibilidad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DA9BC-2134-592F-B558-14320A28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" y="2982848"/>
            <a:ext cx="11346180" cy="496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• Mecanización convencional (perforadoras manuales, </a:t>
            </a:r>
            <a:r>
              <a:rPr lang="es-AR" dirty="0" err="1"/>
              <a:t>scrapers</a:t>
            </a:r>
            <a:r>
              <a:rPr lang="es-AR" dirty="0"/>
              <a:t>, vagonetas, locomotoras, cargadoras cavo). </a:t>
            </a:r>
          </a:p>
          <a:p>
            <a:pPr marL="0" indent="0">
              <a:buNone/>
            </a:pPr>
            <a:r>
              <a:rPr lang="es-AR" dirty="0"/>
              <a:t>• Poca flexibilidad (mejor condición a corte y relleno clásico). </a:t>
            </a:r>
          </a:p>
        </p:txBody>
      </p:sp>
    </p:spTree>
    <p:extLst>
      <p:ext uri="{BB962C8B-B14F-4D97-AF65-F5344CB8AC3E}">
        <p14:creationId xmlns:p14="http://schemas.microsoft.com/office/powerpoint/2010/main" val="4403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28B81-3CC6-ECB2-02AB-0539AA6F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91" y="1349433"/>
            <a:ext cx="11409218" cy="5508567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Si nos guiamos por la clasificación </a:t>
            </a:r>
            <a:r>
              <a:rPr lang="es-ES" b="1" dirty="0"/>
              <a:t>americana</a:t>
            </a:r>
            <a:r>
              <a:rPr lang="es-ES" dirty="0"/>
              <a:t> de los diferentes métodos subterráneos, tendremos lo siguiente: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</a:t>
            </a:r>
          </a:p>
          <a:p>
            <a:pPr marL="0" indent="0">
              <a:buNone/>
            </a:pPr>
            <a:r>
              <a:rPr lang="es-ES" sz="2000" dirty="0"/>
              <a:t>(Dejar el rajo abierto)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</a:t>
            </a:r>
          </a:p>
          <a:p>
            <a:pPr marL="0" indent="0">
              <a:buNone/>
            </a:pPr>
            <a:r>
              <a:rPr lang="es-ES" sz="2000" dirty="0"/>
              <a:t>(Relleno transitorio del lugar con material quebrado)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III</a:t>
            </a:r>
          </a:p>
          <a:p>
            <a:pPr marL="0" indent="0">
              <a:buNone/>
            </a:pPr>
            <a:r>
              <a:rPr lang="es-ES" sz="2000" dirty="0"/>
              <a:t>(Relleno y fortificación sistemática)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IV</a:t>
            </a:r>
          </a:p>
          <a:p>
            <a:pPr marL="0" indent="0">
              <a:buNone/>
            </a:pPr>
            <a:r>
              <a:rPr lang="es-ES" sz="2000" dirty="0"/>
              <a:t>(Relleno definitivo con material quebrado)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V</a:t>
            </a:r>
          </a:p>
          <a:p>
            <a:pPr marL="0" indent="0">
              <a:buNone/>
            </a:pPr>
            <a:r>
              <a:rPr lang="es-ES" sz="2000" dirty="0"/>
              <a:t>(Relleno con el hundimiento de las cajas)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4326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BCC8B00-7646-4C46-8DD7-701BCBEA9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5A0CB-EA79-CD4D-743A-9A9FCE6F8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21" b="17186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73601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3E9CC-3110-7185-76C3-3944F6E14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2" b="27943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5339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71BCA0-2CC4-4511-8ACE-FEABFF195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567CE95-3F9D-487B-9691-9F9F373D4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208AFD4B-8EA2-4DBD-A4CF-13C72244A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5375825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AC96DF3-5074-4A88-9821-770809AB2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520763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08AF1D-6A19-3408-181E-7F918E37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03" y="1509163"/>
            <a:ext cx="4239342" cy="3839673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C726DDDC-89E6-413F-B0E0-977D0A6E8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562356"/>
            <a:ext cx="5375825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C70C6D9D-EB49-44C4-9E6C-A6AD3CE6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962" y="643464"/>
            <a:ext cx="520763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7424E3-B9CA-69BB-4B14-53F84933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62" y="2104055"/>
            <a:ext cx="4242434" cy="2649889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93132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DA10A-2D69-5664-B186-EC4C00AA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2194560"/>
            <a:ext cx="10980420" cy="4024125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Este método de explotación fue muy usado en mina Aguilar durante gran parte de su explotación dejando de usarse a fines de 1980. Método muy costoso, de mucho esfuerzo físico para los operarios y con una utilización abundante madera, siendo la base de su metodología.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731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9BD733-E46B-831D-4CDA-7E54F5BF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6937"/>
            <a:ext cx="12192000" cy="5441063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</a:t>
            </a:r>
          </a:p>
          <a:p>
            <a:pPr marL="0" indent="0">
              <a:buNone/>
            </a:pPr>
            <a:r>
              <a:rPr lang="es-ES" sz="1800" dirty="0"/>
              <a:t>(Dejar el rajo abierto)</a:t>
            </a:r>
          </a:p>
          <a:p>
            <a:pPr marL="0" indent="0">
              <a:buNone/>
            </a:pPr>
            <a:r>
              <a:rPr lang="es-ES" sz="1800" dirty="0"/>
              <a:t>Cámaras y Pilares, Rajos Abiertos, Rajos por Subniveles, Barrenación larga desde subnivel en retirada y Cráteres Verticales  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</a:t>
            </a:r>
          </a:p>
          <a:p>
            <a:pPr marL="0" indent="0">
              <a:buNone/>
            </a:pPr>
            <a:r>
              <a:rPr lang="es-ES" sz="1800" dirty="0"/>
              <a:t>(Relleno transitorio del lugar con material quebrado)</a:t>
            </a:r>
          </a:p>
          <a:p>
            <a:pPr marL="0" indent="0">
              <a:buNone/>
            </a:pPr>
            <a:r>
              <a:rPr lang="es-ES" sz="1800" dirty="0"/>
              <a:t>Realce sobre saca </a:t>
            </a:r>
          </a:p>
          <a:p>
            <a:pPr marL="0" indent="0">
              <a:buNone/>
            </a:pP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III</a:t>
            </a:r>
          </a:p>
          <a:p>
            <a:pPr marL="0" indent="0">
              <a:buNone/>
            </a:pPr>
            <a:r>
              <a:rPr lang="es-ES" sz="1800" dirty="0"/>
              <a:t>(Relleno y fortificación sistemática)</a:t>
            </a:r>
          </a:p>
          <a:p>
            <a:pPr marL="0" indent="0">
              <a:buNone/>
            </a:pPr>
            <a:r>
              <a:rPr lang="es-AR" sz="1800" dirty="0"/>
              <a:t>Cuadros cuadrados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IV</a:t>
            </a:r>
          </a:p>
          <a:p>
            <a:pPr marL="0" indent="0">
              <a:buNone/>
            </a:pPr>
            <a:r>
              <a:rPr lang="es-ES" sz="1800" dirty="0"/>
              <a:t>(Relleno definitivo con material quebrado)</a:t>
            </a:r>
          </a:p>
          <a:p>
            <a:pPr marL="0" indent="0">
              <a:buNone/>
            </a:pPr>
            <a:r>
              <a:rPr lang="es-ES" sz="1800" dirty="0"/>
              <a:t>Corte y Relleno, Corte y Relleno mecanizado y </a:t>
            </a:r>
            <a:r>
              <a:rPr lang="es-ES" sz="1800" dirty="0" err="1"/>
              <a:t>Resuing</a:t>
            </a:r>
            <a:r>
              <a:rPr lang="es-ES" sz="1800" dirty="0"/>
              <a:t> </a:t>
            </a:r>
          </a:p>
          <a:p>
            <a:pPr marL="0" indent="0">
              <a:buNone/>
            </a:pPr>
            <a:endParaRPr lang="es-E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b="1" dirty="0"/>
              <a:t>GRUPO V</a:t>
            </a:r>
          </a:p>
          <a:p>
            <a:pPr marL="0" indent="0">
              <a:buNone/>
            </a:pPr>
            <a:r>
              <a:rPr lang="es-ES" sz="1800" dirty="0"/>
              <a:t>(Relleno con el hundimiento de las cajas)</a:t>
            </a:r>
          </a:p>
          <a:p>
            <a:pPr marL="0" indent="0">
              <a:buNone/>
            </a:pPr>
            <a:r>
              <a:rPr lang="es-AR" sz="1800" dirty="0"/>
              <a:t>Hundimiento de Bloques, Hundimiento por Subniveles y Frentes largos.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D384949-7B5E-794E-E7D9-D0E2F249B473}"/>
              </a:ext>
            </a:extLst>
          </p:cNvPr>
          <p:cNvSpPr/>
          <p:nvPr/>
        </p:nvSpPr>
        <p:spPr>
          <a:xfrm>
            <a:off x="-160020" y="5692140"/>
            <a:ext cx="2903220" cy="58293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237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31901-432A-7C96-C929-7647AB82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y características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1DC3C-7F8F-BD99-B299-B296A22D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84668"/>
            <a:ext cx="11506200" cy="294894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Dicho método consiste en el arranque del mineral del rajo y luego empleándolo como relleno, aunque no sea suficiente para el sostenimiento de las cajas entonces se utilizaran cuadros de maderas. </a:t>
            </a:r>
          </a:p>
          <a:p>
            <a:pPr marL="0" indent="0">
              <a:buNone/>
            </a:pPr>
            <a:r>
              <a:rPr lang="es-ES" dirty="0"/>
              <a:t>El avance de la explotación es ascendente y el arranque horizontal.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35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06DD11-BB80-F3D2-5FEA-E0C88C4C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016870"/>
            <a:ext cx="11635739" cy="5547968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9D46962-0023-FD8A-5598-D54663E765FE}"/>
              </a:ext>
            </a:extLst>
          </p:cNvPr>
          <p:cNvCxnSpPr/>
          <p:nvPr/>
        </p:nvCxnSpPr>
        <p:spPr>
          <a:xfrm flipV="1">
            <a:off x="822960" y="4183380"/>
            <a:ext cx="0" cy="13258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5F2FE37-E6A3-D46F-EED7-B90EA37ED3AC}"/>
              </a:ext>
            </a:extLst>
          </p:cNvPr>
          <p:cNvCxnSpPr/>
          <p:nvPr/>
        </p:nvCxnSpPr>
        <p:spPr>
          <a:xfrm>
            <a:off x="1257300" y="3177540"/>
            <a:ext cx="15316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4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A03B-2102-FE4B-340F-7222912BB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CONDICIONES DE APLICACIÓN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74A8E3-48B5-FBFC-68C2-2613FAB7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Yacimientos metálicos valiosos (Au, </a:t>
            </a:r>
          </a:p>
          <a:p>
            <a:pPr marL="0" indent="0">
              <a:buNone/>
            </a:pPr>
            <a:r>
              <a:rPr lang="es-AR" dirty="0"/>
              <a:t>Mo, W) - altas recuperaciones. 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 Mineral y roca de caja poco firmes </a:t>
            </a:r>
          </a:p>
          <a:p>
            <a:pPr marL="0" indent="0">
              <a:buNone/>
            </a:pPr>
            <a:r>
              <a:rPr lang="es-AR" dirty="0"/>
              <a:t>(fortificación sistemática). 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Abundante madera y mano de obra </a:t>
            </a:r>
          </a:p>
          <a:p>
            <a:pPr marL="0" indent="0">
              <a:buNone/>
            </a:pPr>
            <a:r>
              <a:rPr lang="es-AR" dirty="0"/>
              <a:t>barata. 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Limites desiguales e irregulares. 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Yacimientos con una potencia </a:t>
            </a:r>
          </a:p>
          <a:p>
            <a:pPr marL="0" indent="0">
              <a:buNone/>
            </a:pPr>
            <a:r>
              <a:rPr lang="es-AR" dirty="0"/>
              <a:t>mínima de 3 a 3,5 m. 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Cuerpos mineralizados horizontales y </a:t>
            </a:r>
          </a:p>
          <a:p>
            <a:pPr marL="0" indent="0">
              <a:buNone/>
            </a:pPr>
            <a:r>
              <a:rPr lang="es-AR" dirty="0"/>
              <a:t>de fuerte inclinación. </a:t>
            </a:r>
          </a:p>
        </p:txBody>
      </p:sp>
    </p:spTree>
    <p:extLst>
      <p:ext uri="{BB962C8B-B14F-4D97-AF65-F5344CB8AC3E}">
        <p14:creationId xmlns:p14="http://schemas.microsoft.com/office/powerpoint/2010/main" val="95357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3149-2D50-7011-D111-1184FB49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DESCRIPCION DEL METODO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408D6-1DB9-520F-1C2F-CC2EF81D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1640"/>
            <a:ext cx="12192000" cy="5166360"/>
          </a:xfrm>
        </p:spPr>
        <p:txBody>
          <a:bodyPr numCol="2"/>
          <a:lstStyle/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El ciclo de explotación se compone de etapas como son: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AR" dirty="0"/>
              <a:t>1. Preparación del nivel para iniciar un rajo. </a:t>
            </a:r>
          </a:p>
          <a:p>
            <a:pPr marL="0" indent="0">
              <a:buNone/>
            </a:pPr>
            <a:r>
              <a:rPr lang="es-AR" dirty="0"/>
              <a:t>2. Perforación. </a:t>
            </a:r>
          </a:p>
          <a:p>
            <a:pPr marL="0" indent="0">
              <a:buNone/>
            </a:pPr>
            <a:r>
              <a:rPr lang="es-AR" dirty="0"/>
              <a:t>3. Voladura. </a:t>
            </a:r>
          </a:p>
          <a:p>
            <a:pPr marL="0" indent="0">
              <a:buNone/>
            </a:pPr>
            <a:r>
              <a:rPr lang="es-AR" dirty="0"/>
              <a:t>4. Ventilación. </a:t>
            </a:r>
          </a:p>
          <a:p>
            <a:pPr marL="0" indent="0">
              <a:buNone/>
            </a:pPr>
            <a:r>
              <a:rPr lang="es-AR" dirty="0"/>
              <a:t>5. Troceo secundario y recorte.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6. Paleo. </a:t>
            </a:r>
          </a:p>
          <a:p>
            <a:pPr marL="0" indent="0">
              <a:buNone/>
            </a:pPr>
            <a:r>
              <a:rPr lang="es-AR" dirty="0"/>
              <a:t>7. Armado del cuadro. </a:t>
            </a:r>
          </a:p>
          <a:p>
            <a:pPr marL="0" indent="0">
              <a:buNone/>
            </a:pPr>
            <a:r>
              <a:rPr lang="es-AR" dirty="0"/>
              <a:t>8. Armado de camino y buzón. </a:t>
            </a:r>
          </a:p>
          <a:p>
            <a:pPr marL="0" indent="0">
              <a:buNone/>
            </a:pPr>
            <a:r>
              <a:rPr lang="es-AR" dirty="0"/>
              <a:t>9. Enmaderado lateral. </a:t>
            </a:r>
          </a:p>
          <a:p>
            <a:pPr marL="0" indent="0">
              <a:buNone/>
            </a:pPr>
            <a:r>
              <a:rPr lang="es-AR" dirty="0"/>
              <a:t>10. Relleno. </a:t>
            </a:r>
          </a:p>
          <a:p>
            <a:pPr marL="0" indent="0">
              <a:buNone/>
            </a:pPr>
            <a:r>
              <a:rPr lang="es-AR" dirty="0"/>
              <a:t>11. Colocación del piso de tablas. </a:t>
            </a:r>
          </a:p>
        </p:txBody>
      </p:sp>
    </p:spTree>
    <p:extLst>
      <p:ext uri="{BB962C8B-B14F-4D97-AF65-F5344CB8AC3E}">
        <p14:creationId xmlns:p14="http://schemas.microsoft.com/office/powerpoint/2010/main" val="110794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6A6359-EE67-E9C8-4902-5E79081B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2978"/>
            <a:ext cx="12268873" cy="54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2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9BDB30-9D35-CA62-E207-E58269D8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47" y="873252"/>
            <a:ext cx="9087105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08032023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92</TotalTime>
  <Words>671</Words>
  <Application>Microsoft Office PowerPoint</Application>
  <PresentationFormat>Panorámica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</vt:lpstr>
      <vt:lpstr>Estela de condensación</vt:lpstr>
      <vt:lpstr>Profesor: Grgic, Aldana   Año: 2023</vt:lpstr>
      <vt:lpstr>Presentación de PowerPoint</vt:lpstr>
      <vt:lpstr>Presentación de PowerPoint</vt:lpstr>
      <vt:lpstr>Principios y características </vt:lpstr>
      <vt:lpstr>Presentación de PowerPoint</vt:lpstr>
      <vt:lpstr>CONDICIONES DE APLICACIÓN </vt:lpstr>
      <vt:lpstr>DESCRIPCION DEL METODO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</vt:lpstr>
      <vt:lpstr>DESVENTAJAS </vt:lpstr>
      <vt:lpstr>Presentación de PowerPoint</vt:lpstr>
      <vt:lpstr>Recuperación del método </vt:lpstr>
      <vt:lpstr>Seguridad del método</vt:lpstr>
      <vt:lpstr>Rendimientos y productividad </vt:lpstr>
      <vt:lpstr>Posibilidad de mecanización y flexibilidad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EXO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Profesor: Grgic, Aldana   Año: 2023</dc:title>
  <dc:creator>Aldana Grgic</dc:creator>
  <cp:lastModifiedBy>Aldana Grgic</cp:lastModifiedBy>
  <cp:revision>2</cp:revision>
  <dcterms:created xsi:type="dcterms:W3CDTF">2023-10-02T12:58:04Z</dcterms:created>
  <dcterms:modified xsi:type="dcterms:W3CDTF">2023-10-02T14:30:31Z</dcterms:modified>
</cp:coreProperties>
</file>