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65" r:id="rId8"/>
    <p:sldId id="266" r:id="rId9"/>
    <p:sldId id="267" r:id="rId10"/>
    <p:sldId id="268" r:id="rId1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E2FEB22D-3B54-4D92-9B93-5AC5AA453053}" type="datetimeFigureOut">
              <a:rPr lang="es-AR" smtClean="0"/>
              <a:t>23/10/2023</a:t>
            </a:fld>
            <a:endParaRPr lang="es-AR"/>
          </a:p>
        </p:txBody>
      </p:sp>
      <p:sp>
        <p:nvSpPr>
          <p:cNvPr id="20" name="19 Marcador de pie de página"/>
          <p:cNvSpPr>
            <a:spLocks noGrp="1"/>
          </p:cNvSpPr>
          <p:nvPr>
            <p:ph type="ftr" sz="quarter" idx="11"/>
          </p:nvPr>
        </p:nvSpPr>
        <p:spPr/>
        <p:txBody>
          <a:bodyPr/>
          <a:lstStyle>
            <a:extLst/>
          </a:lstStyle>
          <a:p>
            <a:endParaRPr lang="es-AR"/>
          </a:p>
        </p:txBody>
      </p:sp>
      <p:sp>
        <p:nvSpPr>
          <p:cNvPr id="10" name="9 Marcador de número de diapositiva"/>
          <p:cNvSpPr>
            <a:spLocks noGrp="1"/>
          </p:cNvSpPr>
          <p:nvPr>
            <p:ph type="sldNum" sz="quarter" idx="12"/>
          </p:nvPr>
        </p:nvSpPr>
        <p:spPr/>
        <p:txBody>
          <a:bodyPr/>
          <a:lstStyle>
            <a:extLst/>
          </a:lstStyle>
          <a:p>
            <a:fld id="{F5E2E297-4588-4C8B-86CA-3B4D26FD7492}" type="slidenum">
              <a:rPr lang="es-AR" smtClean="0"/>
              <a:t>‹Nº›</a:t>
            </a:fld>
            <a:endParaRPr lang="es-AR"/>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2FEB22D-3B54-4D92-9B93-5AC5AA453053}" type="datetimeFigureOut">
              <a:rPr lang="es-AR" smtClean="0"/>
              <a:t>23/10/2023</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F5E2E297-4588-4C8B-86CA-3B4D26FD7492}"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2FEB22D-3B54-4D92-9B93-5AC5AA453053}" type="datetimeFigureOut">
              <a:rPr lang="es-AR" smtClean="0"/>
              <a:t>23/10/2023</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F5E2E297-4588-4C8B-86CA-3B4D26FD7492}"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2FEB22D-3B54-4D92-9B93-5AC5AA453053}" type="datetimeFigureOut">
              <a:rPr lang="es-AR" smtClean="0"/>
              <a:t>23/10/2023</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F5E2E297-4588-4C8B-86CA-3B4D26FD7492}"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2FEB22D-3B54-4D92-9B93-5AC5AA453053}" type="datetimeFigureOut">
              <a:rPr lang="es-AR" smtClean="0"/>
              <a:t>23/10/2023</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F5E2E297-4588-4C8B-86CA-3B4D26FD7492}" type="slidenum">
              <a:rPr lang="es-AR" smtClean="0"/>
              <a:t>‹Nº›</a:t>
            </a:fld>
            <a:endParaRPr lang="es-AR"/>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2FEB22D-3B54-4D92-9B93-5AC5AA453053}" type="datetimeFigureOut">
              <a:rPr lang="es-AR" smtClean="0"/>
              <a:t>23/10/2023</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F5E2E297-4588-4C8B-86CA-3B4D26FD7492}"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2FEB22D-3B54-4D92-9B93-5AC5AA453053}" type="datetimeFigureOut">
              <a:rPr lang="es-AR" smtClean="0"/>
              <a:t>23/10/2023</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F5E2E297-4588-4C8B-86CA-3B4D26FD7492}"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2FEB22D-3B54-4D92-9B93-5AC5AA453053}" type="datetimeFigureOut">
              <a:rPr lang="es-AR" smtClean="0"/>
              <a:t>23/10/2023</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F5E2E297-4588-4C8B-86CA-3B4D26FD7492}"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E2FEB22D-3B54-4D92-9B93-5AC5AA453053}" type="datetimeFigureOut">
              <a:rPr lang="es-AR" smtClean="0"/>
              <a:t>23/10/2023</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F5E2E297-4588-4C8B-86CA-3B4D26FD7492}" type="slidenum">
              <a:rPr lang="es-AR" smtClean="0"/>
              <a:t>‹Nº›</a:t>
            </a:fld>
            <a:endParaRPr lang="es-AR"/>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2FEB22D-3B54-4D92-9B93-5AC5AA453053}" type="datetimeFigureOut">
              <a:rPr lang="es-AR" smtClean="0"/>
              <a:t>23/10/2023</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F5E2E297-4588-4C8B-86CA-3B4D26FD7492}"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E2FEB22D-3B54-4D92-9B93-5AC5AA453053}" type="datetimeFigureOut">
              <a:rPr lang="es-AR" smtClean="0"/>
              <a:t>23/10/2023</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F5E2E297-4588-4C8B-86CA-3B4D26FD7492}" type="slidenum">
              <a:rPr lang="es-AR" smtClean="0"/>
              <a:t>‹Nº›</a:t>
            </a:fld>
            <a:endParaRPr lang="es-AR"/>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2FEB22D-3B54-4D92-9B93-5AC5AA453053}" type="datetimeFigureOut">
              <a:rPr lang="es-AR" smtClean="0"/>
              <a:t>23/10/2023</a:t>
            </a:fld>
            <a:endParaRPr lang="es-A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A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5E2E297-4588-4C8B-86CA-3B4D26FD7492}" type="slidenum">
              <a:rPr lang="es-AR" smtClean="0"/>
              <a:t>‹Nº›</a:t>
            </a:fld>
            <a:endParaRPr lang="es-AR"/>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edx.org/es/aprende/microsoft-powerpoint#:~:text=Microsoft%20PowerPoint%20(PPT)%20es%20un,estrella%20de%20la%20compa%C3%B1%C3%ADa%20Microsoft"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fernandoarciniega.com/elementos-de-la-pantalla-de-power-point/"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support.microsoft.com/es-es/office/la-diferencia-entre-animaciones-y-transiciones-bae174a4-dad3-4268-bf9c-c201a70995f1"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855" y="0"/>
            <a:ext cx="9144000" cy="2376263"/>
          </a:xfrm>
        </p:spPr>
        <p:txBody>
          <a:bodyPr>
            <a:noAutofit/>
          </a:bodyPr>
          <a:lstStyle/>
          <a:p>
            <a:r>
              <a:rPr lang="es-AR"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Laboratorio de informática </a:t>
            </a:r>
            <a:endParaRPr lang="es-AR" sz="6000" dirty="0"/>
          </a:p>
        </p:txBody>
      </p:sp>
      <p:sp>
        <p:nvSpPr>
          <p:cNvPr id="3" name="2 Subtítulo"/>
          <p:cNvSpPr>
            <a:spLocks noGrp="1"/>
          </p:cNvSpPr>
          <p:nvPr>
            <p:ph type="subTitle" idx="1"/>
          </p:nvPr>
        </p:nvSpPr>
        <p:spPr>
          <a:xfrm>
            <a:off x="395536" y="2996952"/>
            <a:ext cx="8424936" cy="2857872"/>
          </a:xfrm>
        </p:spPr>
        <p:txBody>
          <a:bodyPr>
            <a:normAutofit/>
          </a:bodyPr>
          <a:lstStyle/>
          <a:p>
            <a:r>
              <a:rPr lang="es-AR" sz="1800" b="1" dirty="0" smtClean="0">
                <a:solidFill>
                  <a:schemeClr val="tx1"/>
                </a:solidFill>
                <a:latin typeface="Bodoni MT Black" pitchFamily="18" charset="0"/>
              </a:rPr>
              <a:t>NOMBRE Y APELLIDO: VALENTINA MORENO</a:t>
            </a:r>
          </a:p>
          <a:p>
            <a:r>
              <a:rPr lang="es-AR" sz="1800" b="1" dirty="0" smtClean="0">
                <a:solidFill>
                  <a:schemeClr val="tx1"/>
                </a:solidFill>
                <a:latin typeface="Bodoni MT Black" pitchFamily="18" charset="0"/>
              </a:rPr>
              <a:t>CURSO: 1ªA</a:t>
            </a:r>
          </a:p>
          <a:p>
            <a:r>
              <a:rPr lang="es-AR" sz="1800" b="1" dirty="0" smtClean="0">
                <a:solidFill>
                  <a:schemeClr val="tx1"/>
                </a:solidFill>
                <a:latin typeface="Bodoni MT Black" pitchFamily="18" charset="0"/>
              </a:rPr>
              <a:t>AÑO:2023</a:t>
            </a:r>
          </a:p>
          <a:p>
            <a:r>
              <a:rPr lang="es-AR" sz="1800" b="1" dirty="0" smtClean="0">
                <a:solidFill>
                  <a:schemeClr val="tx1"/>
                </a:solidFill>
                <a:latin typeface="Bodoni MT Black" pitchFamily="18" charset="0"/>
              </a:rPr>
              <a:t>PROFESORA: ANDREA GOMEZ</a:t>
            </a:r>
          </a:p>
          <a:p>
            <a:r>
              <a:rPr lang="es-AR" sz="1800" b="1" dirty="0" smtClean="0">
                <a:solidFill>
                  <a:schemeClr val="tx1"/>
                </a:solidFill>
                <a:latin typeface="Bodoni MT Black" pitchFamily="18" charset="0"/>
              </a:rPr>
              <a:t>TEMA: POWER POINT </a:t>
            </a:r>
          </a:p>
          <a:p>
            <a:endParaRPr lang="es-AR" sz="1800" b="1" dirty="0" smtClean="0">
              <a:solidFill>
                <a:schemeClr val="tx1"/>
              </a:solidFill>
              <a:latin typeface="Bodoni MT Black" pitchFamily="18" charset="0"/>
            </a:endParaRPr>
          </a:p>
        </p:txBody>
      </p:sp>
      <p:pic>
        <p:nvPicPr>
          <p:cNvPr id="2050" name="Picture 2" descr="Colegio Del Prado SJ | Chimbas | Face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517232"/>
            <a:ext cx="1181100" cy="1181101"/>
          </a:xfrm>
          <a:prstGeom prst="rect">
            <a:avLst/>
          </a:prstGeom>
          <a:noFill/>
          <a:extLst>
            <a:ext uri="{909E8E84-426E-40DD-AFC4-6F175D3DCCD1}">
              <a14:hiddenFill xmlns:a14="http://schemas.microsoft.com/office/drawing/2010/main">
                <a:solidFill>
                  <a:srgbClr val="FFFFFF"/>
                </a:solidFill>
              </a14:hiddenFill>
            </a:ext>
          </a:extLst>
        </p:spPr>
      </p:pic>
      <p:pic>
        <p:nvPicPr>
          <p:cNvPr id="4" name="Y2meta.app - Luck Ra, BM - LA MOROCHA 🔥__ LETRA (128 kbps).mp3">
            <a:hlinkClick r:id="" action="ppaction://media"/>
          </p:cNvPr>
          <p:cNvPicPr>
            <a:picLocks noChangeAspect="1"/>
          </p:cNvPicPr>
          <p:nvPr>
            <a:audioFile r:link="rId2"/>
            <p:extLst>
              <p:ext uri="{DAA4B4D4-6D71-4841-9C94-3DE7FCFB9230}">
                <p14:media xmlns:p14="http://schemas.microsoft.com/office/powerpoint/2010/main" r:embed="rId1">
                  <p14:fade in="1000" out="1000"/>
                </p14:media>
              </p:ext>
            </p:extLst>
          </p:nvPr>
        </p:nvPicPr>
        <p:blipFill>
          <a:blip r:embed="rId6"/>
          <a:stretch>
            <a:fillRect/>
          </a:stretch>
        </p:blipFill>
        <p:spPr>
          <a:xfrm>
            <a:off x="5724128" y="5212432"/>
            <a:ext cx="609600" cy="609600"/>
          </a:xfrm>
          <a:prstGeom prst="rect">
            <a:avLst/>
          </a:prstGeom>
        </p:spPr>
      </p:pic>
    </p:spTree>
    <p:extLst>
      <p:ext uri="{BB962C8B-B14F-4D97-AF65-F5344CB8AC3E}">
        <p14:creationId xmlns:p14="http://schemas.microsoft.com/office/powerpoint/2010/main" val="652253833"/>
      </p:ext>
    </p:extLst>
  </p:cSld>
  <p:clrMapOvr>
    <a:masterClrMapping/>
  </p:clrMapOvr>
  <mc:AlternateContent xmlns:mc="http://schemas.openxmlformats.org/markup-compatibility/2006">
    <mc:Choice xmlns:p14="http://schemas.microsoft.com/office/powerpoint/2010/main" Requires="p14">
      <p:transition spd="slow" p14:dur="1400">
        <p14:doors dir="vert"/>
        <p:sndAc>
          <p:stSnd>
            <p:snd r:embed="rId4" name="whoosh.wav"/>
          </p:stSnd>
        </p:sndAc>
      </p:transition>
    </mc:Choice>
    <mc:Fallback>
      <p:transition spd="slow">
        <p:fade/>
        <p:sndAc>
          <p:stSnd>
            <p:snd r:embed="rId4"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868" y="2924944"/>
            <a:ext cx="4829175" cy="1457325"/>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0"/>
            <a:ext cx="4876505" cy="2541815"/>
          </a:xfrm>
          <a:prstGeom prst="rect">
            <a:avLst/>
          </a:prstGeom>
        </p:spPr>
      </p:pic>
      <p:sp>
        <p:nvSpPr>
          <p:cNvPr id="4" name="AutoShape 4" descr="Power Point 2010: Tipos de animació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6" descr="Power Point 2010: Tipos de animació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AutoShape 8" descr="Power Point 2010: Tipos de animació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AutoShape 10" descr="Power Point 2010: Tipos de animació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109" y="4797152"/>
            <a:ext cx="4852839" cy="1639019"/>
          </a:xfrm>
          <a:prstGeom prst="rect">
            <a:avLst/>
          </a:prstGeom>
        </p:spPr>
      </p:pic>
    </p:spTree>
    <p:extLst>
      <p:ext uri="{BB962C8B-B14F-4D97-AF65-F5344CB8AC3E}">
        <p14:creationId xmlns:p14="http://schemas.microsoft.com/office/powerpoint/2010/main" val="16636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58018"/>
          </a:xfrm>
        </p:spPr>
        <p:txBody>
          <a:bodyPr>
            <a:normAutofit fontScale="90000"/>
          </a:bodyPr>
          <a:lstStyle/>
          <a:p>
            <a:r>
              <a:rPr lang="es-AR" dirty="0" smtClean="0"/>
              <a:t>.</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36712"/>
            <a:ext cx="748883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9558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6632"/>
            <a:ext cx="7498080" cy="5373216"/>
          </a:xfrm>
        </p:spPr>
        <p:txBody>
          <a:bodyPr>
            <a:normAutofit/>
          </a:bodyPr>
          <a:lstStyle/>
          <a:p>
            <a:r>
              <a:rPr lang="es-AR" sz="2000" dirty="0" smtClean="0">
                <a:solidFill>
                  <a:schemeClr val="tx1"/>
                </a:solidFill>
                <a:latin typeface="Bell MT" pitchFamily="18" charset="0"/>
              </a:rPr>
              <a:t>A</a:t>
            </a:r>
            <a:r>
              <a:rPr lang="es-AR" sz="2000" b="1" dirty="0" smtClean="0">
                <a:solidFill>
                  <a:schemeClr val="tx1"/>
                </a:solidFill>
                <a:effectLst/>
                <a:latin typeface="Cambria Math" pitchFamily="18" charset="0"/>
                <a:ea typeface="Cambria Math" pitchFamily="18" charset="0"/>
              </a:rPr>
              <a:t>:</a:t>
            </a:r>
            <a:r>
              <a:rPr lang="es-AR" sz="2000" b="1" dirty="0">
                <a:solidFill>
                  <a:schemeClr val="tx1"/>
                </a:solidFill>
                <a:effectLst/>
                <a:latin typeface="Cambria Math" pitchFamily="18" charset="0"/>
                <a:ea typeface="Cambria Math" pitchFamily="18" charset="0"/>
              </a:rPr>
              <a:t>¿</a:t>
            </a:r>
            <a:r>
              <a:rPr lang="es-AR" sz="2000" dirty="0">
                <a:solidFill>
                  <a:schemeClr val="tx1"/>
                </a:solidFill>
                <a:effectLst/>
                <a:latin typeface="Cambria Math" pitchFamily="18" charset="0"/>
                <a:ea typeface="Cambria Math" pitchFamily="18" charset="0"/>
              </a:rPr>
              <a:t>Qué es Microsoft PowerPoint?</a:t>
            </a:r>
            <a:br>
              <a:rPr lang="es-AR" sz="2000" dirty="0">
                <a:solidFill>
                  <a:schemeClr val="tx1"/>
                </a:solidFill>
                <a:effectLst/>
                <a:latin typeface="Cambria Math" pitchFamily="18" charset="0"/>
                <a:ea typeface="Cambria Math" pitchFamily="18" charset="0"/>
              </a:rPr>
            </a:br>
            <a:r>
              <a:rPr lang="es-AR" sz="2000" dirty="0">
                <a:solidFill>
                  <a:schemeClr val="tx1"/>
                </a:solidFill>
                <a:effectLst/>
                <a:latin typeface="Cambria Math" pitchFamily="18" charset="0"/>
                <a:ea typeface="Cambria Math" pitchFamily="18" charset="0"/>
              </a:rPr>
              <a:t>Microsoft PowerPoint (PPT) es un software de ofimática diseñado para realizar presentación de diapositivas. Fue creado a mediados de los años 80 y vendido en 1987 a Bill Gates, convirtiéndose en un </a:t>
            </a:r>
            <a:r>
              <a:rPr lang="es-AR" sz="1800" dirty="0">
                <a:solidFill>
                  <a:schemeClr val="tx1"/>
                </a:solidFill>
                <a:effectLst/>
                <a:latin typeface="Cambria Math" pitchFamily="18" charset="0"/>
                <a:ea typeface="Cambria Math" pitchFamily="18" charset="0"/>
              </a:rPr>
              <a:t>producto estrella de la compañía Microsoft</a:t>
            </a:r>
            <a:r>
              <a:rPr lang="es-AR" sz="1800" dirty="0" smtClean="0">
                <a:solidFill>
                  <a:schemeClr val="tx1"/>
                </a:solidFill>
                <a:effectLst/>
                <a:latin typeface="Cambria Math" pitchFamily="18" charset="0"/>
                <a:ea typeface="Cambria Math" pitchFamily="18" charset="0"/>
              </a:rPr>
              <a:t>.</a:t>
            </a:r>
            <a:br>
              <a:rPr lang="es-AR" sz="1800" dirty="0" smtClean="0">
                <a:solidFill>
                  <a:schemeClr val="tx1"/>
                </a:solidFill>
                <a:effectLst/>
                <a:latin typeface="Cambria Math" pitchFamily="18" charset="0"/>
                <a:ea typeface="Cambria Math" pitchFamily="18" charset="0"/>
              </a:rPr>
            </a:br>
            <a:r>
              <a:rPr lang="es-AR" sz="2000" dirty="0">
                <a:solidFill>
                  <a:schemeClr val="tx1"/>
                </a:solidFill>
                <a:effectLst/>
                <a:latin typeface="Cambria Math" pitchFamily="18" charset="0"/>
                <a:ea typeface="Cambria Math" pitchFamily="18" charset="0"/>
              </a:rPr>
              <a:t>En la actualidad es uno de los programas más utilizados del mundo para realizar presentaciones, y está desarrollado tanto para los sistemas operativos Windows y </a:t>
            </a:r>
            <a:r>
              <a:rPr lang="es-AR" sz="2000" dirty="0" err="1">
                <a:solidFill>
                  <a:schemeClr val="tx1"/>
                </a:solidFill>
                <a:effectLst/>
                <a:latin typeface="Cambria Math" pitchFamily="18" charset="0"/>
                <a:ea typeface="Cambria Math" pitchFamily="18" charset="0"/>
              </a:rPr>
              <a:t>macOS</a:t>
            </a:r>
            <a:r>
              <a:rPr lang="es-AR" sz="2000" b="1" dirty="0">
                <a:solidFill>
                  <a:schemeClr val="tx1"/>
                </a:solidFill>
                <a:effectLst/>
                <a:latin typeface="Cambria Math" pitchFamily="18" charset="0"/>
                <a:ea typeface="Cambria Math" pitchFamily="18" charset="0"/>
              </a:rPr>
              <a:t>; aunque se están utilizando también en móviles, para </a:t>
            </a:r>
            <a:r>
              <a:rPr lang="es-AR" sz="2000" b="1" dirty="0" err="1">
                <a:solidFill>
                  <a:schemeClr val="tx1"/>
                </a:solidFill>
                <a:effectLst/>
                <a:latin typeface="Cambria Math" pitchFamily="18" charset="0"/>
                <a:ea typeface="Cambria Math" pitchFamily="18" charset="0"/>
              </a:rPr>
              <a:t>Android</a:t>
            </a:r>
            <a:r>
              <a:rPr lang="es-AR" sz="2000" b="1" dirty="0">
                <a:solidFill>
                  <a:schemeClr val="tx1"/>
                </a:solidFill>
                <a:effectLst/>
                <a:latin typeface="Cambria Math" pitchFamily="18" charset="0"/>
                <a:ea typeface="Cambria Math" pitchFamily="18" charset="0"/>
              </a:rPr>
              <a:t> e </a:t>
            </a:r>
            <a:r>
              <a:rPr lang="es-AR" sz="2000" b="1" dirty="0" err="1">
                <a:solidFill>
                  <a:schemeClr val="tx1"/>
                </a:solidFill>
                <a:effectLst/>
                <a:latin typeface="Cambria Math" pitchFamily="18" charset="0"/>
                <a:ea typeface="Cambria Math" pitchFamily="18" charset="0"/>
              </a:rPr>
              <a:t>iOS</a:t>
            </a:r>
            <a:r>
              <a:rPr lang="es-AR" sz="2000" b="1" dirty="0" smtClean="0">
                <a:solidFill>
                  <a:schemeClr val="tx1"/>
                </a:solidFill>
                <a:effectLst/>
                <a:latin typeface="Cambria Math" pitchFamily="18" charset="0"/>
                <a:ea typeface="Cambria Math" pitchFamily="18" charset="0"/>
              </a:rPr>
              <a:t>.</a:t>
            </a:r>
            <a:br>
              <a:rPr lang="es-AR" sz="2000" b="1" dirty="0" smtClean="0">
                <a:solidFill>
                  <a:schemeClr val="tx1"/>
                </a:solidFill>
                <a:effectLst/>
                <a:latin typeface="Cambria Math" pitchFamily="18" charset="0"/>
                <a:ea typeface="Cambria Math" pitchFamily="18" charset="0"/>
              </a:rPr>
            </a:br>
            <a:r>
              <a:rPr lang="es-AR" sz="2000" dirty="0">
                <a:effectLst/>
                <a:latin typeface="Cambria Math" pitchFamily="18" charset="0"/>
                <a:ea typeface="Cambria Math" pitchFamily="18" charset="0"/>
              </a:rPr>
              <a:t/>
            </a:r>
            <a:br>
              <a:rPr lang="es-AR" sz="2000" dirty="0">
                <a:effectLst/>
                <a:latin typeface="Cambria Math" pitchFamily="18" charset="0"/>
                <a:ea typeface="Cambria Math" pitchFamily="18" charset="0"/>
              </a:rPr>
            </a:br>
            <a:r>
              <a:rPr lang="es-AR" sz="2000" dirty="0">
                <a:effectLst/>
                <a:latin typeface="Cambria Math" pitchFamily="18" charset="0"/>
                <a:ea typeface="Cambria Math" pitchFamily="18" charset="0"/>
                <a:hlinkClick r:id="rId2"/>
              </a:rPr>
              <a:t>https://www.edx.org/es/aprende/microsoft-powerpoint#:~:text=Microsoft%20PowerPoint%20(PPT)%20es%20un,estrella%20de%20la%20compa%C3%B1%C3%ADa%20Microsoft</a:t>
            </a:r>
            <a:r>
              <a:rPr lang="es-AR" sz="2000" dirty="0" smtClean="0">
                <a:effectLst/>
                <a:latin typeface="Cambria Math" pitchFamily="18" charset="0"/>
                <a:ea typeface="Cambria Math" pitchFamily="18" charset="0"/>
              </a:rPr>
              <a:t>. </a:t>
            </a:r>
            <a:br>
              <a:rPr lang="es-AR" sz="2000" dirty="0" smtClean="0">
                <a:effectLst/>
                <a:latin typeface="Cambria Math" pitchFamily="18" charset="0"/>
                <a:ea typeface="Cambria Math" pitchFamily="18" charset="0"/>
              </a:rPr>
            </a:br>
            <a:r>
              <a:rPr lang="es-AR" sz="2000" dirty="0">
                <a:effectLst/>
                <a:latin typeface="Cambria Math" pitchFamily="18" charset="0"/>
                <a:ea typeface="Cambria Math" pitchFamily="18" charset="0"/>
              </a:rPr>
              <a:t/>
            </a:r>
            <a:br>
              <a:rPr lang="es-AR" sz="2000" dirty="0">
                <a:effectLst/>
                <a:latin typeface="Cambria Math" pitchFamily="18" charset="0"/>
                <a:ea typeface="Cambria Math" pitchFamily="18" charset="0"/>
              </a:rPr>
            </a:br>
            <a:r>
              <a:rPr lang="es-AR" sz="2000" dirty="0" smtClean="0">
                <a:solidFill>
                  <a:schemeClr val="tx1"/>
                </a:solidFill>
                <a:latin typeface="Bell MT" pitchFamily="18" charset="0"/>
              </a:rPr>
              <a:t/>
            </a:r>
            <a:br>
              <a:rPr lang="es-AR" sz="2000" dirty="0" smtClean="0">
                <a:solidFill>
                  <a:schemeClr val="tx1"/>
                </a:solidFill>
                <a:latin typeface="Bell MT" pitchFamily="18" charset="0"/>
              </a:rPr>
            </a:br>
            <a:endParaRPr lang="es-AR" sz="2000" dirty="0">
              <a:solidFill>
                <a:schemeClr val="tx1"/>
              </a:solidFill>
              <a:latin typeface="Bell MT" pitchFamily="18"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4581128"/>
            <a:ext cx="3168352" cy="2124473"/>
          </a:xfrm>
          <a:prstGeom prst="rect">
            <a:avLst/>
          </a:prstGeom>
        </p:spPr>
      </p:pic>
      <p:pic>
        <p:nvPicPr>
          <p:cNvPr id="1026" name="Picture 2" descr="Microsoft PowerPoint - Wikipedia, la enciclopedia lib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4546670"/>
            <a:ext cx="2592288" cy="201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6038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16632"/>
            <a:ext cx="7776864" cy="3761300"/>
          </a:xfrm>
        </p:spPr>
        <p:txBody>
          <a:bodyPr>
            <a:normAutofit/>
          </a:bodyPr>
          <a:lstStyle/>
          <a:p>
            <a:r>
              <a:rPr lang="es-AR" sz="2000" dirty="0" smtClean="0">
                <a:effectLst/>
                <a:latin typeface="Bell MT" pitchFamily="18" charset="0"/>
                <a:ea typeface="Cambria Math" pitchFamily="18" charset="0"/>
              </a:rPr>
              <a:t>B: </a:t>
            </a:r>
            <a:r>
              <a:rPr lang="es-AR" sz="2000" dirty="0" smtClean="0">
                <a:solidFill>
                  <a:schemeClr val="tx1"/>
                </a:solidFill>
                <a:effectLst/>
                <a:latin typeface="Cambria Math" pitchFamily="18" charset="0"/>
                <a:ea typeface="Cambria Math" pitchFamily="18" charset="0"/>
              </a:rPr>
              <a:t>Es </a:t>
            </a:r>
            <a:r>
              <a:rPr lang="es-AR" sz="2000" dirty="0">
                <a:solidFill>
                  <a:schemeClr val="tx1"/>
                </a:solidFill>
                <a:effectLst/>
                <a:latin typeface="Cambria Math" pitchFamily="18" charset="0"/>
                <a:ea typeface="Cambria Math" pitchFamily="18" charset="0"/>
              </a:rPr>
              <a:t>fácil de usar.</a:t>
            </a:r>
            <a:br>
              <a:rPr lang="es-AR" sz="2000" dirty="0">
                <a:solidFill>
                  <a:schemeClr val="tx1"/>
                </a:solidFill>
                <a:effectLst/>
                <a:latin typeface="Cambria Math" pitchFamily="18" charset="0"/>
                <a:ea typeface="Cambria Math" pitchFamily="18" charset="0"/>
              </a:rPr>
            </a:br>
            <a:r>
              <a:rPr lang="es-AR" sz="2000" dirty="0">
                <a:solidFill>
                  <a:schemeClr val="tx1"/>
                </a:solidFill>
                <a:effectLst/>
                <a:latin typeface="Cambria Math" pitchFamily="18" charset="0"/>
                <a:ea typeface="Cambria Math" pitchFamily="18" charset="0"/>
              </a:rPr>
              <a:t>Permite crear presentaciones atractivas.</a:t>
            </a:r>
            <a:br>
              <a:rPr lang="es-AR" sz="2000" dirty="0">
                <a:solidFill>
                  <a:schemeClr val="tx1"/>
                </a:solidFill>
                <a:effectLst/>
                <a:latin typeface="Cambria Math" pitchFamily="18" charset="0"/>
                <a:ea typeface="Cambria Math" pitchFamily="18" charset="0"/>
              </a:rPr>
            </a:br>
            <a:r>
              <a:rPr lang="es-AR" sz="2000" dirty="0">
                <a:solidFill>
                  <a:schemeClr val="tx1"/>
                </a:solidFill>
                <a:effectLst/>
                <a:latin typeface="Cambria Math" pitchFamily="18" charset="0"/>
                <a:ea typeface="Cambria Math" pitchFamily="18" charset="0"/>
              </a:rPr>
              <a:t>Brinda viñetas simples.</a:t>
            </a:r>
            <a:br>
              <a:rPr lang="es-AR" sz="2000" dirty="0">
                <a:solidFill>
                  <a:schemeClr val="tx1"/>
                </a:solidFill>
                <a:effectLst/>
                <a:latin typeface="Cambria Math" pitchFamily="18" charset="0"/>
                <a:ea typeface="Cambria Math" pitchFamily="18" charset="0"/>
              </a:rPr>
            </a:br>
            <a:r>
              <a:rPr lang="es-AR" sz="2000" dirty="0">
                <a:solidFill>
                  <a:schemeClr val="tx1"/>
                </a:solidFill>
                <a:effectLst/>
                <a:latin typeface="Cambria Math" pitchFamily="18" charset="0"/>
                <a:ea typeface="Cambria Math" pitchFamily="18" charset="0"/>
              </a:rPr>
              <a:t>Ofrece una disposición sencilla de la información.</a:t>
            </a:r>
            <a:br>
              <a:rPr lang="es-AR" sz="2000" dirty="0">
                <a:solidFill>
                  <a:schemeClr val="tx1"/>
                </a:solidFill>
                <a:effectLst/>
                <a:latin typeface="Cambria Math" pitchFamily="18" charset="0"/>
                <a:ea typeface="Cambria Math" pitchFamily="18" charset="0"/>
              </a:rPr>
            </a:br>
            <a:r>
              <a:rPr lang="es-AR" sz="2000" dirty="0">
                <a:solidFill>
                  <a:schemeClr val="tx1"/>
                </a:solidFill>
                <a:effectLst/>
                <a:latin typeface="Cambria Math" pitchFamily="18" charset="0"/>
                <a:ea typeface="Cambria Math" pitchFamily="18" charset="0"/>
              </a:rPr>
              <a:t>Es fácil de presentar.</a:t>
            </a:r>
            <a:br>
              <a:rPr lang="es-AR" sz="2000" dirty="0">
                <a:solidFill>
                  <a:schemeClr val="tx1"/>
                </a:solidFill>
                <a:effectLst/>
                <a:latin typeface="Cambria Math" pitchFamily="18" charset="0"/>
                <a:ea typeface="Cambria Math" pitchFamily="18" charset="0"/>
              </a:rPr>
            </a:br>
            <a:r>
              <a:rPr lang="es-AR" sz="2000" dirty="0">
                <a:solidFill>
                  <a:schemeClr val="tx1"/>
                </a:solidFill>
                <a:effectLst/>
                <a:latin typeface="Cambria Math" pitchFamily="18" charset="0"/>
                <a:ea typeface="Cambria Math" pitchFamily="18" charset="0"/>
              </a:rPr>
              <a:t>Sus archivos son vulnerables.</a:t>
            </a:r>
            <a:br>
              <a:rPr lang="es-AR" sz="2000" dirty="0">
                <a:solidFill>
                  <a:schemeClr val="tx1"/>
                </a:solidFill>
                <a:effectLst/>
                <a:latin typeface="Cambria Math" pitchFamily="18" charset="0"/>
                <a:ea typeface="Cambria Math" pitchFamily="18" charset="0"/>
              </a:rPr>
            </a:br>
            <a:r>
              <a:rPr lang="es-AR" sz="2000" dirty="0">
                <a:solidFill>
                  <a:schemeClr val="tx1"/>
                </a:solidFill>
                <a:effectLst/>
                <a:latin typeface="Cambria Math" pitchFamily="18" charset="0"/>
                <a:ea typeface="Cambria Math" pitchFamily="18" charset="0"/>
              </a:rPr>
              <a:t>Sus presentaciones se desarrollan en una narrativa lineal.</a:t>
            </a:r>
            <a:br>
              <a:rPr lang="es-AR" sz="2000" dirty="0">
                <a:solidFill>
                  <a:schemeClr val="tx1"/>
                </a:solidFill>
                <a:effectLst/>
                <a:latin typeface="Cambria Math" pitchFamily="18" charset="0"/>
                <a:ea typeface="Cambria Math" pitchFamily="18" charset="0"/>
              </a:rPr>
            </a:br>
            <a:r>
              <a:rPr lang="es-AR" sz="2000" dirty="0">
                <a:solidFill>
                  <a:schemeClr val="tx1"/>
                </a:solidFill>
                <a:effectLst/>
                <a:latin typeface="Cambria Math" pitchFamily="18" charset="0"/>
                <a:ea typeface="Cambria Math" pitchFamily="18" charset="0"/>
              </a:rPr>
              <a:t>No ofrece mucha compatibilidad</a:t>
            </a:r>
            <a:r>
              <a:rPr lang="es-AR" sz="2000" dirty="0">
                <a:effectLst/>
                <a:latin typeface="Cambria Math" pitchFamily="18" charset="0"/>
                <a:ea typeface="Cambria Math" pitchFamily="18" charset="0"/>
              </a:rPr>
              <a:t>.</a:t>
            </a:r>
            <a:br>
              <a:rPr lang="es-AR" sz="2000" dirty="0">
                <a:effectLst/>
                <a:latin typeface="Cambria Math" pitchFamily="18" charset="0"/>
                <a:ea typeface="Cambria Math" pitchFamily="18" charset="0"/>
              </a:rPr>
            </a:br>
            <a:r>
              <a:rPr lang="es-AR" sz="2000" dirty="0" smtClean="0">
                <a:effectLst/>
                <a:latin typeface="Cambria Math" pitchFamily="18" charset="0"/>
                <a:ea typeface="Cambria Math" pitchFamily="18" charset="0"/>
              </a:rPr>
              <a:t/>
            </a:r>
            <a:br>
              <a:rPr lang="es-AR" sz="2000" dirty="0" smtClean="0">
                <a:effectLst/>
                <a:latin typeface="Cambria Math" pitchFamily="18" charset="0"/>
                <a:ea typeface="Cambria Math" pitchFamily="18" charset="0"/>
              </a:rPr>
            </a:br>
            <a:r>
              <a:rPr lang="es-AR" sz="2000" dirty="0" smtClean="0">
                <a:effectLst/>
                <a:latin typeface="Cambria Math" pitchFamily="18" charset="0"/>
                <a:ea typeface="Cambria Math" pitchFamily="18" charset="0"/>
                <a:hlinkClick r:id="rId2"/>
              </a:rPr>
              <a:t>https</a:t>
            </a:r>
            <a:r>
              <a:rPr lang="es-AR" sz="2000" dirty="0">
                <a:effectLst/>
                <a:latin typeface="Cambria Math" pitchFamily="18" charset="0"/>
                <a:ea typeface="Cambria Math" pitchFamily="18" charset="0"/>
                <a:hlinkClick r:id="rId2"/>
              </a:rPr>
              <a:t>://</a:t>
            </a:r>
            <a:r>
              <a:rPr lang="es-AR" sz="2000" dirty="0" smtClean="0">
                <a:effectLst/>
                <a:latin typeface="Cambria Math" pitchFamily="18" charset="0"/>
                <a:ea typeface="Cambria Math" pitchFamily="18" charset="0"/>
                <a:hlinkClick r:id="rId2"/>
              </a:rPr>
              <a:t>blog.hubspot.es/marketing/que-es-powerpoint</a:t>
            </a:r>
            <a:r>
              <a:rPr lang="es-AR" sz="2000" dirty="0" smtClean="0">
                <a:effectLst/>
                <a:latin typeface="Cambria Math" pitchFamily="18" charset="0"/>
                <a:ea typeface="Cambria Math" pitchFamily="18" charset="0"/>
              </a:rPr>
              <a:t/>
            </a:r>
            <a:br>
              <a:rPr lang="es-AR" sz="2000" dirty="0" smtClean="0">
                <a:effectLst/>
                <a:latin typeface="Cambria Math" pitchFamily="18" charset="0"/>
                <a:ea typeface="Cambria Math" pitchFamily="18" charset="0"/>
              </a:rPr>
            </a:br>
            <a:r>
              <a:rPr lang="es-AR" sz="2000" dirty="0">
                <a:effectLst/>
                <a:latin typeface="Cambria Math" pitchFamily="18" charset="0"/>
                <a:ea typeface="Cambria Math" pitchFamily="18" charset="0"/>
              </a:rPr>
              <a:t/>
            </a:r>
            <a:br>
              <a:rPr lang="es-AR" sz="2000" dirty="0">
                <a:effectLst/>
                <a:latin typeface="Cambria Math" pitchFamily="18" charset="0"/>
                <a:ea typeface="Cambria Math" pitchFamily="18" charset="0"/>
              </a:rPr>
            </a:br>
            <a:endParaRPr lang="es-AR" sz="2000" dirty="0">
              <a:effectLst/>
              <a:latin typeface="Cambria Math" pitchFamily="18" charset="0"/>
              <a:ea typeface="Cambria Math" pitchFamily="18"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3717032"/>
            <a:ext cx="3096344" cy="2980184"/>
          </a:xfrm>
          <a:prstGeom prst="rect">
            <a:avLst/>
          </a:prstGeom>
        </p:spPr>
      </p:pic>
      <p:sp>
        <p:nvSpPr>
          <p:cNvPr id="4" name="AutoShape 2" descr="Principales caracteristicas de powerpoint 2010 | PP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Principales caracteristicas de powerpoint 2010 | PP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AutoShape 6" descr="Principales caracteristicas de powerpoint 2010 | PP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AutoShape 8" descr="Principales caracteristicas de powerpoint 2010 | PP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3212976"/>
            <a:ext cx="3902497" cy="3484240"/>
          </a:xfrm>
          <a:prstGeom prst="rect">
            <a:avLst/>
          </a:prstGeom>
        </p:spPr>
      </p:pic>
    </p:spTree>
    <p:extLst>
      <p:ext uri="{BB962C8B-B14F-4D97-AF65-F5344CB8AC3E}">
        <p14:creationId xmlns:p14="http://schemas.microsoft.com/office/powerpoint/2010/main" val="23574610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2626"/>
            <a:ext cx="7642096" cy="7344816"/>
          </a:xfrm>
        </p:spPr>
        <p:txBody>
          <a:bodyPr>
            <a:noAutofit/>
          </a:bodyPr>
          <a:lstStyle/>
          <a:p>
            <a:r>
              <a:rPr lang="es-AR" sz="2000" dirty="0" smtClean="0">
                <a:solidFill>
                  <a:schemeClr val="tx1"/>
                </a:solidFill>
                <a:latin typeface="Cambria" pitchFamily="18" charset="0"/>
              </a:rPr>
              <a:t>C:</a:t>
            </a:r>
            <a:r>
              <a:rPr lang="es-AR" sz="2000" b="1" dirty="0">
                <a:solidFill>
                  <a:schemeClr val="tx1"/>
                </a:solidFill>
                <a:effectLst/>
                <a:latin typeface="Cambria" pitchFamily="18" charset="0"/>
              </a:rPr>
              <a:t>1. Barra de herramientas de accesos rápidos</a:t>
            </a:r>
            <a:r>
              <a:rPr lang="es-AR" sz="2000" dirty="0">
                <a:solidFill>
                  <a:schemeClr val="tx1"/>
                </a:solidFill>
                <a:effectLst/>
                <a:latin typeface="Cambria" pitchFamily="18" charset="0"/>
              </a:rPr>
              <a:t/>
            </a:r>
            <a:br>
              <a:rPr lang="es-AR" sz="2000" dirty="0">
                <a:solidFill>
                  <a:schemeClr val="tx1"/>
                </a:solidFill>
                <a:effectLst/>
                <a:latin typeface="Cambria" pitchFamily="18" charset="0"/>
              </a:rPr>
            </a:br>
            <a:r>
              <a:rPr lang="es-AR" sz="2000" dirty="0">
                <a:solidFill>
                  <a:schemeClr val="tx1"/>
                </a:solidFill>
                <a:effectLst/>
                <a:latin typeface="Cambria" pitchFamily="18" charset="0"/>
              </a:rPr>
              <a:t>Se caracteriza por que contiene normalmente las opciones que se usan con mayor frecuencia, como son Abrir, Guardar, Deshacer, etc. Puedes personalizar dichos íconos a tu gusto</a:t>
            </a:r>
            <a:r>
              <a:rPr lang="es-AR" sz="2000" dirty="0" smtClean="0">
                <a:solidFill>
                  <a:schemeClr val="tx1"/>
                </a:solidFill>
                <a:effectLst/>
                <a:latin typeface="Cambria" pitchFamily="18" charset="0"/>
              </a:rPr>
              <a:t>.</a:t>
            </a:r>
            <a:br>
              <a:rPr lang="es-AR" sz="2000" dirty="0" smtClean="0">
                <a:solidFill>
                  <a:schemeClr val="tx1"/>
                </a:solidFill>
                <a:effectLst/>
                <a:latin typeface="Cambria" pitchFamily="18" charset="0"/>
              </a:rPr>
            </a:br>
            <a:r>
              <a:rPr lang="es-AR" sz="2000" b="1" dirty="0">
                <a:solidFill>
                  <a:schemeClr val="tx1"/>
                </a:solidFill>
                <a:effectLst/>
                <a:latin typeface="Cambria" pitchFamily="18" charset="0"/>
              </a:rPr>
              <a:t>2. Fichas o pestañas</a:t>
            </a:r>
            <a:r>
              <a:rPr lang="es-AR" sz="2000" dirty="0">
                <a:solidFill>
                  <a:schemeClr val="tx1"/>
                </a:solidFill>
                <a:effectLst/>
                <a:latin typeface="Cambria" pitchFamily="18" charset="0"/>
              </a:rPr>
              <a:t/>
            </a:r>
            <a:br>
              <a:rPr lang="es-AR" sz="2000" dirty="0">
                <a:solidFill>
                  <a:schemeClr val="tx1"/>
                </a:solidFill>
                <a:effectLst/>
                <a:latin typeface="Cambria" pitchFamily="18" charset="0"/>
              </a:rPr>
            </a:br>
            <a:r>
              <a:rPr lang="es-AR" sz="2000" dirty="0">
                <a:solidFill>
                  <a:schemeClr val="tx1"/>
                </a:solidFill>
                <a:effectLst/>
                <a:latin typeface="Cambria" pitchFamily="18" charset="0"/>
              </a:rPr>
              <a:t>Son una serie de separadores que contienen distintas funciones para utilizar dentro de la cinta de opciones, entre las que destacan Transiciones y Animaciones</a:t>
            </a:r>
            <a:r>
              <a:rPr lang="es-AR" sz="2000" dirty="0" smtClean="0">
                <a:solidFill>
                  <a:schemeClr val="tx1"/>
                </a:solidFill>
                <a:effectLst/>
                <a:latin typeface="Cambria" pitchFamily="18" charset="0"/>
              </a:rPr>
              <a:t>.</a:t>
            </a:r>
            <a:br>
              <a:rPr lang="es-AR" sz="2000" dirty="0" smtClean="0">
                <a:solidFill>
                  <a:schemeClr val="tx1"/>
                </a:solidFill>
                <a:effectLst/>
                <a:latin typeface="Cambria" pitchFamily="18" charset="0"/>
              </a:rPr>
            </a:br>
            <a:r>
              <a:rPr lang="es-AR" sz="2000" b="1" dirty="0">
                <a:solidFill>
                  <a:schemeClr val="tx1"/>
                </a:solidFill>
                <a:effectLst/>
                <a:latin typeface="Cambria" pitchFamily="18" charset="0"/>
              </a:rPr>
              <a:t>3. Cinta de opciones</a:t>
            </a:r>
            <a:r>
              <a:rPr lang="es-AR" sz="2000" dirty="0">
                <a:solidFill>
                  <a:schemeClr val="tx1"/>
                </a:solidFill>
                <a:effectLst/>
                <a:latin typeface="Cambria" pitchFamily="18" charset="0"/>
              </a:rPr>
              <a:t/>
            </a:r>
            <a:br>
              <a:rPr lang="es-AR" sz="2000" dirty="0">
                <a:solidFill>
                  <a:schemeClr val="tx1"/>
                </a:solidFill>
                <a:effectLst/>
                <a:latin typeface="Cambria" pitchFamily="18" charset="0"/>
              </a:rPr>
            </a:br>
            <a:r>
              <a:rPr lang="es-AR" sz="2000" dirty="0">
                <a:solidFill>
                  <a:schemeClr val="tx1"/>
                </a:solidFill>
                <a:effectLst/>
                <a:latin typeface="Cambria" pitchFamily="18" charset="0"/>
              </a:rPr>
              <a:t>Contiene todos los botones y comandos que necesitas para crear tus presentaciones en PowerPoint</a:t>
            </a:r>
            <a:r>
              <a:rPr lang="es-AR" sz="2000" dirty="0" smtClean="0">
                <a:solidFill>
                  <a:schemeClr val="tx1"/>
                </a:solidFill>
                <a:effectLst/>
                <a:latin typeface="Cambria" pitchFamily="18" charset="0"/>
              </a:rPr>
              <a:t>.</a:t>
            </a:r>
            <a:br>
              <a:rPr lang="es-AR" sz="2000" dirty="0" smtClean="0">
                <a:solidFill>
                  <a:schemeClr val="tx1"/>
                </a:solidFill>
                <a:effectLst/>
                <a:latin typeface="Cambria" pitchFamily="18" charset="0"/>
              </a:rPr>
            </a:br>
            <a:r>
              <a:rPr lang="es-AR" sz="2000" b="1" dirty="0">
                <a:solidFill>
                  <a:schemeClr val="tx1"/>
                </a:solidFill>
                <a:effectLst/>
                <a:latin typeface="Cambria" pitchFamily="18" charset="0"/>
              </a:rPr>
              <a:t>4. Cuenta de usuario</a:t>
            </a:r>
            <a:r>
              <a:rPr lang="es-AR" sz="2000" dirty="0">
                <a:solidFill>
                  <a:schemeClr val="tx1"/>
                </a:solidFill>
                <a:effectLst/>
                <a:latin typeface="Cambria" pitchFamily="18" charset="0"/>
              </a:rPr>
              <a:t/>
            </a:r>
            <a:br>
              <a:rPr lang="es-AR" sz="2000" dirty="0">
                <a:solidFill>
                  <a:schemeClr val="tx1"/>
                </a:solidFill>
                <a:effectLst/>
                <a:latin typeface="Cambria" pitchFamily="18" charset="0"/>
              </a:rPr>
            </a:br>
            <a:r>
              <a:rPr lang="es-AR" sz="2000" dirty="0">
                <a:solidFill>
                  <a:schemeClr val="tx1"/>
                </a:solidFill>
                <a:effectLst/>
                <a:latin typeface="Cambria" pitchFamily="18" charset="0"/>
              </a:rPr>
              <a:t>Desde aquí puedes ver tu cuenta de Microsoft, con la cuál está registrado tu producto de Office, puedes acceder a tu perfil y cambiar tu cuenta</a:t>
            </a:r>
            <a:r>
              <a:rPr lang="es-AR" sz="2000" dirty="0" smtClean="0">
                <a:solidFill>
                  <a:schemeClr val="tx1"/>
                </a:solidFill>
                <a:effectLst/>
                <a:latin typeface="Cambria" pitchFamily="18" charset="0"/>
              </a:rPr>
              <a:t>.</a:t>
            </a:r>
            <a:br>
              <a:rPr lang="es-AR" sz="2000" dirty="0" smtClean="0">
                <a:solidFill>
                  <a:schemeClr val="tx1"/>
                </a:solidFill>
                <a:effectLst/>
                <a:latin typeface="Cambria" pitchFamily="18" charset="0"/>
              </a:rPr>
            </a:br>
            <a:r>
              <a:rPr lang="es-AR" sz="2000" b="1" dirty="0">
                <a:solidFill>
                  <a:schemeClr val="tx1"/>
                </a:solidFill>
                <a:effectLst/>
                <a:latin typeface="Cambria" pitchFamily="18" charset="0"/>
              </a:rPr>
              <a:t>5. ¿Qué hacer? / Indicar</a:t>
            </a:r>
            <a:r>
              <a:rPr lang="es-AR" sz="2000" dirty="0">
                <a:solidFill>
                  <a:schemeClr val="tx1"/>
                </a:solidFill>
                <a:effectLst/>
                <a:latin typeface="Cambria" pitchFamily="18" charset="0"/>
              </a:rPr>
              <a:t/>
            </a:r>
            <a:br>
              <a:rPr lang="es-AR" sz="2000" dirty="0">
                <a:solidFill>
                  <a:schemeClr val="tx1"/>
                </a:solidFill>
                <a:effectLst/>
                <a:latin typeface="Cambria" pitchFamily="18" charset="0"/>
              </a:rPr>
            </a:br>
            <a:r>
              <a:rPr lang="es-AR" sz="2000" dirty="0">
                <a:solidFill>
                  <a:schemeClr val="tx1"/>
                </a:solidFill>
                <a:effectLst/>
                <a:latin typeface="Cambria" pitchFamily="18" charset="0"/>
              </a:rPr>
              <a:t>Este botón o comando te ayudará a buscar y encontrar rápidamente algunas herramientas de PowerPoint y elementos que desees usar para crear tu presentación.</a:t>
            </a:r>
            <a:br>
              <a:rPr lang="es-AR" sz="2000" dirty="0">
                <a:solidFill>
                  <a:schemeClr val="tx1"/>
                </a:solidFill>
                <a:effectLst/>
                <a:latin typeface="Cambria" pitchFamily="18" charset="0"/>
              </a:rPr>
            </a:br>
            <a:r>
              <a:rPr lang="es-AR" sz="2000" dirty="0">
                <a:effectLst/>
                <a:latin typeface="Cambria" pitchFamily="18" charset="0"/>
              </a:rPr>
              <a:t/>
            </a:r>
            <a:br>
              <a:rPr lang="es-AR" sz="2000" dirty="0">
                <a:effectLst/>
                <a:latin typeface="Cambria" pitchFamily="18" charset="0"/>
              </a:rPr>
            </a:br>
            <a:r>
              <a:rPr lang="es-AR" sz="2000" dirty="0">
                <a:solidFill>
                  <a:schemeClr val="tx1"/>
                </a:solidFill>
                <a:effectLst/>
              </a:rPr>
              <a:t/>
            </a:r>
            <a:br>
              <a:rPr lang="es-AR" sz="2000" dirty="0">
                <a:solidFill>
                  <a:schemeClr val="tx1"/>
                </a:solidFill>
                <a:effectLst/>
              </a:rPr>
            </a:br>
            <a:r>
              <a:rPr lang="es-AR" sz="2000" dirty="0">
                <a:solidFill>
                  <a:schemeClr val="tx1"/>
                </a:solidFill>
                <a:effectLst/>
              </a:rPr>
              <a:t/>
            </a:r>
            <a:br>
              <a:rPr lang="es-AR" sz="2000" dirty="0">
                <a:solidFill>
                  <a:schemeClr val="tx1"/>
                </a:solidFill>
                <a:effectLst/>
              </a:rPr>
            </a:br>
            <a:r>
              <a:rPr lang="es-AR" sz="2000" dirty="0">
                <a:solidFill>
                  <a:schemeClr val="tx1"/>
                </a:solidFill>
                <a:effectLst/>
              </a:rPr>
              <a:t/>
            </a:r>
            <a:br>
              <a:rPr lang="es-AR" sz="2000" dirty="0">
                <a:solidFill>
                  <a:schemeClr val="tx1"/>
                </a:solidFill>
                <a:effectLst/>
              </a:rPr>
            </a:br>
            <a:endParaRPr lang="es-AR" sz="2000" dirty="0">
              <a:solidFill>
                <a:schemeClr val="tx1"/>
              </a:solidFill>
            </a:endParaRPr>
          </a:p>
        </p:txBody>
      </p:sp>
    </p:spTree>
    <p:extLst>
      <p:ext uri="{BB962C8B-B14F-4D97-AF65-F5344CB8AC3E}">
        <p14:creationId xmlns:p14="http://schemas.microsoft.com/office/powerpoint/2010/main" val="42087422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16632"/>
            <a:ext cx="7498080" cy="6192688"/>
          </a:xfrm>
        </p:spPr>
        <p:txBody>
          <a:bodyPr>
            <a:noAutofit/>
          </a:bodyPr>
          <a:lstStyle/>
          <a:p>
            <a:r>
              <a:rPr lang="es-AR" sz="2000" b="1" dirty="0">
                <a:effectLst/>
                <a:latin typeface="Cambria" pitchFamily="18" charset="0"/>
              </a:rPr>
              <a:t>6</a:t>
            </a:r>
            <a:r>
              <a:rPr lang="es-AR" sz="2000" b="1" dirty="0">
                <a:solidFill>
                  <a:schemeClr val="tx1"/>
                </a:solidFill>
                <a:effectLst/>
                <a:latin typeface="Cambria" pitchFamily="18" charset="0"/>
              </a:rPr>
              <a:t>. Panel de navegación de diapositivas</a:t>
            </a:r>
            <a:r>
              <a:rPr lang="es-AR" sz="2000" dirty="0">
                <a:solidFill>
                  <a:schemeClr val="tx1"/>
                </a:solidFill>
                <a:effectLst/>
                <a:latin typeface="Cambria" pitchFamily="18" charset="0"/>
              </a:rPr>
              <a:t/>
            </a:r>
            <a:br>
              <a:rPr lang="es-AR" sz="2000" dirty="0">
                <a:solidFill>
                  <a:schemeClr val="tx1"/>
                </a:solidFill>
                <a:effectLst/>
                <a:latin typeface="Cambria" pitchFamily="18" charset="0"/>
              </a:rPr>
            </a:br>
            <a:r>
              <a:rPr lang="es-AR" sz="2000" dirty="0">
                <a:solidFill>
                  <a:schemeClr val="tx1"/>
                </a:solidFill>
                <a:effectLst/>
                <a:latin typeface="Cambria" pitchFamily="18" charset="0"/>
              </a:rPr>
              <a:t>En esta área se muestra la cantidad de diapositivas que tienes en tu documento, puede moverlas de lugar, agregar o quitar, según tus necesidades.</a:t>
            </a:r>
            <a:br>
              <a:rPr lang="es-AR" sz="2000" dirty="0">
                <a:solidFill>
                  <a:schemeClr val="tx1"/>
                </a:solidFill>
                <a:effectLst/>
                <a:latin typeface="Cambria" pitchFamily="18" charset="0"/>
              </a:rPr>
            </a:br>
            <a:r>
              <a:rPr lang="es-AR" sz="2000" b="1" dirty="0">
                <a:solidFill>
                  <a:schemeClr val="tx1"/>
                </a:solidFill>
                <a:effectLst/>
                <a:latin typeface="Cambria" pitchFamily="18" charset="0"/>
              </a:rPr>
              <a:t>7. Espacio de trabajo</a:t>
            </a:r>
            <a:r>
              <a:rPr lang="es-AR" sz="2000" dirty="0">
                <a:solidFill>
                  <a:schemeClr val="tx1"/>
                </a:solidFill>
                <a:effectLst/>
                <a:latin typeface="Cambria" pitchFamily="18" charset="0"/>
              </a:rPr>
              <a:t/>
            </a:r>
            <a:br>
              <a:rPr lang="es-AR" sz="2000" dirty="0">
                <a:solidFill>
                  <a:schemeClr val="tx1"/>
                </a:solidFill>
                <a:effectLst/>
                <a:latin typeface="Cambria" pitchFamily="18" charset="0"/>
              </a:rPr>
            </a:br>
            <a:r>
              <a:rPr lang="es-AR" sz="2000" dirty="0">
                <a:solidFill>
                  <a:schemeClr val="tx1"/>
                </a:solidFill>
                <a:effectLst/>
                <a:latin typeface="Cambria" pitchFamily="18" charset="0"/>
              </a:rPr>
              <a:t>Esta área, también llamada diapositiva en blanco, es el espacio de trabajo en PowerPoint, aquí agregarás todos los elementos que contendrá tu presentación digital.</a:t>
            </a:r>
            <a:br>
              <a:rPr lang="es-AR" sz="2000" dirty="0">
                <a:solidFill>
                  <a:schemeClr val="tx1"/>
                </a:solidFill>
                <a:effectLst/>
                <a:latin typeface="Cambria" pitchFamily="18" charset="0"/>
              </a:rPr>
            </a:br>
            <a:r>
              <a:rPr lang="es-AR" sz="2000" b="1" dirty="0">
                <a:solidFill>
                  <a:schemeClr val="tx1"/>
                </a:solidFill>
                <a:effectLst/>
                <a:latin typeface="Cambria" pitchFamily="18" charset="0"/>
              </a:rPr>
              <a:t>8. Número de diapositiva</a:t>
            </a:r>
            <a:r>
              <a:rPr lang="es-AR" sz="2000" dirty="0">
                <a:solidFill>
                  <a:schemeClr val="tx1"/>
                </a:solidFill>
                <a:effectLst/>
                <a:latin typeface="Cambria" pitchFamily="18" charset="0"/>
              </a:rPr>
              <a:t/>
            </a:r>
            <a:br>
              <a:rPr lang="es-AR" sz="2000" dirty="0">
                <a:solidFill>
                  <a:schemeClr val="tx1"/>
                </a:solidFill>
                <a:effectLst/>
                <a:latin typeface="Cambria" pitchFamily="18" charset="0"/>
              </a:rPr>
            </a:br>
            <a:r>
              <a:rPr lang="es-AR" sz="2000" dirty="0">
                <a:solidFill>
                  <a:schemeClr val="tx1"/>
                </a:solidFill>
                <a:effectLst/>
                <a:latin typeface="Cambria" pitchFamily="18" charset="0"/>
              </a:rPr>
              <a:t>Este es un contador que te muestra principalmente el número de la diapositiva en la que te encuentras trabajando, así como el total de diapositivas que contiene tu presentación</a:t>
            </a:r>
            <a:r>
              <a:rPr lang="es-AR" sz="2000" dirty="0" smtClean="0">
                <a:solidFill>
                  <a:schemeClr val="tx1"/>
                </a:solidFill>
                <a:effectLst/>
                <a:latin typeface="Cambria" pitchFamily="18" charset="0"/>
              </a:rPr>
              <a:t>.</a:t>
            </a:r>
            <a:br>
              <a:rPr lang="es-AR" sz="2000" dirty="0" smtClean="0">
                <a:solidFill>
                  <a:schemeClr val="tx1"/>
                </a:solidFill>
                <a:effectLst/>
                <a:latin typeface="Cambria" pitchFamily="18" charset="0"/>
              </a:rPr>
            </a:br>
            <a:r>
              <a:rPr lang="es-AR" sz="2000" b="1" dirty="0">
                <a:solidFill>
                  <a:schemeClr val="tx1"/>
                </a:solidFill>
                <a:effectLst/>
                <a:latin typeface="Cambria" pitchFamily="18" charset="0"/>
              </a:rPr>
              <a:t>9. Notas</a:t>
            </a:r>
            <a:r>
              <a:rPr lang="es-AR" sz="2000" dirty="0">
                <a:solidFill>
                  <a:schemeClr val="tx1"/>
                </a:solidFill>
                <a:effectLst/>
                <a:latin typeface="Cambria" pitchFamily="18" charset="0"/>
              </a:rPr>
              <a:t/>
            </a:r>
            <a:br>
              <a:rPr lang="es-AR" sz="2000" dirty="0">
                <a:solidFill>
                  <a:schemeClr val="tx1"/>
                </a:solidFill>
                <a:effectLst/>
                <a:latin typeface="Cambria" pitchFamily="18" charset="0"/>
              </a:rPr>
            </a:br>
            <a:r>
              <a:rPr lang="es-AR" sz="2000" dirty="0">
                <a:solidFill>
                  <a:schemeClr val="tx1"/>
                </a:solidFill>
                <a:effectLst/>
                <a:latin typeface="Cambria" pitchFamily="18" charset="0"/>
              </a:rPr>
              <a:t>Cuando hagas clic en esta opción podrás agregar notas en la diapositiva que te pueden ayudar cuando estés realizando tu presentación en público.</a:t>
            </a:r>
            <a:br>
              <a:rPr lang="es-AR" sz="2000" dirty="0">
                <a:solidFill>
                  <a:schemeClr val="tx1"/>
                </a:solidFill>
                <a:effectLst/>
                <a:latin typeface="Cambria" pitchFamily="18" charset="0"/>
              </a:rPr>
            </a:br>
            <a:r>
              <a:rPr lang="es-AR" sz="2000" b="1" dirty="0">
                <a:solidFill>
                  <a:schemeClr val="tx1"/>
                </a:solidFill>
                <a:effectLst/>
                <a:latin typeface="Cambria" pitchFamily="18" charset="0"/>
              </a:rPr>
              <a:t>10. Modos de visualización</a:t>
            </a:r>
            <a:r>
              <a:rPr lang="es-AR" sz="2000" dirty="0">
                <a:solidFill>
                  <a:schemeClr val="tx1"/>
                </a:solidFill>
                <a:effectLst/>
                <a:latin typeface="Cambria" pitchFamily="18" charset="0"/>
              </a:rPr>
              <a:t/>
            </a:r>
            <a:br>
              <a:rPr lang="es-AR" sz="2000" dirty="0">
                <a:solidFill>
                  <a:schemeClr val="tx1"/>
                </a:solidFill>
                <a:effectLst/>
                <a:latin typeface="Cambria" pitchFamily="18" charset="0"/>
              </a:rPr>
            </a:br>
            <a:r>
              <a:rPr lang="es-AR" sz="2000" dirty="0">
                <a:solidFill>
                  <a:schemeClr val="tx1"/>
                </a:solidFill>
                <a:effectLst/>
                <a:latin typeface="Cambria" pitchFamily="18" charset="0"/>
              </a:rPr>
              <a:t>Encontrarás cuatro formas de ver una presentación. Normal, clasificador de diapositivas y vista lectura, el último ícono se llama «Presentación con diapositivas» que explicaré más adelante.</a:t>
            </a:r>
            <a:br>
              <a:rPr lang="es-AR" sz="2000" dirty="0">
                <a:solidFill>
                  <a:schemeClr val="tx1"/>
                </a:solidFill>
                <a:effectLst/>
                <a:latin typeface="Cambria" pitchFamily="18" charset="0"/>
              </a:rPr>
            </a:br>
            <a:endParaRPr lang="es-AR" sz="2000" dirty="0">
              <a:solidFill>
                <a:schemeClr val="tx1"/>
              </a:solidFill>
              <a:latin typeface="Cambria" pitchFamily="18" charset="0"/>
            </a:endParaRPr>
          </a:p>
        </p:txBody>
      </p:sp>
    </p:spTree>
    <p:extLst>
      <p:ext uri="{BB962C8B-B14F-4D97-AF65-F5344CB8AC3E}">
        <p14:creationId xmlns:p14="http://schemas.microsoft.com/office/powerpoint/2010/main" val="3315517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692696"/>
            <a:ext cx="7498080" cy="6741368"/>
          </a:xfrm>
        </p:spPr>
        <p:txBody>
          <a:bodyPr>
            <a:noAutofit/>
          </a:bodyPr>
          <a:lstStyle/>
          <a:p>
            <a:r>
              <a:rPr lang="es-AR" sz="2000" b="1" dirty="0">
                <a:solidFill>
                  <a:schemeClr val="tx1"/>
                </a:solidFill>
                <a:effectLst/>
                <a:latin typeface="Cambria" pitchFamily="18" charset="0"/>
              </a:rPr>
              <a:t>11. Control deslizante del zoom</a:t>
            </a:r>
            <a:r>
              <a:rPr lang="es-AR" sz="2000" dirty="0">
                <a:solidFill>
                  <a:schemeClr val="tx1"/>
                </a:solidFill>
                <a:effectLst/>
                <a:latin typeface="Cambria" pitchFamily="18" charset="0"/>
              </a:rPr>
              <a:t/>
            </a:r>
            <a:br>
              <a:rPr lang="es-AR" sz="2000" dirty="0">
                <a:solidFill>
                  <a:schemeClr val="tx1"/>
                </a:solidFill>
                <a:effectLst/>
                <a:latin typeface="Cambria" pitchFamily="18" charset="0"/>
              </a:rPr>
            </a:br>
            <a:r>
              <a:rPr lang="es-AR" sz="2000" dirty="0">
                <a:solidFill>
                  <a:schemeClr val="tx1"/>
                </a:solidFill>
                <a:effectLst/>
                <a:latin typeface="Cambria" pitchFamily="18" charset="0"/>
              </a:rPr>
              <a:t>Con esta pequeña barra podrás acerca o alejar tu documento para visualizar los elementos como mejor prefieras.</a:t>
            </a:r>
            <a:br>
              <a:rPr lang="es-AR" sz="2000" dirty="0">
                <a:solidFill>
                  <a:schemeClr val="tx1"/>
                </a:solidFill>
                <a:effectLst/>
                <a:latin typeface="Cambria" pitchFamily="18" charset="0"/>
              </a:rPr>
            </a:br>
            <a:r>
              <a:rPr lang="es-AR" sz="2000" b="1" dirty="0">
                <a:solidFill>
                  <a:schemeClr val="tx1"/>
                </a:solidFill>
                <a:effectLst/>
                <a:latin typeface="Cambria" pitchFamily="18" charset="0"/>
              </a:rPr>
              <a:t>12. Presentación con diapositivas</a:t>
            </a:r>
            <a:r>
              <a:rPr lang="es-AR" sz="2000" dirty="0">
                <a:solidFill>
                  <a:schemeClr val="tx1"/>
                </a:solidFill>
                <a:effectLst/>
                <a:latin typeface="Cambria" pitchFamily="18" charset="0"/>
              </a:rPr>
              <a:t/>
            </a:r>
            <a:br>
              <a:rPr lang="es-AR" sz="2000" dirty="0">
                <a:solidFill>
                  <a:schemeClr val="tx1"/>
                </a:solidFill>
                <a:effectLst/>
                <a:latin typeface="Cambria" pitchFamily="18" charset="0"/>
              </a:rPr>
            </a:br>
            <a:r>
              <a:rPr lang="es-AR" sz="2000" dirty="0">
                <a:solidFill>
                  <a:schemeClr val="tx1"/>
                </a:solidFill>
                <a:effectLst/>
                <a:latin typeface="Cambria" pitchFamily="18" charset="0"/>
              </a:rPr>
              <a:t>Este es uno de los pequeños botones más importantes dentro de PowerPoint, ya que es el que permite visualizar todo lo que has creado en tu presentación en pantalla completa, puedes oprimir este botón o hacer clic en tu tecla </a:t>
            </a:r>
            <a:r>
              <a:rPr lang="es-AR" sz="2000" dirty="0" smtClean="0">
                <a:solidFill>
                  <a:schemeClr val="tx1"/>
                </a:solidFill>
                <a:effectLst/>
                <a:latin typeface="Cambria" pitchFamily="18" charset="0"/>
              </a:rPr>
              <a:t>F5</a:t>
            </a:r>
            <a:br>
              <a:rPr lang="es-AR" sz="2000" dirty="0" smtClean="0">
                <a:solidFill>
                  <a:schemeClr val="tx1"/>
                </a:solidFill>
                <a:effectLst/>
                <a:latin typeface="Cambria" pitchFamily="18" charset="0"/>
              </a:rPr>
            </a:br>
            <a:r>
              <a:rPr lang="es-AR" sz="2000" dirty="0" smtClean="0">
                <a:solidFill>
                  <a:schemeClr val="tx1"/>
                </a:solidFill>
                <a:effectLst/>
                <a:latin typeface="Cambria" pitchFamily="18" charset="0"/>
                <a:hlinkClick r:id="rId2"/>
              </a:rPr>
              <a:t>https</a:t>
            </a:r>
            <a:r>
              <a:rPr lang="es-AR" sz="2000" dirty="0">
                <a:solidFill>
                  <a:schemeClr val="tx1"/>
                </a:solidFill>
                <a:effectLst/>
                <a:latin typeface="Cambria" pitchFamily="18" charset="0"/>
                <a:hlinkClick r:id="rId2"/>
              </a:rPr>
              <a:t>://fernandoarciniega.com/elementos-de-la-pantalla-de-power-point</a:t>
            </a:r>
            <a:r>
              <a:rPr lang="es-AR" sz="2000" dirty="0" smtClean="0">
                <a:solidFill>
                  <a:schemeClr val="tx1"/>
                </a:solidFill>
                <a:effectLst/>
                <a:latin typeface="Cambria" pitchFamily="18" charset="0"/>
                <a:hlinkClick r:id="rId2"/>
              </a:rPr>
              <a:t>/</a:t>
            </a:r>
            <a:r>
              <a:rPr lang="es-AR" sz="2000" dirty="0" smtClean="0">
                <a:solidFill>
                  <a:schemeClr val="tx1"/>
                </a:solidFill>
                <a:effectLst/>
                <a:latin typeface="Cambria" pitchFamily="18" charset="0"/>
              </a:rPr>
              <a:t/>
            </a:r>
            <a:br>
              <a:rPr lang="es-AR" sz="2000" dirty="0" smtClean="0">
                <a:solidFill>
                  <a:schemeClr val="tx1"/>
                </a:solidFill>
                <a:effectLst/>
                <a:latin typeface="Cambria" pitchFamily="18" charset="0"/>
              </a:rPr>
            </a:br>
            <a:r>
              <a:rPr lang="es-AR" sz="2000" dirty="0" smtClean="0">
                <a:solidFill>
                  <a:schemeClr val="tx1"/>
                </a:solidFill>
                <a:effectLst/>
                <a:latin typeface="Cambria" pitchFamily="18" charset="0"/>
              </a:rPr>
              <a:t/>
            </a:r>
            <a:br>
              <a:rPr lang="es-AR" sz="2000" dirty="0" smtClean="0">
                <a:solidFill>
                  <a:schemeClr val="tx1"/>
                </a:solidFill>
                <a:effectLst/>
                <a:latin typeface="Cambria" pitchFamily="18" charset="0"/>
              </a:rPr>
            </a:br>
            <a:r>
              <a:rPr lang="es-AR" sz="2000" dirty="0" smtClean="0">
                <a:solidFill>
                  <a:schemeClr val="tx1"/>
                </a:solidFill>
                <a:effectLst/>
                <a:latin typeface="Bell MT" pitchFamily="18" charset="0"/>
              </a:rPr>
              <a:t>D:</a:t>
            </a:r>
            <a:r>
              <a:rPr lang="es-AR" sz="2000" b="1" dirty="0">
                <a:solidFill>
                  <a:schemeClr val="tx1"/>
                </a:solidFill>
                <a:effectLst/>
                <a:latin typeface="Bell MT" pitchFamily="18" charset="0"/>
              </a:rPr>
              <a:t>Vista Normal</a:t>
            </a:r>
            <a:br>
              <a:rPr lang="es-AR" sz="2000" b="1" dirty="0">
                <a:solidFill>
                  <a:schemeClr val="tx1"/>
                </a:solidFill>
                <a:effectLst/>
                <a:latin typeface="Bell MT" pitchFamily="18" charset="0"/>
              </a:rPr>
            </a:br>
            <a:r>
              <a:rPr lang="es-AR" sz="2000" dirty="0">
                <a:solidFill>
                  <a:schemeClr val="tx1"/>
                </a:solidFill>
                <a:effectLst/>
                <a:latin typeface="Bell MT" pitchFamily="18" charset="0"/>
              </a:rPr>
              <a:t>Puede ir a la vista </a:t>
            </a:r>
            <a:r>
              <a:rPr lang="es-AR" sz="2000" b="1" dirty="0">
                <a:solidFill>
                  <a:schemeClr val="tx1"/>
                </a:solidFill>
                <a:effectLst/>
                <a:latin typeface="Bell MT" pitchFamily="18" charset="0"/>
              </a:rPr>
              <a:t>Normal</a:t>
            </a:r>
            <a:r>
              <a:rPr lang="es-AR" sz="2000" dirty="0">
                <a:solidFill>
                  <a:schemeClr val="tx1"/>
                </a:solidFill>
                <a:effectLst/>
                <a:latin typeface="Bell MT" pitchFamily="18" charset="0"/>
              </a:rPr>
              <a:t> desde la barra de tareas  de la parte inferior de la ventana de diapositiva o desde la pestaña </a:t>
            </a:r>
            <a:r>
              <a:rPr lang="es-AR" sz="2000" b="1" dirty="0">
                <a:solidFill>
                  <a:schemeClr val="tx1"/>
                </a:solidFill>
                <a:effectLst/>
                <a:latin typeface="Bell MT" pitchFamily="18" charset="0"/>
              </a:rPr>
              <a:t>Vista</a:t>
            </a:r>
            <a:r>
              <a:rPr lang="es-AR" sz="2000" dirty="0">
                <a:solidFill>
                  <a:schemeClr val="tx1"/>
                </a:solidFill>
                <a:effectLst/>
                <a:latin typeface="Bell MT" pitchFamily="18" charset="0"/>
              </a:rPr>
              <a:t> de la cinta de </a:t>
            </a:r>
            <a:r>
              <a:rPr lang="es-AR" sz="2000" dirty="0" smtClean="0">
                <a:solidFill>
                  <a:schemeClr val="tx1"/>
                </a:solidFill>
                <a:effectLst/>
                <a:latin typeface="Bell MT" pitchFamily="18" charset="0"/>
              </a:rPr>
              <a:t>opciones</a:t>
            </a:r>
            <a:br>
              <a:rPr lang="es-AR" sz="2000" dirty="0" smtClean="0">
                <a:solidFill>
                  <a:schemeClr val="tx1"/>
                </a:solidFill>
                <a:effectLst/>
                <a:latin typeface="Bell MT" pitchFamily="18" charset="0"/>
              </a:rPr>
            </a:br>
            <a:r>
              <a:rPr lang="es-AR" sz="2000" dirty="0" smtClean="0">
                <a:solidFill>
                  <a:schemeClr val="tx1"/>
                </a:solidFill>
                <a:effectLst/>
                <a:latin typeface="Bell MT" pitchFamily="18" charset="0"/>
              </a:rPr>
              <a:t/>
            </a:r>
            <a:br>
              <a:rPr lang="es-AR" sz="2000" dirty="0" smtClean="0">
                <a:solidFill>
                  <a:schemeClr val="tx1"/>
                </a:solidFill>
                <a:effectLst/>
                <a:latin typeface="Bell MT" pitchFamily="18" charset="0"/>
              </a:rPr>
            </a:br>
            <a:r>
              <a:rPr lang="es-AR" sz="2000" b="1" dirty="0">
                <a:solidFill>
                  <a:schemeClr val="tx1"/>
                </a:solidFill>
                <a:effectLst/>
                <a:latin typeface="Bell MT" pitchFamily="18" charset="0"/>
              </a:rPr>
              <a:t>Vista Clasificador de diapositivas</a:t>
            </a:r>
            <a:br>
              <a:rPr lang="es-AR" sz="2000" b="1" dirty="0">
                <a:solidFill>
                  <a:schemeClr val="tx1"/>
                </a:solidFill>
                <a:effectLst/>
                <a:latin typeface="Bell MT" pitchFamily="18" charset="0"/>
              </a:rPr>
            </a:br>
            <a:r>
              <a:rPr lang="es-AR" sz="2000" dirty="0">
                <a:solidFill>
                  <a:schemeClr val="tx1"/>
                </a:solidFill>
                <a:effectLst/>
                <a:latin typeface="Bell MT" pitchFamily="18" charset="0"/>
              </a:rPr>
              <a:t>Puede ir a la vista </a:t>
            </a:r>
            <a:r>
              <a:rPr lang="es-AR" sz="2000" b="1" dirty="0">
                <a:solidFill>
                  <a:schemeClr val="tx1"/>
                </a:solidFill>
                <a:effectLst/>
                <a:latin typeface="Bell MT" pitchFamily="18" charset="0"/>
              </a:rPr>
              <a:t>Clasificador de diapositivas</a:t>
            </a:r>
            <a:r>
              <a:rPr lang="es-AR" sz="2000" dirty="0">
                <a:solidFill>
                  <a:schemeClr val="tx1"/>
                </a:solidFill>
                <a:effectLst/>
                <a:latin typeface="Bell MT" pitchFamily="18" charset="0"/>
              </a:rPr>
              <a:t> desde la barra de tareas  de la parte inferior de la ventana de diapositiva o desde la pestaña </a:t>
            </a:r>
            <a:r>
              <a:rPr lang="es-AR" sz="2000" b="1" dirty="0">
                <a:solidFill>
                  <a:schemeClr val="tx1"/>
                </a:solidFill>
                <a:effectLst/>
                <a:latin typeface="Bell MT" pitchFamily="18" charset="0"/>
              </a:rPr>
              <a:t>Vista</a:t>
            </a:r>
            <a:r>
              <a:rPr lang="es-AR" sz="2000" dirty="0">
                <a:solidFill>
                  <a:schemeClr val="tx1"/>
                </a:solidFill>
                <a:effectLst/>
                <a:latin typeface="Bell MT" pitchFamily="18" charset="0"/>
              </a:rPr>
              <a:t> de la cinta de opciones</a:t>
            </a:r>
            <a:r>
              <a:rPr lang="es-AR" sz="2000" dirty="0" smtClean="0">
                <a:solidFill>
                  <a:schemeClr val="tx1"/>
                </a:solidFill>
                <a:effectLst/>
                <a:latin typeface="Bell MT" pitchFamily="18" charset="0"/>
              </a:rPr>
              <a:t>.</a:t>
            </a:r>
            <a:r>
              <a:rPr lang="es-AR" sz="2000" dirty="0">
                <a:solidFill>
                  <a:schemeClr val="tx1"/>
                </a:solidFill>
                <a:effectLst/>
                <a:latin typeface="Bell MT" pitchFamily="18" charset="0"/>
              </a:rPr>
              <a:t/>
            </a:r>
            <a:br>
              <a:rPr lang="es-AR" sz="2000" dirty="0">
                <a:solidFill>
                  <a:schemeClr val="tx1"/>
                </a:solidFill>
                <a:effectLst/>
                <a:latin typeface="Bell MT" pitchFamily="18" charset="0"/>
              </a:rPr>
            </a:br>
            <a:r>
              <a:rPr lang="es-AR" sz="2000" dirty="0">
                <a:solidFill>
                  <a:schemeClr val="tx1"/>
                </a:solidFill>
                <a:effectLst/>
                <a:latin typeface="Bell MT" pitchFamily="18" charset="0"/>
              </a:rPr>
              <a:t/>
            </a:r>
            <a:br>
              <a:rPr lang="es-AR" sz="2000" dirty="0">
                <a:solidFill>
                  <a:schemeClr val="tx1"/>
                </a:solidFill>
                <a:effectLst/>
                <a:latin typeface="Bell MT" pitchFamily="18" charset="0"/>
              </a:rPr>
            </a:br>
            <a:r>
              <a:rPr lang="es-AR" sz="2000" dirty="0" smtClean="0">
                <a:solidFill>
                  <a:schemeClr val="tx1"/>
                </a:solidFill>
                <a:effectLst/>
                <a:latin typeface="Cambria" pitchFamily="18" charset="0"/>
              </a:rPr>
              <a:t/>
            </a:r>
            <a:br>
              <a:rPr lang="es-AR" sz="2000" dirty="0" smtClean="0">
                <a:solidFill>
                  <a:schemeClr val="tx1"/>
                </a:solidFill>
                <a:effectLst/>
                <a:latin typeface="Cambria" pitchFamily="18" charset="0"/>
              </a:rPr>
            </a:br>
            <a:r>
              <a:rPr lang="es-AR" sz="2000" dirty="0" smtClean="0">
                <a:solidFill>
                  <a:schemeClr val="tx1"/>
                </a:solidFill>
                <a:effectLst/>
                <a:latin typeface="Cambria" pitchFamily="18" charset="0"/>
              </a:rPr>
              <a:t/>
            </a:r>
            <a:br>
              <a:rPr lang="es-AR" sz="2000" dirty="0" smtClean="0">
                <a:solidFill>
                  <a:schemeClr val="tx1"/>
                </a:solidFill>
                <a:effectLst/>
                <a:latin typeface="Cambria" pitchFamily="18" charset="0"/>
              </a:rPr>
            </a:br>
            <a:r>
              <a:rPr lang="es-AR" sz="2000" dirty="0" smtClean="0">
                <a:solidFill>
                  <a:schemeClr val="tx1"/>
                </a:solidFill>
                <a:effectLst/>
                <a:latin typeface="Cambria" pitchFamily="18" charset="0"/>
              </a:rPr>
              <a:t/>
            </a:r>
            <a:br>
              <a:rPr lang="es-AR" sz="2000" dirty="0" smtClean="0">
                <a:solidFill>
                  <a:schemeClr val="tx1"/>
                </a:solidFill>
                <a:effectLst/>
                <a:latin typeface="Cambria" pitchFamily="18" charset="0"/>
              </a:rPr>
            </a:br>
            <a:r>
              <a:rPr lang="es-AR" sz="2000" dirty="0">
                <a:solidFill>
                  <a:schemeClr val="tx1"/>
                </a:solidFill>
                <a:effectLst/>
                <a:latin typeface="Cambria" pitchFamily="18" charset="0"/>
              </a:rPr>
              <a:t/>
            </a:r>
            <a:br>
              <a:rPr lang="es-AR" sz="2000" dirty="0">
                <a:solidFill>
                  <a:schemeClr val="tx1"/>
                </a:solidFill>
                <a:effectLst/>
                <a:latin typeface="Cambria" pitchFamily="18" charset="0"/>
              </a:rPr>
            </a:br>
            <a:endParaRPr lang="es-AR" sz="2000" dirty="0">
              <a:solidFill>
                <a:schemeClr val="tx1"/>
              </a:solidFill>
              <a:latin typeface="Cambria" pitchFamily="18" charset="0"/>
            </a:endParaRPr>
          </a:p>
        </p:txBody>
      </p:sp>
    </p:spTree>
    <p:extLst>
      <p:ext uri="{BB962C8B-B14F-4D97-AF65-F5344CB8AC3E}">
        <p14:creationId xmlns:p14="http://schemas.microsoft.com/office/powerpoint/2010/main" val="16517388"/>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556792"/>
            <a:ext cx="7498080" cy="5976664"/>
          </a:xfrm>
        </p:spPr>
        <p:txBody>
          <a:bodyPr>
            <a:normAutofit fontScale="90000"/>
          </a:bodyPr>
          <a:lstStyle/>
          <a:p>
            <a:r>
              <a:rPr lang="es-AR" sz="2200" b="1" dirty="0">
                <a:solidFill>
                  <a:schemeClr val="tx1"/>
                </a:solidFill>
                <a:effectLst/>
                <a:latin typeface="Bell MT" pitchFamily="18" charset="0"/>
              </a:rPr>
              <a:t>Vista Página de notas</a:t>
            </a:r>
            <a:br>
              <a:rPr lang="es-AR" sz="2200" b="1" dirty="0">
                <a:solidFill>
                  <a:schemeClr val="tx1"/>
                </a:solidFill>
                <a:effectLst/>
                <a:latin typeface="Bell MT" pitchFamily="18" charset="0"/>
              </a:rPr>
            </a:br>
            <a:r>
              <a:rPr lang="es-AR" sz="2200" dirty="0">
                <a:solidFill>
                  <a:schemeClr val="tx1"/>
                </a:solidFill>
                <a:effectLst/>
                <a:latin typeface="Bell MT" pitchFamily="18" charset="0"/>
              </a:rPr>
              <a:t>Puede mostrar u ocultar las notas del orador con el botón </a:t>
            </a:r>
            <a:r>
              <a:rPr lang="es-AR" sz="2200" b="1" dirty="0">
                <a:solidFill>
                  <a:schemeClr val="tx1"/>
                </a:solidFill>
                <a:effectLst/>
                <a:latin typeface="Bell MT" pitchFamily="18" charset="0"/>
              </a:rPr>
              <a:t>Notas</a:t>
            </a:r>
            <a:r>
              <a:rPr lang="es-AR" sz="2200" dirty="0">
                <a:solidFill>
                  <a:schemeClr val="tx1"/>
                </a:solidFill>
                <a:effectLst/>
                <a:latin typeface="Bell MT" pitchFamily="18" charset="0"/>
              </a:rPr>
              <a:t>  en la parte inferior de la ventana de diapositiva o puede ir a la vista </a:t>
            </a:r>
            <a:r>
              <a:rPr lang="es-AR" sz="2200" b="1" dirty="0">
                <a:solidFill>
                  <a:schemeClr val="tx1"/>
                </a:solidFill>
                <a:effectLst/>
                <a:latin typeface="Bell MT" pitchFamily="18" charset="0"/>
              </a:rPr>
              <a:t>Página de notas</a:t>
            </a:r>
            <a:r>
              <a:rPr lang="es-AR" sz="2200" dirty="0">
                <a:solidFill>
                  <a:schemeClr val="tx1"/>
                </a:solidFill>
                <a:effectLst/>
                <a:latin typeface="Bell MT" pitchFamily="18" charset="0"/>
              </a:rPr>
              <a:t> desde la pestaña </a:t>
            </a:r>
            <a:r>
              <a:rPr lang="es-AR" sz="2200" b="1" dirty="0">
                <a:solidFill>
                  <a:schemeClr val="tx1"/>
                </a:solidFill>
                <a:effectLst/>
                <a:latin typeface="Bell MT" pitchFamily="18" charset="0"/>
              </a:rPr>
              <a:t>Vista</a:t>
            </a:r>
            <a:r>
              <a:rPr lang="es-AR" sz="2200" dirty="0">
                <a:solidFill>
                  <a:schemeClr val="tx1"/>
                </a:solidFill>
                <a:effectLst/>
                <a:latin typeface="Bell MT" pitchFamily="18" charset="0"/>
              </a:rPr>
              <a:t> de la cinta de opciones</a:t>
            </a:r>
            <a:r>
              <a:rPr lang="es-AR" sz="2200" dirty="0" smtClean="0">
                <a:solidFill>
                  <a:schemeClr val="tx1"/>
                </a:solidFill>
                <a:effectLst/>
                <a:latin typeface="Bell MT" pitchFamily="18" charset="0"/>
              </a:rPr>
              <a:t>.</a:t>
            </a:r>
            <a:br>
              <a:rPr lang="es-AR" sz="2200" dirty="0" smtClean="0">
                <a:solidFill>
                  <a:schemeClr val="tx1"/>
                </a:solidFill>
                <a:effectLst/>
                <a:latin typeface="Bell MT" pitchFamily="18" charset="0"/>
              </a:rPr>
            </a:br>
            <a:r>
              <a:rPr lang="es-AR" sz="2200" b="1" dirty="0">
                <a:solidFill>
                  <a:schemeClr val="tx1"/>
                </a:solidFill>
                <a:effectLst/>
                <a:latin typeface="Bell MT" pitchFamily="18" charset="0"/>
              </a:rPr>
              <a:t>Vista Esquema</a:t>
            </a:r>
            <a:br>
              <a:rPr lang="es-AR" sz="2200" b="1" dirty="0">
                <a:solidFill>
                  <a:schemeClr val="tx1"/>
                </a:solidFill>
                <a:effectLst/>
                <a:latin typeface="Bell MT" pitchFamily="18" charset="0"/>
              </a:rPr>
            </a:br>
            <a:r>
              <a:rPr lang="es-AR" sz="2200" dirty="0">
                <a:solidFill>
                  <a:schemeClr val="tx1"/>
                </a:solidFill>
                <a:effectLst/>
                <a:latin typeface="Bell MT" pitchFamily="18" charset="0"/>
              </a:rPr>
              <a:t>Puede ir a la vista </a:t>
            </a:r>
            <a:r>
              <a:rPr lang="es-AR" sz="2200" b="1" dirty="0">
                <a:solidFill>
                  <a:schemeClr val="tx1"/>
                </a:solidFill>
                <a:effectLst/>
                <a:latin typeface="Bell MT" pitchFamily="18" charset="0"/>
              </a:rPr>
              <a:t>Esquema</a:t>
            </a:r>
            <a:r>
              <a:rPr lang="es-AR" sz="2200" dirty="0">
                <a:solidFill>
                  <a:schemeClr val="tx1"/>
                </a:solidFill>
                <a:effectLst/>
                <a:latin typeface="Bell MT" pitchFamily="18" charset="0"/>
              </a:rPr>
              <a:t> desde la pestaña </a:t>
            </a:r>
            <a:r>
              <a:rPr lang="es-AR" sz="2200" b="1" dirty="0">
                <a:solidFill>
                  <a:schemeClr val="tx1"/>
                </a:solidFill>
                <a:effectLst/>
                <a:latin typeface="Bell MT" pitchFamily="18" charset="0"/>
              </a:rPr>
              <a:t>Vista</a:t>
            </a:r>
            <a:r>
              <a:rPr lang="es-AR" sz="2200" dirty="0">
                <a:solidFill>
                  <a:schemeClr val="tx1"/>
                </a:solidFill>
                <a:effectLst/>
                <a:latin typeface="Bell MT" pitchFamily="18" charset="0"/>
              </a:rPr>
              <a:t> de la cinta de opciones. (En PowerPoint 2013 y versiones posteriores, ya no podrá acceder a la vista </a:t>
            </a:r>
            <a:r>
              <a:rPr lang="es-AR" sz="2200" b="1" dirty="0">
                <a:solidFill>
                  <a:schemeClr val="tx1"/>
                </a:solidFill>
                <a:effectLst/>
                <a:latin typeface="Bell MT" pitchFamily="18" charset="0"/>
              </a:rPr>
              <a:t>Esquema</a:t>
            </a:r>
            <a:r>
              <a:rPr lang="es-AR" sz="2200" dirty="0">
                <a:solidFill>
                  <a:schemeClr val="tx1"/>
                </a:solidFill>
                <a:effectLst/>
                <a:latin typeface="Bell MT" pitchFamily="18" charset="0"/>
              </a:rPr>
              <a:t> desde la vista </a:t>
            </a:r>
            <a:r>
              <a:rPr lang="es-AR" sz="2200" b="1" dirty="0">
                <a:solidFill>
                  <a:schemeClr val="tx1"/>
                </a:solidFill>
                <a:effectLst/>
                <a:latin typeface="Bell MT" pitchFamily="18" charset="0"/>
              </a:rPr>
              <a:t>Normal</a:t>
            </a:r>
            <a:r>
              <a:rPr lang="es-AR" sz="2200" dirty="0">
                <a:solidFill>
                  <a:schemeClr val="tx1"/>
                </a:solidFill>
                <a:effectLst/>
                <a:latin typeface="Bell MT" pitchFamily="18" charset="0"/>
              </a:rPr>
              <a:t> . Tiene que acceder a ella desde la pestaña </a:t>
            </a:r>
            <a:r>
              <a:rPr lang="es-AR" sz="2200" b="1" dirty="0">
                <a:solidFill>
                  <a:schemeClr val="tx1"/>
                </a:solidFill>
                <a:effectLst/>
                <a:latin typeface="Bell MT" pitchFamily="18" charset="0"/>
              </a:rPr>
              <a:t>Vista</a:t>
            </a:r>
            <a:r>
              <a:rPr lang="es-AR" sz="2200" dirty="0">
                <a:solidFill>
                  <a:schemeClr val="tx1"/>
                </a:solidFill>
                <a:effectLst/>
                <a:latin typeface="Bell MT" pitchFamily="18" charset="0"/>
              </a:rPr>
              <a:t> </a:t>
            </a:r>
            <a:r>
              <a:rPr lang="es-AR" sz="2200" dirty="0" smtClean="0">
                <a:solidFill>
                  <a:schemeClr val="tx1"/>
                </a:solidFill>
                <a:effectLst/>
                <a:latin typeface="Bell MT" pitchFamily="18" charset="0"/>
              </a:rPr>
              <a:t>).</a:t>
            </a:r>
            <a:br>
              <a:rPr lang="es-AR" sz="2200" dirty="0" smtClean="0">
                <a:solidFill>
                  <a:schemeClr val="tx1"/>
                </a:solidFill>
                <a:effectLst/>
                <a:latin typeface="Bell MT" pitchFamily="18" charset="0"/>
              </a:rPr>
            </a:br>
            <a:r>
              <a:rPr lang="es-AR" sz="2200" b="1" dirty="0">
                <a:solidFill>
                  <a:schemeClr val="tx1"/>
                </a:solidFill>
                <a:effectLst/>
                <a:latin typeface="Bell MT" pitchFamily="18" charset="0"/>
              </a:rPr>
              <a:t>Vistas Patrón</a:t>
            </a:r>
            <a:br>
              <a:rPr lang="es-AR" sz="2200" b="1" dirty="0">
                <a:solidFill>
                  <a:schemeClr val="tx1"/>
                </a:solidFill>
                <a:effectLst/>
                <a:latin typeface="Bell MT" pitchFamily="18" charset="0"/>
              </a:rPr>
            </a:br>
            <a:r>
              <a:rPr lang="es-AR" sz="2200" dirty="0">
                <a:solidFill>
                  <a:schemeClr val="tx1"/>
                </a:solidFill>
                <a:effectLst/>
                <a:latin typeface="Bell MT" pitchFamily="18" charset="0"/>
              </a:rPr>
              <a:t>Para ir a una vista maestra, en la pestaña </a:t>
            </a:r>
            <a:r>
              <a:rPr lang="es-AR" sz="2200" b="1" dirty="0">
                <a:solidFill>
                  <a:schemeClr val="tx1"/>
                </a:solidFill>
                <a:effectLst/>
                <a:latin typeface="Bell MT" pitchFamily="18" charset="0"/>
              </a:rPr>
              <a:t>Vista</a:t>
            </a:r>
            <a:r>
              <a:rPr lang="es-AR" sz="2200" dirty="0">
                <a:solidFill>
                  <a:schemeClr val="tx1"/>
                </a:solidFill>
                <a:effectLst/>
                <a:latin typeface="Bell MT" pitchFamily="18" charset="0"/>
              </a:rPr>
              <a:t>, en el grupo </a:t>
            </a:r>
            <a:r>
              <a:rPr lang="es-AR" sz="2200" b="1" dirty="0">
                <a:solidFill>
                  <a:schemeClr val="tx1"/>
                </a:solidFill>
                <a:effectLst/>
                <a:latin typeface="Bell MT" pitchFamily="18" charset="0"/>
              </a:rPr>
              <a:t>Vista Patrón</a:t>
            </a:r>
            <a:r>
              <a:rPr lang="es-AR" sz="2200" dirty="0">
                <a:solidFill>
                  <a:schemeClr val="tx1"/>
                </a:solidFill>
                <a:effectLst/>
                <a:latin typeface="Bell MT" pitchFamily="18" charset="0"/>
              </a:rPr>
              <a:t>, elija la vista maestra que desea</a:t>
            </a:r>
            <a:r>
              <a:rPr lang="es-AR" sz="2200" dirty="0" smtClean="0">
                <a:solidFill>
                  <a:schemeClr val="tx1"/>
                </a:solidFill>
                <a:effectLst/>
                <a:latin typeface="Bell MT" pitchFamily="18" charset="0"/>
              </a:rPr>
              <a:t>.</a:t>
            </a:r>
            <a:br>
              <a:rPr lang="es-AR" sz="2200" dirty="0" smtClean="0">
                <a:solidFill>
                  <a:schemeClr val="tx1"/>
                </a:solidFill>
                <a:effectLst/>
                <a:latin typeface="Bell MT" pitchFamily="18" charset="0"/>
              </a:rPr>
            </a:br>
            <a:r>
              <a:rPr lang="es-AR" sz="2200" b="1" dirty="0">
                <a:solidFill>
                  <a:schemeClr val="tx1"/>
                </a:solidFill>
                <a:effectLst/>
                <a:latin typeface="Bell MT" pitchFamily="18" charset="0"/>
              </a:rPr>
              <a:t>Vista Presentación con diapositivas</a:t>
            </a:r>
            <a:br>
              <a:rPr lang="es-AR" sz="2200" b="1" dirty="0">
                <a:solidFill>
                  <a:schemeClr val="tx1"/>
                </a:solidFill>
                <a:effectLst/>
                <a:latin typeface="Bell MT" pitchFamily="18" charset="0"/>
              </a:rPr>
            </a:br>
            <a:r>
              <a:rPr lang="es-AR" sz="2200" dirty="0">
                <a:solidFill>
                  <a:schemeClr val="tx1"/>
                </a:solidFill>
                <a:effectLst/>
                <a:latin typeface="Bell MT" pitchFamily="18" charset="0"/>
              </a:rPr>
              <a:t>Puede ir a la vista </a:t>
            </a:r>
            <a:r>
              <a:rPr lang="es-AR" sz="2200" b="1" dirty="0">
                <a:solidFill>
                  <a:schemeClr val="tx1"/>
                </a:solidFill>
                <a:effectLst/>
                <a:latin typeface="Bell MT" pitchFamily="18" charset="0"/>
              </a:rPr>
              <a:t>Presentación</a:t>
            </a:r>
            <a:r>
              <a:rPr lang="es-AR" sz="2200" dirty="0">
                <a:solidFill>
                  <a:schemeClr val="tx1"/>
                </a:solidFill>
                <a:effectLst/>
                <a:latin typeface="Bell MT" pitchFamily="18" charset="0"/>
              </a:rPr>
              <a:t> desde la barra de tareas  en la parte inferior de la ventana de la diapositiva.</a:t>
            </a:r>
            <a:br>
              <a:rPr lang="es-AR" sz="2200" dirty="0">
                <a:solidFill>
                  <a:schemeClr val="tx1"/>
                </a:solidFill>
                <a:effectLst/>
                <a:latin typeface="Bell MT" pitchFamily="18" charset="0"/>
              </a:rPr>
            </a:br>
            <a:r>
              <a:rPr lang="es-AR" sz="2200" b="1" dirty="0">
                <a:solidFill>
                  <a:schemeClr val="tx1"/>
                </a:solidFill>
                <a:effectLst/>
                <a:latin typeface="Bell MT" pitchFamily="18" charset="0"/>
              </a:rPr>
              <a:t>Vista Moderador</a:t>
            </a:r>
            <a:br>
              <a:rPr lang="es-AR" sz="2200" b="1" dirty="0">
                <a:solidFill>
                  <a:schemeClr val="tx1"/>
                </a:solidFill>
                <a:effectLst/>
                <a:latin typeface="Bell MT" pitchFamily="18" charset="0"/>
              </a:rPr>
            </a:br>
            <a:r>
              <a:rPr lang="es-AR" sz="2200" dirty="0">
                <a:solidFill>
                  <a:schemeClr val="tx1"/>
                </a:solidFill>
                <a:effectLst/>
                <a:latin typeface="Bell MT" pitchFamily="18" charset="0"/>
              </a:rPr>
              <a:t>Para ir a la vista </a:t>
            </a:r>
            <a:r>
              <a:rPr lang="es-AR" sz="2200" b="1" dirty="0">
                <a:solidFill>
                  <a:schemeClr val="tx1"/>
                </a:solidFill>
                <a:effectLst/>
                <a:latin typeface="Bell MT" pitchFamily="18" charset="0"/>
              </a:rPr>
              <a:t>Moderador</a:t>
            </a:r>
            <a:r>
              <a:rPr lang="es-AR" sz="2200" dirty="0">
                <a:solidFill>
                  <a:schemeClr val="tx1"/>
                </a:solidFill>
                <a:effectLst/>
                <a:latin typeface="Bell MT" pitchFamily="18" charset="0"/>
              </a:rPr>
              <a:t> , en la vista </a:t>
            </a:r>
            <a:r>
              <a:rPr lang="es-AR" sz="2200" b="1" dirty="0">
                <a:solidFill>
                  <a:schemeClr val="tx1"/>
                </a:solidFill>
                <a:effectLst/>
                <a:latin typeface="Bell MT" pitchFamily="18" charset="0"/>
              </a:rPr>
              <a:t>Presentación con diapositivas</a:t>
            </a:r>
            <a:r>
              <a:rPr lang="es-AR" sz="2200" dirty="0">
                <a:solidFill>
                  <a:schemeClr val="tx1"/>
                </a:solidFill>
                <a:effectLst/>
                <a:latin typeface="Bell MT" pitchFamily="18" charset="0"/>
              </a:rPr>
              <a:t> , en la esquina inferior izquierda de la pantalla, haga clic en y, a continuación, haga clic en </a:t>
            </a:r>
            <a:r>
              <a:rPr lang="es-AR" sz="2200" b="1" dirty="0">
                <a:solidFill>
                  <a:schemeClr val="tx1"/>
                </a:solidFill>
                <a:effectLst/>
                <a:latin typeface="Bell MT" pitchFamily="18" charset="0"/>
              </a:rPr>
              <a:t>Mostrar vista Moderador</a:t>
            </a:r>
            <a:r>
              <a:rPr lang="es-AR" sz="2200" dirty="0">
                <a:solidFill>
                  <a:schemeClr val="tx1"/>
                </a:solidFill>
                <a:effectLst/>
                <a:latin typeface="Bell MT" pitchFamily="18" charset="0"/>
              </a:rPr>
              <a:t> (como se muestra a continuación</a:t>
            </a:r>
            <a:r>
              <a:rPr lang="es-AR" sz="2200" dirty="0" smtClean="0">
                <a:solidFill>
                  <a:schemeClr val="tx1"/>
                </a:solidFill>
                <a:effectLst/>
                <a:latin typeface="Bell MT" pitchFamily="18" charset="0"/>
              </a:rPr>
              <a:t>) . </a:t>
            </a:r>
            <a:r>
              <a:rPr lang="es-AR" sz="2200" dirty="0">
                <a:solidFill>
                  <a:schemeClr val="tx1"/>
                </a:solidFill>
                <a:effectLst/>
                <a:latin typeface="Bell MT" pitchFamily="18" charset="0"/>
                <a:hlinkClick r:id="rId2"/>
              </a:rPr>
              <a:t>https://</a:t>
            </a:r>
            <a:r>
              <a:rPr lang="es-AR" sz="2200" dirty="0" smtClean="0">
                <a:solidFill>
                  <a:schemeClr val="tx1"/>
                </a:solidFill>
                <a:effectLst/>
                <a:latin typeface="Bell MT" pitchFamily="18" charset="0"/>
                <a:hlinkClick r:id="rId2"/>
              </a:rPr>
              <a:t>support.microsoft.com/es-es/office/elegir-la-vista-adecuada-para-una-tarea-en-powerpoint-21332d8d-adbc-4717-a2c6-e25a697b40e9</a:t>
            </a:r>
            <a:r>
              <a:rPr lang="es-AR" sz="2200" dirty="0" smtClean="0">
                <a:solidFill>
                  <a:schemeClr val="tx1"/>
                </a:solidFill>
                <a:effectLst/>
                <a:latin typeface="Bell MT" pitchFamily="18" charset="0"/>
              </a:rPr>
              <a:t> </a:t>
            </a:r>
            <a:r>
              <a:rPr lang="es-AR" sz="2200" dirty="0">
                <a:solidFill>
                  <a:schemeClr val="tx1"/>
                </a:solidFill>
                <a:effectLst/>
                <a:latin typeface="Bell MT" pitchFamily="18" charset="0"/>
              </a:rPr>
              <a:t/>
            </a:r>
            <a:br>
              <a:rPr lang="es-AR" sz="2200" dirty="0">
                <a:solidFill>
                  <a:schemeClr val="tx1"/>
                </a:solidFill>
                <a:effectLst/>
                <a:latin typeface="Bell MT" pitchFamily="18" charset="0"/>
              </a:rPr>
            </a:br>
            <a:r>
              <a:rPr lang="es-AR" sz="2200" dirty="0">
                <a:solidFill>
                  <a:schemeClr val="tx1"/>
                </a:solidFill>
                <a:effectLst/>
                <a:latin typeface="Bell MT" pitchFamily="18" charset="0"/>
              </a:rPr>
              <a:t/>
            </a:r>
            <a:br>
              <a:rPr lang="es-AR" sz="2200" dirty="0">
                <a:solidFill>
                  <a:schemeClr val="tx1"/>
                </a:solidFill>
                <a:effectLst/>
                <a:latin typeface="Bell MT" pitchFamily="18" charset="0"/>
              </a:rPr>
            </a:br>
            <a:r>
              <a:rPr lang="es-AR" sz="2200" dirty="0">
                <a:solidFill>
                  <a:schemeClr val="tx1"/>
                </a:solidFill>
                <a:effectLst/>
                <a:latin typeface="Bell MT" pitchFamily="18" charset="0"/>
              </a:rPr>
              <a:t/>
            </a:r>
            <a:br>
              <a:rPr lang="es-AR" sz="2200" dirty="0">
                <a:solidFill>
                  <a:schemeClr val="tx1"/>
                </a:solidFill>
                <a:effectLst/>
                <a:latin typeface="Bell MT" pitchFamily="18" charset="0"/>
              </a:rPr>
            </a:br>
            <a:r>
              <a:rPr lang="es-AR" sz="2200" dirty="0" smtClean="0">
                <a:effectLst/>
                <a:latin typeface="Bell MT" pitchFamily="18" charset="0"/>
              </a:rPr>
              <a:t/>
            </a:r>
            <a:br>
              <a:rPr lang="es-AR" sz="2200" dirty="0" smtClean="0">
                <a:effectLst/>
                <a:latin typeface="Bell MT" pitchFamily="18" charset="0"/>
              </a:rPr>
            </a:br>
            <a:r>
              <a:rPr lang="es-AR" dirty="0">
                <a:effectLst/>
              </a:rPr>
              <a:t/>
            </a:r>
            <a:br>
              <a:rPr lang="es-AR" dirty="0">
                <a:effectLst/>
              </a:rPr>
            </a:br>
            <a:endParaRPr lang="es-AR" dirty="0"/>
          </a:p>
        </p:txBody>
      </p:sp>
    </p:spTree>
    <p:extLst>
      <p:ext uri="{BB962C8B-B14F-4D97-AF65-F5344CB8AC3E}">
        <p14:creationId xmlns:p14="http://schemas.microsoft.com/office/powerpoint/2010/main" val="4074460229"/>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88639"/>
            <a:ext cx="7498080" cy="3240361"/>
          </a:xfrm>
        </p:spPr>
        <p:txBody>
          <a:bodyPr>
            <a:normAutofit fontScale="90000"/>
          </a:bodyPr>
          <a:lstStyle/>
          <a:p>
            <a:r>
              <a:rPr lang="es-AR" sz="2000" dirty="0" smtClean="0">
                <a:solidFill>
                  <a:schemeClr val="tx1"/>
                </a:solidFill>
              </a:rPr>
              <a:t>E:</a:t>
            </a:r>
            <a:r>
              <a:rPr lang="es-AR" sz="2000" dirty="0">
                <a:solidFill>
                  <a:schemeClr val="tx1"/>
                </a:solidFill>
                <a:effectLst/>
              </a:rPr>
              <a:t>Una animación es un efecto especial que se aplica a un solo elemento de una diapositiva, como texto, forma, imagen, etc</a:t>
            </a:r>
            <a:r>
              <a:rPr lang="es-AR" sz="2000" dirty="0" smtClean="0">
                <a:solidFill>
                  <a:schemeClr val="tx1"/>
                </a:solidFill>
                <a:effectLst/>
              </a:rPr>
              <a:t>.</a:t>
            </a:r>
            <a:br>
              <a:rPr lang="es-AR" sz="2000" dirty="0" smtClean="0">
                <a:solidFill>
                  <a:schemeClr val="tx1"/>
                </a:solidFill>
                <a:effectLst/>
              </a:rPr>
            </a:br>
            <a:r>
              <a:rPr lang="es-AR" sz="2000" dirty="0">
                <a:solidFill>
                  <a:schemeClr val="tx1"/>
                </a:solidFill>
                <a:effectLst/>
              </a:rPr>
              <a:t/>
            </a:r>
            <a:br>
              <a:rPr lang="es-AR" sz="2000" dirty="0">
                <a:solidFill>
                  <a:schemeClr val="tx1"/>
                </a:solidFill>
                <a:effectLst/>
              </a:rPr>
            </a:br>
            <a:r>
              <a:rPr lang="es-AR" sz="2200" dirty="0">
                <a:solidFill>
                  <a:schemeClr val="tx1"/>
                </a:solidFill>
                <a:effectLst/>
                <a:latin typeface="Bell MT" pitchFamily="18" charset="0"/>
              </a:rPr>
              <a:t>Una transición es el efecto especial que se produce al salir de una diapositiva y pasar a la siguiente durante una presentación</a:t>
            </a:r>
            <a:r>
              <a:rPr lang="es-AR" sz="2200" dirty="0">
                <a:effectLst/>
                <a:latin typeface="Bell MT" pitchFamily="18" charset="0"/>
              </a:rPr>
              <a:t>.</a:t>
            </a:r>
            <a:br>
              <a:rPr lang="es-AR" sz="2200" dirty="0">
                <a:effectLst/>
                <a:latin typeface="Bell MT" pitchFamily="18" charset="0"/>
              </a:rPr>
            </a:br>
            <a:r>
              <a:rPr lang="es-AR" sz="2200" dirty="0">
                <a:effectLst/>
                <a:latin typeface="Bell MT" pitchFamily="18" charset="0"/>
                <a:hlinkClick r:id="rId2"/>
              </a:rPr>
              <a:t>https://</a:t>
            </a:r>
            <a:r>
              <a:rPr lang="es-AR" sz="2200" dirty="0" smtClean="0">
                <a:effectLst/>
                <a:latin typeface="Bell MT" pitchFamily="18" charset="0"/>
                <a:hlinkClick r:id="rId2"/>
              </a:rPr>
              <a:t>support.microsoft.com/es-es/office/la-diferencia-entre-animaciones-y-transiciones-bae174a4-dad3-4268-bf9c-c201a70995f1</a:t>
            </a:r>
            <a:r>
              <a:rPr lang="es-AR" sz="2200" dirty="0" smtClean="0">
                <a:effectLst/>
                <a:latin typeface="Bell MT" pitchFamily="18" charset="0"/>
              </a:rPr>
              <a:t/>
            </a:r>
            <a:br>
              <a:rPr lang="es-AR" sz="2200" dirty="0" smtClean="0">
                <a:effectLst/>
                <a:latin typeface="Bell MT" pitchFamily="18" charset="0"/>
              </a:rPr>
            </a:br>
            <a:r>
              <a:rPr lang="es-AR" sz="2200" dirty="0" smtClean="0">
                <a:effectLst/>
                <a:latin typeface="Bell MT" pitchFamily="18" charset="0"/>
              </a:rPr>
              <a:t>GRACIAS POR VER</a:t>
            </a:r>
            <a:br>
              <a:rPr lang="es-AR" sz="2200" dirty="0" smtClean="0">
                <a:effectLst/>
                <a:latin typeface="Bell MT" pitchFamily="18" charset="0"/>
              </a:rPr>
            </a:br>
            <a:r>
              <a:rPr lang="es-AR" sz="2200" dirty="0" smtClean="0">
                <a:solidFill>
                  <a:schemeClr val="tx1"/>
                </a:solidFill>
                <a:effectLst/>
                <a:latin typeface="Bell MT" pitchFamily="18" charset="0"/>
              </a:rPr>
              <a:t>VIVA LA LIBERTAD </a:t>
            </a:r>
            <a:br>
              <a:rPr lang="es-AR" sz="2200" dirty="0" smtClean="0">
                <a:solidFill>
                  <a:schemeClr val="tx1"/>
                </a:solidFill>
                <a:effectLst/>
                <a:latin typeface="Bell MT" pitchFamily="18" charset="0"/>
              </a:rPr>
            </a:br>
            <a:r>
              <a:rPr lang="es-AR" sz="2200" dirty="0" smtClean="0">
                <a:solidFill>
                  <a:schemeClr val="tx1"/>
                </a:solidFill>
                <a:effectLst/>
                <a:latin typeface="Bell MT" pitchFamily="18" charset="0"/>
              </a:rPr>
              <a:t>        </a:t>
            </a:r>
            <a:r>
              <a:rPr lang="es-AR" sz="2200" b="1" dirty="0" smtClean="0">
                <a:solidFill>
                  <a:schemeClr val="tx1"/>
                </a:solidFill>
                <a:effectLst/>
                <a:latin typeface="Bell MT" pitchFamily="18" charset="0"/>
              </a:rPr>
              <a:t>VIVAAAA</a:t>
            </a:r>
            <a:r>
              <a:rPr lang="es-AR" sz="2200" dirty="0" smtClean="0">
                <a:effectLst/>
                <a:latin typeface="Bell MT" pitchFamily="18" charset="0"/>
              </a:rPr>
              <a:t/>
            </a:r>
            <a:br>
              <a:rPr lang="es-AR" sz="2200" dirty="0" smtClean="0">
                <a:effectLst/>
                <a:latin typeface="Bell MT" pitchFamily="18" charset="0"/>
              </a:rPr>
            </a:br>
            <a:r>
              <a:rPr lang="es-AR" sz="2200" dirty="0" smtClean="0">
                <a:effectLst/>
                <a:latin typeface="Bell MT" pitchFamily="18" charset="0"/>
              </a:rPr>
              <a:t/>
            </a:r>
            <a:br>
              <a:rPr lang="es-AR" sz="2200" dirty="0" smtClean="0">
                <a:effectLst/>
                <a:latin typeface="Bell MT" pitchFamily="18" charset="0"/>
              </a:rPr>
            </a:br>
            <a:r>
              <a:rPr lang="es-AR" sz="2200" dirty="0" smtClean="0">
                <a:effectLst/>
                <a:latin typeface="Bell MT" pitchFamily="18" charset="0"/>
              </a:rPr>
              <a:t> </a:t>
            </a:r>
            <a:endParaRPr lang="es-AR" sz="2200" dirty="0">
              <a:solidFill>
                <a:schemeClr val="tx1"/>
              </a:solidFill>
              <a:latin typeface="Bell MT" pitchFamily="18"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3789040"/>
            <a:ext cx="3048000" cy="2038350"/>
          </a:xfrm>
          <a:prstGeom prst="rect">
            <a:avLst/>
          </a:prstGeom>
        </p:spPr>
      </p:pic>
    </p:spTree>
    <p:extLst>
      <p:ext uri="{BB962C8B-B14F-4D97-AF65-F5344CB8AC3E}">
        <p14:creationId xmlns:p14="http://schemas.microsoft.com/office/powerpoint/2010/main" val="3851125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256</TotalTime>
  <Words>62</Words>
  <Application>Microsoft Office PowerPoint</Application>
  <PresentationFormat>Presentación en pantalla (4:3)</PresentationFormat>
  <Paragraphs>14</Paragraphs>
  <Slides>10</Slides>
  <Notes>0</Notes>
  <HiddenSlides>0</HiddenSlides>
  <MMClips>1</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Solsticio</vt:lpstr>
      <vt:lpstr>Laboratorio de informática </vt:lpstr>
      <vt:lpstr>.</vt:lpstr>
      <vt:lpstr>A:¿Qué es Microsoft PowerPoint? Microsoft PowerPoint (PPT) es un software de ofimática diseñado para realizar presentación de diapositivas. Fue creado a mediados de los años 80 y vendido en 1987 a Bill Gates, convirtiéndose en un producto estrella de la compañía Microsoft. En la actualidad es uno de los programas más utilizados del mundo para realizar presentaciones, y está desarrollado tanto para los sistemas operativos Windows y macOS; aunque se están utilizando también en móviles, para Android e iOS.  https://www.edx.org/es/aprende/microsoft-powerpoint#:~:text=Microsoft%20PowerPoint%20(PPT)%20es%20un,estrella%20de%20la%20compa%C3%B1%C3%ADa%20Microsoft.    </vt:lpstr>
      <vt:lpstr>B: Es fácil de usar. Permite crear presentaciones atractivas. Brinda viñetas simples. Ofrece una disposición sencilla de la información. Es fácil de presentar. Sus archivos son vulnerables. Sus presentaciones se desarrollan en una narrativa lineal. No ofrece mucha compatibilidad.  https://blog.hubspot.es/marketing/que-es-powerpoint  </vt:lpstr>
      <vt:lpstr>C:1. Barra de herramientas de accesos rápidos Se caracteriza por que contiene normalmente las opciones que se usan con mayor frecuencia, como son Abrir, Guardar, Deshacer, etc. Puedes personalizar dichos íconos a tu gusto. 2. Fichas o pestañas Son una serie de separadores que contienen distintas funciones para utilizar dentro de la cinta de opciones, entre las que destacan Transiciones y Animaciones. 3. Cinta de opciones Contiene todos los botones y comandos que necesitas para crear tus presentaciones en PowerPoint. 4. Cuenta de usuario Desde aquí puedes ver tu cuenta de Microsoft, con la cuál está registrado tu producto de Office, puedes acceder a tu perfil y cambiar tu cuenta. 5. ¿Qué hacer? / Indicar Este botón o comando te ayudará a buscar y encontrar rápidamente algunas herramientas de PowerPoint y elementos que desees usar para crear tu presentación.     </vt:lpstr>
      <vt:lpstr>6. Panel de navegación de diapositivas En esta área se muestra la cantidad de diapositivas que tienes en tu documento, puede moverlas de lugar, agregar o quitar, según tus necesidades. 7. Espacio de trabajo Esta área, también llamada diapositiva en blanco, es el espacio de trabajo en PowerPoint, aquí agregarás todos los elementos que contendrá tu presentación digital. 8. Número de diapositiva Este es un contador que te muestra principalmente el número de la diapositiva en la que te encuentras trabajando, así como el total de diapositivas que contiene tu presentación. 9. Notas Cuando hagas clic en esta opción podrás agregar notas en la diapositiva que te pueden ayudar cuando estés realizando tu presentación en público. 10. Modos de visualización Encontrarás cuatro formas de ver una presentación. Normal, clasificador de diapositivas y vista lectura, el último ícono se llama «Presentación con diapositivas» que explicaré más adelante. </vt:lpstr>
      <vt:lpstr>11. Control deslizante del zoom Con esta pequeña barra podrás acerca o alejar tu documento para visualizar los elementos como mejor prefieras. 12. Presentación con diapositivas Este es uno de los pequeños botones más importantes dentro de PowerPoint, ya que es el que permite visualizar todo lo que has creado en tu presentación en pantalla completa, puedes oprimir este botón o hacer clic en tu tecla F5 https://fernandoarciniega.com/elementos-de-la-pantalla-de-power-point/  D:Vista Normal Puede ir a la vista Normal desde la barra de tareas  de la parte inferior de la ventana de diapositiva o desde la pestaña Vista de la cinta de opciones  Vista Clasificador de diapositivas Puede ir a la vista Clasificador de diapositivas desde la barra de tareas  de la parte inferior de la ventana de diapositiva o desde la pestaña Vista de la cinta de opciones.      </vt:lpstr>
      <vt:lpstr>Vista Página de notas Puede mostrar u ocultar las notas del orador con el botón Notas  en la parte inferior de la ventana de diapositiva o puede ir a la vista Página de notas desde la pestaña Vista de la cinta de opciones. Vista Esquema Puede ir a la vista Esquema desde la pestaña Vista de la cinta de opciones. (En PowerPoint 2013 y versiones posteriores, ya no podrá acceder a la vista Esquema desde la vista Normal . Tiene que acceder a ella desde la pestaña Vista ). Vistas Patrón Para ir a una vista maestra, en la pestaña Vista, en el grupo Vista Patrón, elija la vista maestra que desea. Vista Presentación con diapositivas Puede ir a la vista Presentación desde la barra de tareas  en la parte inferior de la ventana de la diapositiva. Vista Moderador Para ir a la vista Moderador , en la vista Presentación con diapositivas , en la esquina inferior izquierda de la pantalla, haga clic en y, a continuación, haga clic en Mostrar vista Moderador (como se muestra a continuación) . https://support.microsoft.com/es-es/office/elegir-la-vista-adecuada-para-una-tarea-en-powerpoint-21332d8d-adbc-4717-a2c6-e25a697b40e9      </vt:lpstr>
      <vt:lpstr>E:Una animación es un efecto especial que se aplica a un solo elemento de una diapositiva, como texto, forma, imagen, etc.  Una transición es el efecto especial que se produce al salir de una diapositiva y pasar a la siguiente durante una presentación. https://support.microsoft.com/es-es/office/la-diferencia-entre-animaciones-y-transiciones-bae174a4-dad3-4268-bf9c-c201a70995f1 GRACIAS POR VER VIVA LA LIBERTAD          VIVAAAA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de informática</dc:title>
  <dc:creator>Secundaria</dc:creator>
  <cp:lastModifiedBy>Secundaria</cp:lastModifiedBy>
  <cp:revision>26</cp:revision>
  <dcterms:created xsi:type="dcterms:W3CDTF">2023-10-09T19:29:11Z</dcterms:created>
  <dcterms:modified xsi:type="dcterms:W3CDTF">2023-10-23T20:24:01Z</dcterms:modified>
</cp:coreProperties>
</file>