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sldIdLst>
    <p:sldId id="256" r:id="rId2"/>
    <p:sldId id="265" r:id="rId3"/>
    <p:sldId id="257" r:id="rId4"/>
    <p:sldId id="258" r:id="rId5"/>
    <p:sldId id="259" r:id="rId6"/>
    <p:sldId id="263" r:id="rId7"/>
    <p:sldId id="264" r:id="rId8"/>
    <p:sldId id="266" r:id="rId9"/>
    <p:sldId id="260" r:id="rId10"/>
    <p:sldId id="267" r:id="rId11"/>
    <p:sldId id="268" r:id="rId12"/>
    <p:sldId id="269" r:id="rId13"/>
    <p:sldId id="270" r:id="rId14"/>
    <p:sldId id="271" r:id="rId15"/>
    <p:sldId id="272" r:id="rId16"/>
    <p:sldId id="273" r:id="rId17"/>
    <p:sldId id="274" r:id="rId18"/>
    <p:sldId id="275" r:id="rId19"/>
    <p:sldId id="262" r:id="rId20"/>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cundaria"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62" autoAdjust="0"/>
    <p:restoredTop sz="94624" autoAdjust="0"/>
  </p:normalViewPr>
  <p:slideViewPr>
    <p:cSldViewPr>
      <p:cViewPr varScale="1">
        <p:scale>
          <a:sx n="92" d="100"/>
          <a:sy n="92" d="100"/>
        </p:scale>
        <p:origin x="-750" y="-102"/>
      </p:cViewPr>
      <p:guideLst>
        <p:guide orient="horz" pos="1620"/>
        <p:guide pos="2880"/>
      </p:guideLst>
    </p:cSldViewPr>
  </p:slideViewPr>
  <p:outlineViewPr>
    <p:cViewPr>
      <p:scale>
        <a:sx n="33" d="100"/>
        <a:sy n="33" d="100"/>
      </p:scale>
      <p:origin x="0" y="109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10-10T15:31:32.818"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F13505-40B7-4772-911B-DF162508B66C}" type="datetimeFigureOut">
              <a:rPr lang="es-ES" smtClean="0"/>
              <a:pPr/>
              <a:t>23/10/2023</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96F68E-2620-44C8-837D-BC4778AEC433}"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396F68E-2620-44C8-837D-BC4778AEC433}" type="slidenum">
              <a:rPr lang="es-ES" smtClean="0"/>
              <a:pPr/>
              <a:t>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396F68E-2620-44C8-837D-BC4778AEC433}" type="slidenum">
              <a:rPr lang="es-ES" smtClean="0"/>
              <a:pPr/>
              <a:t>4</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396F68E-2620-44C8-837D-BC4778AEC433}" type="slidenum">
              <a:rPr lang="es-ES" smtClean="0"/>
              <a:pPr/>
              <a:t>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2343150"/>
            <a:ext cx="6172200" cy="142077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8050371" y="832948"/>
            <a:ext cx="1714500" cy="381000"/>
          </a:xfrm>
        </p:spPr>
        <p:txBody>
          <a:bodyPr/>
          <a:lstStyle/>
          <a:p>
            <a:fld id="{627049BA-DA0D-48BA-88FA-C1978F1E264A}" type="datetimeFigureOut">
              <a:rPr lang="es-ES" smtClean="0"/>
              <a:pPr/>
              <a:t>23/10/2023</a:t>
            </a:fld>
            <a:endParaRPr lang="es-ES"/>
          </a:p>
        </p:txBody>
      </p:sp>
      <p:sp>
        <p:nvSpPr>
          <p:cNvPr id="17" name="16 Marcador de pie de página"/>
          <p:cNvSpPr>
            <a:spLocks noGrp="1"/>
          </p:cNvSpPr>
          <p:nvPr>
            <p:ph type="ftr" sz="quarter" idx="11"/>
          </p:nvPr>
        </p:nvSpPr>
        <p:spPr bwMode="auto">
          <a:xfrm rot="5400000">
            <a:off x="7534469" y="3088246"/>
            <a:ext cx="2743200" cy="384048"/>
          </a:xfrm>
        </p:spPr>
        <p:txBody>
          <a:bodyPr/>
          <a:lstStyle/>
          <a:p>
            <a:endParaRPr lang="es-ES"/>
          </a:p>
        </p:txBody>
      </p:sp>
      <p:sp>
        <p:nvSpPr>
          <p:cNvPr id="10" name="9 Rectángulo"/>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3696527"/>
            <a:ext cx="609600" cy="388143"/>
          </a:xfrm>
        </p:spPr>
        <p:txBody>
          <a:bodyPr/>
          <a:lstStyle/>
          <a:p>
            <a:fld id="{35EDB7B0-88EC-45F5-A252-FDE47EAB9A00}"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27049BA-DA0D-48BA-88FA-C1978F1E264A}" type="datetimeFigureOut">
              <a:rPr lang="es-ES" smtClean="0"/>
              <a:pPr/>
              <a:t>23/10/2023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EDB7B0-88EC-45F5-A252-FDE47EAB9A0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80"/>
            <a:ext cx="1676400" cy="4388644"/>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05979"/>
            <a:ext cx="6019800" cy="438864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27049BA-DA0D-48BA-88FA-C1978F1E264A}" type="datetimeFigureOut">
              <a:rPr lang="es-ES" smtClean="0"/>
              <a:pPr/>
              <a:t>23/10/2023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EDB7B0-88EC-45F5-A252-FDE47EAB9A0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200150"/>
            <a:ext cx="7467600" cy="365531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627049BA-DA0D-48BA-88FA-C1978F1E264A}" type="datetimeFigureOut">
              <a:rPr lang="es-ES" smtClean="0"/>
              <a:pPr/>
              <a:t>23/10/2023</a:t>
            </a:fld>
            <a:endParaRPr lang="es-ES"/>
          </a:p>
        </p:txBody>
      </p:sp>
      <p:sp>
        <p:nvSpPr>
          <p:cNvPr id="9" name="8 Marcador de número de diapositiva"/>
          <p:cNvSpPr>
            <a:spLocks noGrp="1"/>
          </p:cNvSpPr>
          <p:nvPr>
            <p:ph type="sldNum" sz="quarter" idx="15"/>
          </p:nvPr>
        </p:nvSpPr>
        <p:spPr/>
        <p:txBody>
          <a:bodyPr rtlCol="0"/>
          <a:lstStyle/>
          <a:p>
            <a:fld id="{35EDB7B0-88EC-45F5-A252-FDE47EAB9A00}"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171700"/>
            <a:ext cx="6172200" cy="1540193"/>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8049006" y="830199"/>
            <a:ext cx="1714500" cy="381000"/>
          </a:xfrm>
        </p:spPr>
        <p:txBody>
          <a:bodyPr/>
          <a:lstStyle/>
          <a:p>
            <a:fld id="{627049BA-DA0D-48BA-88FA-C1978F1E264A}" type="datetimeFigureOut">
              <a:rPr lang="es-ES" smtClean="0"/>
              <a:pPr/>
              <a:t>23/10/2023</a:t>
            </a:fld>
            <a:endParaRPr lang="es-ES"/>
          </a:p>
        </p:txBody>
      </p:sp>
      <p:sp>
        <p:nvSpPr>
          <p:cNvPr id="5" name="4 Marcador de pie de página"/>
          <p:cNvSpPr>
            <a:spLocks noGrp="1"/>
          </p:cNvSpPr>
          <p:nvPr>
            <p:ph type="ftr" sz="quarter" idx="11"/>
          </p:nvPr>
        </p:nvSpPr>
        <p:spPr bwMode="auto">
          <a:xfrm rot="5400000">
            <a:off x="7534656" y="3086100"/>
            <a:ext cx="2743200" cy="384048"/>
          </a:xfrm>
        </p:spPr>
        <p:txBody>
          <a:bodyPr/>
          <a:lstStyle/>
          <a:p>
            <a:endParaRPr lang="es-ES"/>
          </a:p>
        </p:txBody>
      </p:sp>
      <p:sp>
        <p:nvSpPr>
          <p:cNvPr id="9" name="8 Rectángulo"/>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3696527"/>
            <a:ext cx="609600" cy="388143"/>
          </a:xfrm>
        </p:spPr>
        <p:txBody>
          <a:bodyPr/>
          <a:lstStyle/>
          <a:p>
            <a:fld id="{35EDB7B0-88EC-45F5-A252-FDE47EAB9A00}"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627049BA-DA0D-48BA-88FA-C1978F1E264A}" type="datetimeFigureOut">
              <a:rPr lang="es-ES" smtClean="0"/>
              <a:pPr/>
              <a:t>23/10/2023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5EDB7B0-88EC-45F5-A252-FDE47EAB9A00}" type="slidenum">
              <a:rPr lang="es-ES" smtClean="0"/>
              <a:pPr/>
              <a:t>‹Nº›</a:t>
            </a:fld>
            <a:endParaRPr lang="es-ES"/>
          </a:p>
        </p:txBody>
      </p:sp>
      <p:sp>
        <p:nvSpPr>
          <p:cNvPr id="9" name="8 Marcador de contenido"/>
          <p:cNvSpPr>
            <a:spLocks noGrp="1"/>
          </p:cNvSpPr>
          <p:nvPr>
            <p:ph sz="quarter" idx="1"/>
          </p:nvPr>
        </p:nvSpPr>
        <p:spPr>
          <a:xfrm>
            <a:off x="457200" y="1200150"/>
            <a:ext cx="3657600" cy="3429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200150"/>
            <a:ext cx="3657600" cy="3429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7543800" cy="85725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627049BA-DA0D-48BA-88FA-C1978F1E264A}" type="datetimeFigureOut">
              <a:rPr lang="es-ES" smtClean="0"/>
              <a:pPr/>
              <a:t>23/10/2023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5EDB7B0-88EC-45F5-A252-FDE47EAB9A00}" type="slidenum">
              <a:rPr lang="es-ES" smtClean="0"/>
              <a:pPr/>
              <a:t>‹Nº›</a:t>
            </a:fld>
            <a:endParaRPr lang="es-ES"/>
          </a:p>
        </p:txBody>
      </p:sp>
      <p:sp>
        <p:nvSpPr>
          <p:cNvPr id="11" name="10 Marcador de contenido"/>
          <p:cNvSpPr>
            <a:spLocks noGrp="1"/>
          </p:cNvSpPr>
          <p:nvPr>
            <p:ph sz="quarter" idx="2"/>
          </p:nvPr>
        </p:nvSpPr>
        <p:spPr>
          <a:xfrm>
            <a:off x="457200" y="1771650"/>
            <a:ext cx="3657600" cy="291465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1771650"/>
            <a:ext cx="3657600" cy="291465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627049BA-DA0D-48BA-88FA-C1978F1E264A}" type="datetimeFigureOut">
              <a:rPr lang="es-ES" smtClean="0"/>
              <a:pPr/>
              <a:t>23/10/2023</a:t>
            </a:fld>
            <a:endParaRPr lang="es-ES"/>
          </a:p>
        </p:txBody>
      </p:sp>
      <p:sp>
        <p:nvSpPr>
          <p:cNvPr id="7" name="6 Marcador de número de diapositiva"/>
          <p:cNvSpPr>
            <a:spLocks noGrp="1"/>
          </p:cNvSpPr>
          <p:nvPr>
            <p:ph type="sldNum" sz="quarter" idx="11"/>
          </p:nvPr>
        </p:nvSpPr>
        <p:spPr/>
        <p:txBody>
          <a:bodyPr rtlCol="0"/>
          <a:lstStyle/>
          <a:p>
            <a:fld id="{35EDB7B0-88EC-45F5-A252-FDE47EAB9A00}"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27049BA-DA0D-48BA-88FA-C1978F1E264A}" type="datetimeFigureOut">
              <a:rPr lang="es-ES" smtClean="0"/>
              <a:pPr/>
              <a:t>23/10/2023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5EDB7B0-88EC-45F5-A252-FDE47EAB9A0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05740"/>
            <a:ext cx="5638800" cy="4745736"/>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627049BA-DA0D-48BA-88FA-C1978F1E264A}" type="datetimeFigureOut">
              <a:rPr lang="es-ES" smtClean="0"/>
              <a:pPr/>
              <a:t>23/10/2023</a:t>
            </a:fld>
            <a:endParaRPr lang="es-ES"/>
          </a:p>
        </p:txBody>
      </p:sp>
      <p:sp>
        <p:nvSpPr>
          <p:cNvPr id="22" name="21 Marcador de número de diapositiva"/>
          <p:cNvSpPr>
            <a:spLocks noGrp="1"/>
          </p:cNvSpPr>
          <p:nvPr>
            <p:ph type="sldNum" sz="quarter" idx="15"/>
          </p:nvPr>
        </p:nvSpPr>
        <p:spPr/>
        <p:txBody>
          <a:bodyPr rtlCol="0"/>
          <a:lstStyle/>
          <a:p>
            <a:fld id="{35EDB7B0-88EC-45F5-A252-FDE47EAB9A00}"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4138803" y="2343150"/>
            <a:ext cx="473202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627049BA-DA0D-48BA-88FA-C1978F1E264A}" type="datetimeFigureOut">
              <a:rPr lang="es-ES" smtClean="0"/>
              <a:pPr/>
              <a:t>23/10/2023</a:t>
            </a:fld>
            <a:endParaRPr lang="es-ES"/>
          </a:p>
        </p:txBody>
      </p:sp>
      <p:sp>
        <p:nvSpPr>
          <p:cNvPr id="18" name="17 Marcador de número de diapositiva"/>
          <p:cNvSpPr>
            <a:spLocks noGrp="1"/>
          </p:cNvSpPr>
          <p:nvPr>
            <p:ph type="sldNum" sz="quarter" idx="11"/>
          </p:nvPr>
        </p:nvSpPr>
        <p:spPr/>
        <p:txBody>
          <a:bodyPr rtlCol="0"/>
          <a:lstStyle/>
          <a:p>
            <a:fld id="{35EDB7B0-88EC-45F5-A252-FDE47EAB9A00}"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05979"/>
            <a:ext cx="7467600" cy="85725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defRPr>
            </a:lvl1pPr>
          </a:lstStyle>
          <a:p>
            <a:fld id="{627049BA-DA0D-48BA-88FA-C1978F1E264A}" type="datetimeFigureOut">
              <a:rPr lang="es-ES" smtClean="0"/>
              <a:pPr/>
              <a:t>23/10/2023</a:t>
            </a:fld>
            <a:endParaRPr lang="es-ES"/>
          </a:p>
        </p:txBody>
      </p:sp>
      <p:sp>
        <p:nvSpPr>
          <p:cNvPr id="3" name="2 Marcador de pie de página"/>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defRPr>
            </a:lvl1pPr>
          </a:lstStyle>
          <a:p>
            <a:fld id="{35EDB7B0-88EC-45F5-A252-FDE47EAB9A0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D:\Users\Secundaria\Music\X2Download.app%20-%20Carrera,%20Spreen%20-%20Minina%20(Mejorada%20y%20Extendida)%20(320%20kbps).mp3" TargetMode="Externa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hyperlink" Target="https://es.wikipedia.org/wiki/Transici%C3%B3n_(efecto_especial)"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support.microsoft.com/es-es/office/agregar-transiciones-entre-diapositivas-3f8244bf-f893-4efd-a7eb-3a4845c9c971"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es.linkedin.com/learning/powerpoint-2016-audio-video-y-animaciones/fundidos-de-entrada-y-de-salida-de-video"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es.wikipedia.org/wiki/Transici%C3%B3n_(efecto_especia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blog.classpoint.io/es/como-utilizar-la-transicion-morph-y-enhanced-morph-en-powerpoint/"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edu.gcfglobal.org/es/power-point-2010/-tipos-de-animacion/1/"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es.linkedin.com/learning/powerpoint-2013-audio-video-y-animaciones/insercion-de-animaciones-de-enfasis"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edu.gcfglobal.org/es/power-point-2010/-tipos-de-animacion/1/"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support.microsoft.com/es-es/office/v%C3%ADdeo-dise%C3%B1o-de-trayectorias-de-la-animaci%C3%B3n-eb60786f-9a00-41f3-8be6-1373a5ffcb1d"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tesisymasters.com.ar/" TargetMode="External"/><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hyperlink" Target="https://blog.hubspot.es/marketing/que-es-powerpoint" TargetMode="External"/></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hyperlink" Target="https://edu.gcfglobal.org/es/powerpoint-2013/que-es-y-como-funciona-la-vista-esquema/1/" TargetMode="External"/><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search?q=tipos+de+vistas+de+powerpoint&amp;oq=&amp;aqs=chrome.0.69i59i450l4.3326628j0j15&amp;sourceid=chrome&amp;ie=UTF-8" TargetMode="External"/><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3.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142858"/>
            <a:ext cx="7100910" cy="1285884"/>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s-E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LABORATORIO DE INFORMATICA</a:t>
            </a:r>
            <a:br>
              <a:rPr lang="es-E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es-E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PRACTICOnº4 	</a:t>
            </a:r>
            <a:br>
              <a:rPr lang="es-E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endParaRPr lang="es-ES" dirty="0"/>
          </a:p>
        </p:txBody>
      </p:sp>
      <p:sp>
        <p:nvSpPr>
          <p:cNvPr id="3" name="2 Subtítulo"/>
          <p:cNvSpPr>
            <a:spLocks noGrp="1"/>
          </p:cNvSpPr>
          <p:nvPr>
            <p:ph type="subTitle" idx="1"/>
          </p:nvPr>
        </p:nvSpPr>
        <p:spPr>
          <a:xfrm>
            <a:off x="357158" y="1785932"/>
            <a:ext cx="5357850" cy="3357568"/>
          </a:xfrm>
        </p:spPr>
        <p:txBody>
          <a:bodyPr>
            <a:normAutofit/>
          </a:bodyPr>
          <a:lstStyle/>
          <a:p>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i="1" dirty="0" err="1" smtClean="0">
                <a:ln w="12700">
                  <a:solidFill>
                    <a:schemeClr val="tx2">
                      <a:satMod val="155000"/>
                    </a:schemeClr>
                  </a:solidFill>
                  <a:prstDash val="solid"/>
                </a:ln>
                <a:solidFill>
                  <a:schemeClr val="bg2">
                    <a:tint val="85000"/>
                    <a:satMod val="155000"/>
                  </a:schemeClr>
                </a:solidFill>
              </a:rPr>
              <a:t>NyA</a:t>
            </a:r>
            <a:r>
              <a:rPr lang="es-ES" i="1" dirty="0" smtClean="0">
                <a:ln w="12700">
                  <a:solidFill>
                    <a:schemeClr val="tx2">
                      <a:satMod val="155000"/>
                    </a:schemeClr>
                  </a:solidFill>
                  <a:prstDash val="solid"/>
                </a:ln>
                <a:solidFill>
                  <a:schemeClr val="bg2">
                    <a:tint val="85000"/>
                    <a:satMod val="155000"/>
                  </a:schemeClr>
                </a:solidFill>
              </a:rPr>
              <a:t>: Jorge Castro</a:t>
            </a:r>
          </a:p>
          <a:p>
            <a:r>
              <a:rPr lang="es-ES" i="1" dirty="0" smtClean="0">
                <a:ln w="12700">
                  <a:solidFill>
                    <a:schemeClr val="tx2">
                      <a:satMod val="155000"/>
                    </a:schemeClr>
                  </a:solidFill>
                  <a:prstDash val="solid"/>
                </a:ln>
                <a:solidFill>
                  <a:schemeClr val="bg2">
                    <a:tint val="85000"/>
                    <a:satMod val="155000"/>
                  </a:schemeClr>
                </a:solidFill>
              </a:rPr>
              <a:t>    Fecha:</a:t>
            </a:r>
          </a:p>
          <a:p>
            <a:r>
              <a:rPr lang="es-ES" i="1" dirty="0" smtClean="0">
                <a:ln w="12700">
                  <a:solidFill>
                    <a:schemeClr val="tx2">
                      <a:satMod val="155000"/>
                    </a:schemeClr>
                  </a:solidFill>
                  <a:prstDash val="solid"/>
                </a:ln>
                <a:solidFill>
                  <a:schemeClr val="bg2">
                    <a:tint val="85000"/>
                    <a:satMod val="155000"/>
                  </a:schemeClr>
                </a:solidFill>
              </a:rPr>
              <a:t>    Año: 2023</a:t>
            </a:r>
          </a:p>
          <a:p>
            <a:r>
              <a:rPr lang="es-ES" i="1" dirty="0" smtClean="0">
                <a:ln w="12700">
                  <a:solidFill>
                    <a:schemeClr val="tx2">
                      <a:satMod val="155000"/>
                    </a:schemeClr>
                  </a:solidFill>
                  <a:prstDash val="solid"/>
                </a:ln>
                <a:solidFill>
                  <a:schemeClr val="bg2">
                    <a:tint val="85000"/>
                    <a:satMod val="155000"/>
                  </a:schemeClr>
                </a:solidFill>
              </a:rPr>
              <a:t>    Curso: 1ro ‘‘A’’</a:t>
            </a:r>
          </a:p>
          <a:p>
            <a:r>
              <a:rPr lang="es-ES" i="1" dirty="0" smtClean="0">
                <a:ln w="12700">
                  <a:solidFill>
                    <a:schemeClr val="tx2">
                      <a:satMod val="155000"/>
                    </a:schemeClr>
                  </a:solidFill>
                  <a:prstDash val="solid"/>
                </a:ln>
                <a:solidFill>
                  <a:schemeClr val="bg2">
                    <a:tint val="85000"/>
                    <a:satMod val="155000"/>
                  </a:schemeClr>
                </a:solidFill>
              </a:rPr>
              <a:t>    profe: Andrea Gómez</a:t>
            </a:r>
          </a:p>
          <a:p>
            <a:r>
              <a:rPr lang="es-ES" i="1" dirty="0" smtClean="0">
                <a:ln w="12700">
                  <a:solidFill>
                    <a:schemeClr val="tx2">
                      <a:satMod val="155000"/>
                    </a:schemeClr>
                  </a:solidFill>
                  <a:prstDash val="solid"/>
                </a:ln>
                <a:solidFill>
                  <a:schemeClr val="bg2">
                    <a:tint val="85000"/>
                    <a:satMod val="155000"/>
                  </a:schemeClr>
                </a:solidFill>
              </a:rPr>
              <a:t>    Tema: </a:t>
            </a:r>
            <a:r>
              <a:rPr lang="es-ES" i="1" dirty="0" err="1" smtClean="0">
                <a:ln w="12700">
                  <a:solidFill>
                    <a:schemeClr val="tx2">
                      <a:satMod val="155000"/>
                    </a:schemeClr>
                  </a:solidFill>
                  <a:prstDash val="solid"/>
                </a:ln>
                <a:solidFill>
                  <a:schemeClr val="bg2">
                    <a:tint val="85000"/>
                    <a:satMod val="155000"/>
                  </a:schemeClr>
                </a:solidFill>
              </a:rPr>
              <a:t>Power</a:t>
            </a:r>
            <a:r>
              <a:rPr lang="es-ES" i="1" dirty="0" smtClean="0">
                <a:ln w="12700">
                  <a:solidFill>
                    <a:schemeClr val="tx2">
                      <a:satMod val="155000"/>
                    </a:schemeClr>
                  </a:solidFill>
                  <a:prstDash val="solid"/>
                </a:ln>
                <a:solidFill>
                  <a:schemeClr val="bg2">
                    <a:tint val="85000"/>
                    <a:satMod val="155000"/>
                  </a:schemeClr>
                </a:solidFill>
              </a:rPr>
              <a:t> Point            </a:t>
            </a:r>
          </a:p>
          <a:p>
            <a:r>
              <a:rPr lang="es-ES" i="1" dirty="0" smtClean="0">
                <a:ln w="12700">
                  <a:solidFill>
                    <a:schemeClr val="tx2">
                      <a:satMod val="155000"/>
                    </a:schemeClr>
                  </a:solidFill>
                  <a:prstDash val="solid"/>
                </a:ln>
                <a:solidFill>
                  <a:schemeClr val="bg2">
                    <a:tint val="85000"/>
                    <a:satMod val="155000"/>
                  </a:schemeClr>
                </a:solidFill>
              </a:rPr>
              <a:t>   .--. .-.  --- ..-. .  .-.. .- --.- .. . .-. ---</a:t>
            </a:r>
          </a:p>
          <a:p>
            <a:r>
              <a:rPr lang="es-ES" i="1" dirty="0" smtClean="0">
                <a:ln w="12700">
                  <a:solidFill>
                    <a:schemeClr val="tx2">
                      <a:satMod val="155000"/>
                    </a:schemeClr>
                  </a:solidFill>
                  <a:prstDash val="solid"/>
                </a:ln>
                <a:solidFill>
                  <a:schemeClr val="bg2">
                    <a:tint val="85000"/>
                    <a:satMod val="155000"/>
                  </a:schemeClr>
                </a:solidFill>
              </a:rPr>
              <a:t>-- ..- -.-. …. ---</a:t>
            </a:r>
          </a:p>
        </p:txBody>
      </p:sp>
      <p:pic>
        <p:nvPicPr>
          <p:cNvPr id="1026" name="Picture 2" descr="D:\Users\Secundaria\Pictures\descargas\descarga.jpg"/>
          <p:cNvPicPr>
            <a:picLocks noChangeAspect="1" noChangeArrowheads="1"/>
          </p:cNvPicPr>
          <p:nvPr/>
        </p:nvPicPr>
        <p:blipFill>
          <a:blip r:embed="rId5"/>
          <a:srcRect/>
          <a:stretch>
            <a:fillRect/>
          </a:stretch>
        </p:blipFill>
        <p:spPr bwMode="auto">
          <a:xfrm>
            <a:off x="3929058" y="1428742"/>
            <a:ext cx="4786346" cy="3714758"/>
          </a:xfrm>
          <a:prstGeom prst="rect">
            <a:avLst/>
          </a:prstGeom>
          <a:noFill/>
        </p:spPr>
      </p:pic>
      <p:pic>
        <p:nvPicPr>
          <p:cNvPr id="8" name="X2Download.app - Carrera, Spreen - Minina (Mejorada y Extendida) (320 kbps).mp3">
            <a:hlinkClick r:id="" action="ppaction://media"/>
          </p:cNvPr>
          <p:cNvPicPr>
            <a:picLocks noRot="1" noChangeAspect="1"/>
          </p:cNvPicPr>
          <p:nvPr>
            <a:audioFile r:link="rId1"/>
          </p:nvPr>
        </p:nvPicPr>
        <p:blipFill>
          <a:blip r:embed="rId6"/>
          <a:stretch>
            <a:fillRect/>
          </a:stretch>
        </p:blipFill>
        <p:spPr>
          <a:xfrm>
            <a:off x="8839200" y="0"/>
            <a:ext cx="304800" cy="304800"/>
          </a:xfrm>
          <a:prstGeom prst="rect">
            <a:avLst/>
          </a:prstGeom>
        </p:spPr>
      </p:pic>
    </p:spTree>
  </p:cSld>
  <p:clrMapOvr>
    <a:masterClrMapping/>
  </p:clrMapOvr>
  <p:transition spd="med" advClick="0" advTm="7000">
    <p:wheel spokes="3"/>
    <p:sndAc>
      <p:stSnd>
        <p:snd r:embed="rId4" name="applaus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5786" y="214296"/>
            <a:ext cx="7000924" cy="754053"/>
          </a:xfrm>
          <a:prstGeom prst="rect">
            <a:avLst/>
          </a:prstGeom>
        </p:spPr>
        <p:txBody>
          <a:bodyPr wrap="square">
            <a:spAutoFit/>
          </a:bodyPr>
          <a:lstStyle/>
          <a:p>
            <a:r>
              <a:rPr lang="es-AR" sz="43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Tipos de transiciones</a:t>
            </a:r>
            <a:endParaRPr lang="es-ES" sz="43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3 Rectángulo"/>
          <p:cNvSpPr/>
          <p:nvPr/>
        </p:nvSpPr>
        <p:spPr>
          <a:xfrm>
            <a:off x="500034" y="1643056"/>
            <a:ext cx="8072494" cy="3123932"/>
          </a:xfrm>
          <a:prstGeom prst="rect">
            <a:avLst/>
          </a:prstGeom>
        </p:spPr>
        <p:txBody>
          <a:bodyPr wrap="square">
            <a:spAutoFit/>
          </a:bodyPr>
          <a:lstStyle/>
          <a:p>
            <a:r>
              <a:rPr lang="es-AR" dirty="0" smtClean="0"/>
              <a:t>.</a:t>
            </a:r>
            <a:r>
              <a:rPr lang="es-AR" sz="2500" dirty="0" smtClean="0">
                <a:solidFill>
                  <a:srgbClr val="FF0000"/>
                </a:solidFill>
              </a:rPr>
              <a:t>Corte (</a:t>
            </a:r>
            <a:r>
              <a:rPr lang="es-AR" sz="2500" dirty="0" err="1" smtClean="0">
                <a:solidFill>
                  <a:srgbClr val="FF0000"/>
                </a:solidFill>
              </a:rPr>
              <a:t>cut</a:t>
            </a:r>
            <a:r>
              <a:rPr lang="es-AR" sz="2500" dirty="0" smtClean="0">
                <a:solidFill>
                  <a:srgbClr val="FF0000"/>
                </a:solidFill>
              </a:rPr>
              <a:t>) El </a:t>
            </a:r>
            <a:r>
              <a:rPr lang="es-AR" sz="2500" b="1" dirty="0" smtClean="0">
                <a:solidFill>
                  <a:srgbClr val="FF0000"/>
                </a:solidFill>
              </a:rPr>
              <a:t>tipo</a:t>
            </a:r>
            <a:r>
              <a:rPr lang="es-AR" sz="2500" dirty="0" smtClean="0">
                <a:solidFill>
                  <a:srgbClr val="FF0000"/>
                </a:solidFill>
              </a:rPr>
              <a:t> de transición más básico, el corte es el modo más común de unir dos planos. ...</a:t>
            </a:r>
          </a:p>
          <a:p>
            <a:r>
              <a:rPr lang="es-AR" sz="2500" dirty="0" smtClean="0">
                <a:solidFill>
                  <a:srgbClr val="FF0000"/>
                </a:solidFill>
              </a:rPr>
              <a:t>.Fosa o fundido de entrada/de salida (</a:t>
            </a:r>
            <a:r>
              <a:rPr lang="es-AR" sz="2500" dirty="0" err="1" smtClean="0">
                <a:solidFill>
                  <a:srgbClr val="FF0000"/>
                </a:solidFill>
              </a:rPr>
              <a:t>fade</a:t>
            </a:r>
            <a:r>
              <a:rPr lang="es-AR" sz="2500" dirty="0" smtClean="0">
                <a:solidFill>
                  <a:srgbClr val="FF0000"/>
                </a:solidFill>
              </a:rPr>
              <a:t>) ...</a:t>
            </a:r>
          </a:p>
          <a:p>
            <a:r>
              <a:rPr lang="es-AR" sz="2500" dirty="0" smtClean="0">
                <a:solidFill>
                  <a:srgbClr val="FF0000"/>
                </a:solidFill>
              </a:rPr>
              <a:t>.Barrido (</a:t>
            </a:r>
            <a:r>
              <a:rPr lang="es-AR" sz="2500" dirty="0" err="1" smtClean="0">
                <a:solidFill>
                  <a:srgbClr val="FF0000"/>
                </a:solidFill>
              </a:rPr>
              <a:t>Whip</a:t>
            </a:r>
            <a:r>
              <a:rPr lang="es-AR" sz="2500" dirty="0" smtClean="0">
                <a:solidFill>
                  <a:srgbClr val="FF0000"/>
                </a:solidFill>
              </a:rPr>
              <a:t> Pan) ...</a:t>
            </a:r>
          </a:p>
          <a:p>
            <a:r>
              <a:rPr lang="es-AR" sz="2500" dirty="0" smtClean="0">
                <a:solidFill>
                  <a:srgbClr val="FF0000"/>
                </a:solidFill>
              </a:rPr>
              <a:t>.</a:t>
            </a:r>
            <a:r>
              <a:rPr lang="es-AR" sz="2500" dirty="0" err="1" smtClean="0">
                <a:solidFill>
                  <a:srgbClr val="FF0000"/>
                </a:solidFill>
              </a:rPr>
              <a:t>Morphing</a:t>
            </a:r>
            <a:r>
              <a:rPr lang="es-AR" sz="2500" dirty="0" smtClean="0">
                <a:solidFill>
                  <a:srgbClr val="FF0000"/>
                </a:solidFill>
              </a:rPr>
              <a:t>. ...</a:t>
            </a:r>
          </a:p>
          <a:p>
            <a:endParaRPr lang="es-AR" dirty="0" smtClean="0"/>
          </a:p>
          <a:p>
            <a:endParaRPr lang="es-AR" dirty="0" smtClean="0"/>
          </a:p>
          <a:p>
            <a:endParaRPr lang="es-AR" dirty="0" smtClean="0"/>
          </a:p>
          <a:p>
            <a:pPr>
              <a:buNone/>
            </a:pPr>
            <a:r>
              <a:rPr lang="es-AR" dirty="0" smtClean="0">
                <a:hlinkClick r:id="rId2"/>
              </a:rPr>
              <a:t>https://es.wikipedia.org/wiki/Transici%C3%B3n_(efecto_especial)</a:t>
            </a:r>
            <a:endParaRPr lang="es-AR" dirty="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20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1538" y="357172"/>
            <a:ext cx="6643734" cy="800219"/>
          </a:xfrm>
          <a:prstGeom prst="rect">
            <a:avLst/>
          </a:prstGeom>
        </p:spPr>
        <p:txBody>
          <a:bodyPr wrap="square">
            <a:spAutoFit/>
          </a:bodyPr>
          <a:lstStyle/>
          <a:p>
            <a:r>
              <a:rPr lang="es-AR" sz="4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Transición de corte</a:t>
            </a:r>
            <a:endParaRPr lang="es-ES" sz="4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3 Rectángulo"/>
          <p:cNvSpPr/>
          <p:nvPr/>
        </p:nvSpPr>
        <p:spPr>
          <a:xfrm>
            <a:off x="500034" y="1357304"/>
            <a:ext cx="8143932" cy="3046988"/>
          </a:xfrm>
          <a:prstGeom prst="rect">
            <a:avLst/>
          </a:prstGeom>
        </p:spPr>
        <p:txBody>
          <a:bodyPr wrap="square">
            <a:spAutoFit/>
          </a:bodyPr>
          <a:lstStyle/>
          <a:p>
            <a:r>
              <a:rPr lang="es-ES" sz="2100" dirty="0" smtClean="0"/>
              <a:t>La transición de diapositivas es el efecto visual que se reproduce al pasar de una diapositiva a la siguiente durante una presentación. Puede controlar la velocidad, agregar sonido y personalizar las propiedades de los efectos de transición.</a:t>
            </a:r>
          </a:p>
          <a:p>
            <a:endParaRPr lang="es-ES" dirty="0" smtClean="0"/>
          </a:p>
          <a:p>
            <a:endParaRPr lang="es-AR" dirty="0" smtClean="0"/>
          </a:p>
          <a:p>
            <a:r>
              <a:rPr lang="es-ES" dirty="0" smtClean="0">
                <a:hlinkClick r:id="rId2"/>
              </a:rPr>
              <a:t>https://support.microsoft.com/es-es/office/agregar-transiciones-entre-diapositivas-3f8244bf-f893-4efd-a7eb-3a4845c9c971#:~:text=La%20transici%C3%B3n%20de%20diapositivas%20es,de%20los%20efectos%20de%20transici%C3%B3n</a:t>
            </a:r>
            <a:r>
              <a:rPr lang="es-ES" dirty="0" smtClean="0"/>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14296"/>
            <a:ext cx="8501122" cy="800219"/>
          </a:xfrm>
          <a:prstGeom prst="rect">
            <a:avLst/>
          </a:prstGeom>
        </p:spPr>
        <p:txBody>
          <a:bodyPr wrap="square">
            <a:spAutoFit/>
          </a:bodyPr>
          <a:lstStyle/>
          <a:p>
            <a:r>
              <a:rPr lang="es-AR" sz="4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Transición Fosa o Fundido</a:t>
            </a:r>
            <a:endParaRPr lang="es-ES" sz="4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3 Rectángulo"/>
          <p:cNvSpPr/>
          <p:nvPr/>
        </p:nvSpPr>
        <p:spPr>
          <a:xfrm>
            <a:off x="285720" y="1428742"/>
            <a:ext cx="8286808" cy="2862322"/>
          </a:xfrm>
          <a:prstGeom prst="rect">
            <a:avLst/>
          </a:prstGeom>
        </p:spPr>
        <p:txBody>
          <a:bodyPr wrap="square">
            <a:spAutoFit/>
          </a:bodyPr>
          <a:lstStyle/>
          <a:p>
            <a:r>
              <a:rPr lang="es-AR" sz="2400" dirty="0" smtClean="0"/>
              <a:t>Realmente PowerPoint llama fundido a mezclar el "</a:t>
            </a:r>
            <a:r>
              <a:rPr lang="es-AR" sz="2400" dirty="0" err="1" smtClean="0"/>
              <a:t>frame</a:t>
            </a:r>
            <a:r>
              <a:rPr lang="es-AR" sz="2400" dirty="0" smtClean="0"/>
              <a:t>" número 1 con el "</a:t>
            </a:r>
            <a:r>
              <a:rPr lang="es-AR" sz="2400" dirty="0" err="1" smtClean="0"/>
              <a:t>frame</a:t>
            </a:r>
            <a:r>
              <a:rPr lang="es-AR" sz="2400" dirty="0" smtClean="0"/>
              <a:t>" que está situado a 2 segundos del primero.</a:t>
            </a:r>
          </a:p>
          <a:p>
            <a:endParaRPr lang="es-AR" dirty="0" smtClean="0"/>
          </a:p>
          <a:p>
            <a:endParaRPr lang="es-AR" dirty="0" smtClean="0"/>
          </a:p>
          <a:p>
            <a:r>
              <a:rPr lang="es-AR" dirty="0" smtClean="0">
                <a:hlinkClick r:id="rId2"/>
              </a:rPr>
              <a:t>https://es.linkedin.com/learning/powerpoint-2016-audio-video-y-animaciones/fundidos-de-entrada-y-de-salida-de-video#:~:text=Realmente%20PowerPoint%20llama%20fundido%20a,a%202%20segundos%20del%20primero</a:t>
            </a:r>
            <a:r>
              <a:rPr lang="es-AR" dirty="0" smtClean="0"/>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1357304"/>
            <a:ext cx="8215370" cy="3247043"/>
          </a:xfrm>
          <a:prstGeom prst="rect">
            <a:avLst/>
          </a:prstGeom>
        </p:spPr>
        <p:txBody>
          <a:bodyPr wrap="square">
            <a:spAutoFit/>
          </a:bodyPr>
          <a:lstStyle/>
          <a:p>
            <a:r>
              <a:rPr lang="es-AR" sz="2300" dirty="0" smtClean="0"/>
              <a:t>El barrido consiste en el reemplazo de un plano por otro, con movimiento desde un lado del encuadre hacia el otro. Piense en una línea vertical pasando desde la parte derecha del marco hacia la parte izquierda de este.</a:t>
            </a:r>
          </a:p>
          <a:p>
            <a:pPr>
              <a:buNone/>
            </a:pPr>
            <a:endParaRPr lang="es-AR" sz="2300" dirty="0" smtClean="0">
              <a:hlinkClick r:id="rId2"/>
            </a:endParaRPr>
          </a:p>
          <a:p>
            <a:pPr>
              <a:buNone/>
            </a:pPr>
            <a:endParaRPr lang="es-AR" dirty="0" smtClean="0">
              <a:hlinkClick r:id="rId2"/>
            </a:endParaRPr>
          </a:p>
          <a:p>
            <a:pPr>
              <a:buNone/>
            </a:pPr>
            <a:endParaRPr lang="es-AR" dirty="0" smtClean="0">
              <a:hlinkClick r:id="rId2"/>
            </a:endParaRPr>
          </a:p>
          <a:p>
            <a:pPr>
              <a:buNone/>
            </a:pPr>
            <a:r>
              <a:rPr lang="es-AR" dirty="0" smtClean="0">
                <a:hlinkClick r:id="rId2"/>
              </a:rPr>
              <a:t>https://es.wikipedia.org/wiki/Transici%C3%B3n_(efecto_especial)#:~:text=El%20barrido%20consiste%20en%20el,la%20parte%20izquierda%20de%20este</a:t>
            </a:r>
            <a:r>
              <a:rPr lang="es-AR" dirty="0" smtClean="0"/>
              <a:t>.</a:t>
            </a:r>
          </a:p>
        </p:txBody>
      </p:sp>
      <p:sp>
        <p:nvSpPr>
          <p:cNvPr id="3" name="2 Rectángulo"/>
          <p:cNvSpPr/>
          <p:nvPr/>
        </p:nvSpPr>
        <p:spPr>
          <a:xfrm>
            <a:off x="1071538" y="357172"/>
            <a:ext cx="7000924" cy="830997"/>
          </a:xfrm>
          <a:prstGeom prst="rect">
            <a:avLst/>
          </a:prstGeom>
        </p:spPr>
        <p:txBody>
          <a:bodyPr wrap="square">
            <a:spAutoFit/>
          </a:bodyPr>
          <a:lstStyle/>
          <a:p>
            <a:r>
              <a:rPr lang="es-AR" sz="4800" dirty="0" smtClean="0">
                <a:solidFill>
                  <a:schemeClr val="accent2">
                    <a:lumMod val="75000"/>
                  </a:schemeClr>
                </a:solidFill>
              </a:rPr>
              <a:t>Transición Barrido</a:t>
            </a:r>
            <a:endParaRPr lang="es-ES" sz="4800" dirty="0">
              <a:solidFill>
                <a:schemeClr val="accent2">
                  <a:lumMod val="75000"/>
                </a:schemeClr>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1357304"/>
            <a:ext cx="8215370" cy="3323987"/>
          </a:xfrm>
          <a:prstGeom prst="rect">
            <a:avLst/>
          </a:prstGeom>
        </p:spPr>
        <p:txBody>
          <a:bodyPr wrap="square">
            <a:spAutoFit/>
          </a:bodyPr>
          <a:lstStyle/>
          <a:p>
            <a:r>
              <a:rPr lang="es-AR" sz="2100" dirty="0" smtClean="0"/>
              <a:t>Una transición en particular, la transición </a:t>
            </a:r>
            <a:r>
              <a:rPr lang="es-AR" sz="2100" dirty="0" err="1" smtClean="0"/>
              <a:t>morph</a:t>
            </a:r>
            <a:r>
              <a:rPr lang="es-AR" sz="2100" dirty="0" smtClean="0"/>
              <a:t> en PowerPoint, le dará una animación suave para los objetos en su diapositiva al pasar de una diapositiva a la siguiente. Del mismo modo, el </a:t>
            </a:r>
            <a:r>
              <a:rPr lang="es-AR" sz="2100" dirty="0" err="1" smtClean="0"/>
              <a:t>Morph</a:t>
            </a:r>
            <a:r>
              <a:rPr lang="es-AR" sz="2100" dirty="0" smtClean="0"/>
              <a:t> Mejorado transformará suavemente una forma en otra.</a:t>
            </a:r>
          </a:p>
          <a:p>
            <a:endParaRPr lang="es-AR" dirty="0" smtClean="0"/>
          </a:p>
          <a:p>
            <a:endParaRPr lang="es-AR" dirty="0" smtClean="0"/>
          </a:p>
          <a:p>
            <a:pPr>
              <a:buNone/>
            </a:pPr>
            <a:r>
              <a:rPr lang="es-AR" dirty="0" smtClean="0">
                <a:hlinkClick r:id="rId2"/>
              </a:rPr>
              <a:t>https://blog.classpoint.io/es/como-utilizar-la-transicion-morph-y-enhanced-morph-en-powerpoint/#:~:text=Una%20transici%C3%B3n%20en%20particular%2C%20la,suavemente%20una%20forma%20en%20otra</a:t>
            </a:r>
            <a:r>
              <a:rPr lang="es-AR" dirty="0" smtClean="0"/>
              <a:t>.</a:t>
            </a:r>
          </a:p>
          <a:p>
            <a:endParaRPr lang="es-AR" dirty="0" smtClean="0"/>
          </a:p>
        </p:txBody>
      </p:sp>
      <p:sp>
        <p:nvSpPr>
          <p:cNvPr id="3" name="2 Rectángulo"/>
          <p:cNvSpPr/>
          <p:nvPr/>
        </p:nvSpPr>
        <p:spPr>
          <a:xfrm>
            <a:off x="857224" y="285734"/>
            <a:ext cx="8072494" cy="830997"/>
          </a:xfrm>
          <a:prstGeom prst="rect">
            <a:avLst/>
          </a:prstGeom>
        </p:spPr>
        <p:txBody>
          <a:bodyPr wrap="square">
            <a:spAutoFit/>
          </a:bodyPr>
          <a:lstStyle/>
          <a:p>
            <a:r>
              <a:rPr lang="es-AR" sz="4800" dirty="0" smtClean="0">
                <a:solidFill>
                  <a:schemeClr val="accent2">
                    <a:lumMod val="75000"/>
                  </a:schemeClr>
                </a:solidFill>
              </a:rPr>
              <a:t>Transición </a:t>
            </a:r>
            <a:r>
              <a:rPr lang="es-AR" sz="4800" dirty="0" err="1" smtClean="0">
                <a:solidFill>
                  <a:schemeClr val="accent2">
                    <a:lumMod val="75000"/>
                  </a:schemeClr>
                </a:solidFill>
              </a:rPr>
              <a:t>Morphing</a:t>
            </a:r>
            <a:endParaRPr lang="es-ES" sz="4800" dirty="0">
              <a:solidFill>
                <a:schemeClr val="accent2">
                  <a:lumMod val="75000"/>
                </a:schemeClr>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1279088"/>
            <a:ext cx="8358246" cy="2862322"/>
          </a:xfrm>
          <a:prstGeom prst="rect">
            <a:avLst/>
          </a:prstGeom>
        </p:spPr>
        <p:txBody>
          <a:bodyPr wrap="square">
            <a:spAutoFit/>
          </a:bodyPr>
          <a:lstStyle/>
          <a:p>
            <a:r>
              <a:rPr lang="es-AR" dirty="0" smtClean="0">
                <a:solidFill>
                  <a:srgbClr val="FF0000"/>
                </a:solidFill>
              </a:rPr>
              <a:t>Énfasis. Generalmente al hacer clic con el ratón, la </a:t>
            </a:r>
            <a:r>
              <a:rPr lang="es-AR" b="1" dirty="0" smtClean="0">
                <a:solidFill>
                  <a:srgbClr val="FF0000"/>
                </a:solidFill>
              </a:rPr>
              <a:t>animación</a:t>
            </a:r>
            <a:r>
              <a:rPr lang="es-AR" dirty="0" smtClean="0">
                <a:solidFill>
                  <a:srgbClr val="FF0000"/>
                </a:solidFill>
              </a:rPr>
              <a:t> se reproduce cuando el objeto está en la diapositiva. ...</a:t>
            </a:r>
          </a:p>
          <a:p>
            <a:endParaRPr lang="es-AR" dirty="0" smtClean="0">
              <a:solidFill>
                <a:srgbClr val="FF0000"/>
              </a:solidFill>
            </a:endParaRPr>
          </a:p>
          <a:p>
            <a:r>
              <a:rPr lang="es-AR" dirty="0" smtClean="0">
                <a:solidFill>
                  <a:srgbClr val="FF0000"/>
                </a:solidFill>
              </a:rPr>
              <a:t>Salir. Con estas </a:t>
            </a:r>
            <a:r>
              <a:rPr lang="es-AR" b="1" dirty="0" smtClean="0">
                <a:solidFill>
                  <a:srgbClr val="FF0000"/>
                </a:solidFill>
              </a:rPr>
              <a:t>animaciones</a:t>
            </a:r>
            <a:r>
              <a:rPr lang="es-AR" dirty="0" smtClean="0">
                <a:solidFill>
                  <a:srgbClr val="FF0000"/>
                </a:solidFill>
              </a:rPr>
              <a:t> puedes controlar la manera en que el objeto sale de la diapositiva. ..</a:t>
            </a:r>
          </a:p>
          <a:p>
            <a:endParaRPr lang="es-AR" dirty="0" smtClean="0">
              <a:solidFill>
                <a:srgbClr val="FF0000"/>
              </a:solidFill>
            </a:endParaRPr>
          </a:p>
          <a:p>
            <a:r>
              <a:rPr lang="es-AR" dirty="0" smtClean="0">
                <a:solidFill>
                  <a:srgbClr val="FF0000"/>
                </a:solidFill>
              </a:rPr>
              <a:t>Trayectorias de la </a:t>
            </a:r>
            <a:r>
              <a:rPr lang="es-AR" b="1" dirty="0" smtClean="0">
                <a:solidFill>
                  <a:srgbClr val="FF0000"/>
                </a:solidFill>
              </a:rPr>
              <a:t>animación</a:t>
            </a:r>
            <a:r>
              <a:rPr lang="es-AR" dirty="0" smtClean="0">
                <a:solidFill>
                  <a:srgbClr val="FF0000"/>
                </a:solidFill>
              </a:rPr>
              <a:t>.</a:t>
            </a:r>
          </a:p>
          <a:p>
            <a:endParaRPr lang="es-AR" dirty="0" smtClean="0"/>
          </a:p>
          <a:p>
            <a:endParaRPr lang="es-AR" dirty="0" smtClean="0"/>
          </a:p>
          <a:p>
            <a:r>
              <a:rPr lang="es-AR" dirty="0" smtClean="0">
                <a:hlinkClick r:id="rId2"/>
              </a:rPr>
              <a:t>https://edu.gcfglobal.org/es/power-point-2010/-tipos-de-animacion/1/</a:t>
            </a:r>
            <a:endParaRPr lang="es-AR" dirty="0" smtClean="0"/>
          </a:p>
        </p:txBody>
      </p:sp>
      <p:sp>
        <p:nvSpPr>
          <p:cNvPr id="3" name="2 Rectángulo"/>
          <p:cNvSpPr/>
          <p:nvPr/>
        </p:nvSpPr>
        <p:spPr>
          <a:xfrm>
            <a:off x="785786" y="214296"/>
            <a:ext cx="7929618" cy="830997"/>
          </a:xfrm>
          <a:prstGeom prst="rect">
            <a:avLst/>
          </a:prstGeom>
        </p:spPr>
        <p:txBody>
          <a:bodyPr wrap="square">
            <a:spAutoFit/>
          </a:bodyPr>
          <a:lstStyle/>
          <a:p>
            <a:r>
              <a:rPr lang="es-AR" sz="4800" dirty="0" smtClean="0">
                <a:solidFill>
                  <a:schemeClr val="accent2">
                    <a:lumMod val="75000"/>
                  </a:schemeClr>
                </a:solidFill>
              </a:rPr>
              <a:t>Tipo de animaciones</a:t>
            </a:r>
            <a:endParaRPr lang="es-ES" sz="4800" dirty="0">
              <a:solidFill>
                <a:schemeClr val="accent2">
                  <a:lumMod val="75000"/>
                </a:schemeClr>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2000"/>
                                        <p:tgtEl>
                                          <p:spTgt spid="2">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2000"/>
                                        <p:tgtEl>
                                          <p:spTgt spid="2">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1500180"/>
            <a:ext cx="8001056" cy="2492990"/>
          </a:xfrm>
          <a:prstGeom prst="rect">
            <a:avLst/>
          </a:prstGeom>
        </p:spPr>
        <p:txBody>
          <a:bodyPr wrap="square">
            <a:spAutoFit/>
          </a:bodyPr>
          <a:lstStyle/>
          <a:p>
            <a:r>
              <a:rPr lang="es-AR" sz="2400" dirty="0" smtClean="0"/>
              <a:t>Las animaciones de énfasis son efectos que tratan de resaltar el objeto sobre el que actúan</a:t>
            </a:r>
            <a:r>
              <a:rPr lang="es-AR" dirty="0" smtClean="0"/>
              <a:t>.</a:t>
            </a:r>
          </a:p>
          <a:p>
            <a:endParaRPr lang="es-AR" dirty="0" smtClean="0"/>
          </a:p>
          <a:p>
            <a:pPr>
              <a:buNone/>
            </a:pPr>
            <a:r>
              <a:rPr lang="es-AR" dirty="0" smtClean="0">
                <a:hlinkClick r:id="rId2"/>
              </a:rPr>
              <a:t>https://es.linkedin.com/learning/powerpoint-2013-audio-video-y-animaciones/insercion-de-animaciones-de-enfasis#:~:text=Las%20animaciones%20de%20%C3%A9nfasis%20son,opciones%20que%20tenemos%20al%20utilizarla</a:t>
            </a:r>
            <a:r>
              <a:rPr lang="es-AR" dirty="0" smtClean="0"/>
              <a:t>.</a:t>
            </a:r>
          </a:p>
          <a:p>
            <a:endParaRPr lang="es-AR" dirty="0"/>
          </a:p>
        </p:txBody>
      </p:sp>
      <p:sp>
        <p:nvSpPr>
          <p:cNvPr id="3" name="2 Rectángulo"/>
          <p:cNvSpPr/>
          <p:nvPr/>
        </p:nvSpPr>
        <p:spPr>
          <a:xfrm>
            <a:off x="642910" y="428610"/>
            <a:ext cx="7786742" cy="830997"/>
          </a:xfrm>
          <a:prstGeom prst="rect">
            <a:avLst/>
          </a:prstGeom>
        </p:spPr>
        <p:txBody>
          <a:bodyPr wrap="square">
            <a:spAutoFit/>
          </a:bodyPr>
          <a:lstStyle/>
          <a:p>
            <a:r>
              <a:rPr lang="es-AR" sz="4800" dirty="0" smtClean="0">
                <a:solidFill>
                  <a:schemeClr val="accent2">
                    <a:lumMod val="75000"/>
                  </a:schemeClr>
                </a:solidFill>
              </a:rPr>
              <a:t>Animación Énfasis</a:t>
            </a:r>
            <a:endParaRPr lang="es-ES" sz="4800" dirty="0">
              <a:solidFill>
                <a:schemeClr val="accent2">
                  <a:lumMod val="75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2844" y="1214428"/>
            <a:ext cx="8643998" cy="3416320"/>
          </a:xfrm>
          <a:prstGeom prst="rect">
            <a:avLst/>
          </a:prstGeom>
        </p:spPr>
        <p:txBody>
          <a:bodyPr wrap="square">
            <a:spAutoFit/>
          </a:bodyPr>
          <a:lstStyle/>
          <a:p>
            <a:r>
              <a:rPr lang="es-AR" sz="2400" dirty="0" smtClean="0"/>
              <a:t>Salir. Con estas animaciones puedes controlar la manera en que el objeto sale de la diapositiva. Por ejemplo, si deseas que el objeto se desvanezca, puedes aplicar la animación Desvanecer.</a:t>
            </a:r>
          </a:p>
          <a:p>
            <a:endParaRPr lang="es-AR" sz="2400" dirty="0" smtClean="0"/>
          </a:p>
          <a:p>
            <a:endParaRPr lang="es-AR" sz="2400" dirty="0" smtClean="0"/>
          </a:p>
          <a:p>
            <a:pPr>
              <a:buNone/>
            </a:pPr>
            <a:r>
              <a:rPr lang="es-AR" dirty="0" smtClean="0">
                <a:hlinkClick r:id="rId2"/>
              </a:rPr>
              <a:t>https://edu.gcfglobal.org/es/power-point-2010/-tipos-de-animacion/1/#:~:text=Salir,puedes%20aplicar%20la%20animaci%C3%B3n%20Desvanecer</a:t>
            </a:r>
            <a:r>
              <a:rPr lang="es-AR" dirty="0" smtClean="0"/>
              <a:t>.</a:t>
            </a:r>
          </a:p>
          <a:p>
            <a:pPr>
              <a:buNone/>
            </a:pPr>
            <a:endParaRPr lang="es-AR" dirty="0"/>
          </a:p>
        </p:txBody>
      </p:sp>
      <p:sp>
        <p:nvSpPr>
          <p:cNvPr id="3" name="2 Rectángulo"/>
          <p:cNvSpPr/>
          <p:nvPr/>
        </p:nvSpPr>
        <p:spPr>
          <a:xfrm>
            <a:off x="571472" y="214296"/>
            <a:ext cx="7858180" cy="830997"/>
          </a:xfrm>
          <a:prstGeom prst="rect">
            <a:avLst/>
          </a:prstGeom>
        </p:spPr>
        <p:txBody>
          <a:bodyPr wrap="square">
            <a:spAutoFit/>
          </a:bodyPr>
          <a:lstStyle/>
          <a:p>
            <a:r>
              <a:rPr lang="es-AR" sz="4800" dirty="0" smtClean="0">
                <a:solidFill>
                  <a:schemeClr val="accent2">
                    <a:lumMod val="75000"/>
                  </a:schemeClr>
                </a:solidFill>
              </a:rPr>
              <a:t>Animación Salida</a:t>
            </a:r>
            <a:endParaRPr lang="es-ES" sz="4800" dirty="0">
              <a:solidFill>
                <a:schemeClr val="accent2">
                  <a:lumMod val="7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1142990"/>
            <a:ext cx="8286808" cy="3524042"/>
          </a:xfrm>
          <a:prstGeom prst="rect">
            <a:avLst/>
          </a:prstGeom>
        </p:spPr>
        <p:txBody>
          <a:bodyPr wrap="square">
            <a:spAutoFit/>
          </a:bodyPr>
          <a:lstStyle/>
          <a:p>
            <a:r>
              <a:rPr lang="es-AR" sz="2300" dirty="0" smtClean="0"/>
              <a:t>Una trayectoria de animación es un efecto de animación que mueve un elemento, como una imagen, en una línea que especifique en PowerPoint 2013.</a:t>
            </a:r>
          </a:p>
          <a:p>
            <a:endParaRPr lang="es-AR" sz="2300" dirty="0" smtClean="0"/>
          </a:p>
          <a:p>
            <a:endParaRPr lang="es-AR" sz="2300" dirty="0" smtClean="0"/>
          </a:p>
          <a:p>
            <a:pPr>
              <a:buNone/>
            </a:pPr>
            <a:r>
              <a:rPr lang="es-AR" dirty="0" smtClean="0">
                <a:hlinkClick r:id="rId2"/>
              </a:rPr>
              <a:t>https://support.microsoft.com/es-es/office/v%C3%ADdeo-dise%C3%B1o-de-trayectorias-de-la-animaci%C3%B3n-eb60786f-9a00-41f3-8be6-1373a5ffcb1d#:~:text=Una%20trayectoria%20de%20animaci%C3%B3n%20es,que%20especifique%20en%20PowerPoint%202013</a:t>
            </a:r>
            <a:r>
              <a:rPr lang="es-AR" dirty="0" smtClean="0"/>
              <a:t>.</a:t>
            </a:r>
          </a:p>
          <a:p>
            <a:pPr>
              <a:buNone/>
            </a:pPr>
            <a:endParaRPr lang="es-AR" dirty="0" smtClean="0"/>
          </a:p>
          <a:p>
            <a:pPr>
              <a:buNone/>
            </a:pPr>
            <a:endParaRPr lang="es-AR" dirty="0"/>
          </a:p>
        </p:txBody>
      </p:sp>
      <p:sp>
        <p:nvSpPr>
          <p:cNvPr id="3" name="2 Rectángulo"/>
          <p:cNvSpPr/>
          <p:nvPr/>
        </p:nvSpPr>
        <p:spPr>
          <a:xfrm>
            <a:off x="428596" y="214296"/>
            <a:ext cx="9215502" cy="830997"/>
          </a:xfrm>
          <a:prstGeom prst="rect">
            <a:avLst/>
          </a:prstGeom>
        </p:spPr>
        <p:txBody>
          <a:bodyPr wrap="square">
            <a:spAutoFit/>
          </a:bodyPr>
          <a:lstStyle/>
          <a:p>
            <a:r>
              <a:rPr lang="es-AR" sz="4800" dirty="0" smtClean="0">
                <a:solidFill>
                  <a:schemeClr val="accent2">
                    <a:lumMod val="75000"/>
                  </a:schemeClr>
                </a:solidFill>
              </a:rPr>
              <a:t>Animación Trayectoria</a:t>
            </a:r>
            <a:endParaRPr lang="es-ES" sz="4800" dirty="0">
              <a:solidFill>
                <a:schemeClr val="accent2">
                  <a:lumMod val="75000"/>
                </a:schemeClr>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Users\Secundaria\Pictures\descargas\189499304-líneas-de-neón-brillantes-y-cubos-dispuestos-al-azar-en-la-habitación-oscura-representación-3d.jpg"/>
          <p:cNvPicPr>
            <a:picLocks noChangeAspect="1" noChangeArrowheads="1"/>
          </p:cNvPicPr>
          <p:nvPr/>
        </p:nvPicPr>
        <p:blipFill>
          <a:blip r:embed="rId3"/>
          <a:srcRect/>
          <a:stretch>
            <a:fillRect/>
          </a:stretch>
        </p:blipFill>
        <p:spPr bwMode="auto">
          <a:xfrm>
            <a:off x="0" y="0"/>
            <a:ext cx="9286908" cy="5143500"/>
          </a:xfrm>
          <a:prstGeom prst="rect">
            <a:avLst/>
          </a:prstGeom>
          <a:noFill/>
        </p:spPr>
      </p:pic>
      <p:sp>
        <p:nvSpPr>
          <p:cNvPr id="2" name="1 Rectángulo"/>
          <p:cNvSpPr/>
          <p:nvPr/>
        </p:nvSpPr>
        <p:spPr>
          <a:xfrm>
            <a:off x="785786" y="2500312"/>
            <a:ext cx="6571031" cy="923330"/>
          </a:xfrm>
          <a:prstGeom prst="rect">
            <a:avLst/>
          </a:prstGeom>
          <a:noFill/>
        </p:spPr>
        <p:txBody>
          <a:bodyPr wrap="none" lIns="91440" tIns="45720" rIns="91440" bIns="45720">
            <a:spAutoFit/>
          </a:bodyPr>
          <a:lstStyle/>
          <a:p>
            <a:pPr algn="ctr"/>
            <a:r>
              <a:rPr lang="es-E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Gracias por ver</a:t>
            </a:r>
            <a:endParaRPr lang="es-E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5 Rectángulo"/>
          <p:cNvSpPr/>
          <p:nvPr/>
        </p:nvSpPr>
        <p:spPr>
          <a:xfrm>
            <a:off x="642910" y="1071552"/>
            <a:ext cx="7353296" cy="923330"/>
          </a:xfrm>
          <a:prstGeom prst="rect">
            <a:avLst/>
          </a:prstGeom>
          <a:noFill/>
        </p:spPr>
        <p:txBody>
          <a:bodyPr wrap="none" lIns="91440" tIns="45720" rIns="91440" bIns="45720">
            <a:spAutoFit/>
          </a:bodyPr>
          <a:lstStyle/>
          <a:p>
            <a:pPr algn="ctr"/>
            <a:r>
              <a:rPr lang="es-E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Argentina 2 - 0 Perú</a:t>
            </a:r>
            <a:endParaRPr lang="es-E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med" advTm="4000">
    <p:cover dir="ru"/>
    <p:sndAc>
      <p:stSnd>
        <p:snd r:embed="rId2" name="explod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357290" y="142858"/>
            <a:ext cx="6643734" cy="4853635"/>
          </a:xfrm>
          <a:prstGeom prst="rect">
            <a:avLst/>
          </a:prstGeom>
          <a:noFill/>
          <a:ln w="9525">
            <a:noFill/>
            <a:miter lim="800000"/>
            <a:headEnd/>
            <a:tailEnd/>
          </a:ln>
          <a:effectLst/>
        </p:spPr>
      </p:pic>
    </p:spTree>
  </p:cSld>
  <p:clrMapOvr>
    <a:masterClrMapping/>
  </p:clrMapOvr>
  <p:transition advClick="0" advTm="14000">
    <p:dissolve/>
    <p:sndAc>
      <p:stSnd>
        <p:snd r:embed="rId2" name="laser.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
            </a:r>
            <a:br>
              <a:rPr lang="es-ES" dirty="0" smtClean="0"/>
            </a:br>
            <a:r>
              <a:rPr lang="es-ES" dirty="0" smtClean="0"/>
              <a:t/>
            </a:r>
            <a:br>
              <a:rPr lang="es-ES" dirty="0" smtClean="0"/>
            </a:br>
            <a:r>
              <a:rPr lang="es-ES"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Definición de </a:t>
            </a:r>
            <a:r>
              <a:rPr lang="es-ES" b="1" cap="none"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Power</a:t>
            </a:r>
            <a:r>
              <a:rPr lang="es-ES"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Point y su utilidad </a:t>
            </a:r>
            <a:br>
              <a:rPr lang="es-ES"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es-ES" dirty="0"/>
          </a:p>
        </p:txBody>
      </p:sp>
      <p:sp>
        <p:nvSpPr>
          <p:cNvPr id="3" name="2 Marcador de contenido"/>
          <p:cNvSpPr>
            <a:spLocks noGrp="1"/>
          </p:cNvSpPr>
          <p:nvPr>
            <p:ph sz="quarter" idx="1"/>
          </p:nvPr>
        </p:nvSpPr>
        <p:spPr>
          <a:xfrm>
            <a:off x="428596" y="785800"/>
            <a:ext cx="7467600" cy="4069664"/>
          </a:xfrm>
        </p:spPr>
        <p:txBody>
          <a:bodyPr>
            <a:normAutofit fontScale="92500"/>
          </a:bodyPr>
          <a:lstStyle/>
          <a:p>
            <a:pPr>
              <a:buNone/>
            </a:pPr>
            <a:r>
              <a:rPr lang="es-ES" dirty="0" smtClean="0">
                <a:solidFill>
                  <a:srgbClr val="FF0000"/>
                </a:solidFill>
              </a:rPr>
              <a:t>la </a:t>
            </a:r>
            <a:r>
              <a:rPr lang="es-ES" b="1" dirty="0" smtClean="0">
                <a:solidFill>
                  <a:srgbClr val="FF0000"/>
                </a:solidFill>
              </a:rPr>
              <a:t>utilización de diapositivas para ir pasando de un lienzo a otro a medida que avanza la presentación</a:t>
            </a:r>
            <a:r>
              <a:rPr lang="es-ES" dirty="0" smtClean="0"/>
              <a:t>. Una de sus principales ventajas es que sirve para hacer que las presentaciones sean mucho más entretenidas e interactivas con el público.</a:t>
            </a:r>
          </a:p>
          <a:p>
            <a:pPr>
              <a:buNone/>
            </a:pPr>
            <a:r>
              <a:rPr lang="es-ES" dirty="0" smtClean="0"/>
              <a:t> </a:t>
            </a:r>
            <a:r>
              <a:rPr lang="es-ES" b="1" dirty="0" smtClean="0">
                <a:solidFill>
                  <a:srgbClr val="FF0000"/>
                </a:solidFill>
              </a:rPr>
              <a:t>PowerPoint sirve para dar apoyo visual a las presentaciones</a:t>
            </a:r>
            <a:r>
              <a:rPr lang="es-ES" dirty="0" smtClean="0"/>
              <a:t> académicas, empresariales, organizacionales etc. Esta herramienta te </a:t>
            </a:r>
            <a:r>
              <a:rPr lang="es-ES" b="1" dirty="0" smtClean="0"/>
              <a:t>permite editar exposiciones</a:t>
            </a:r>
            <a:r>
              <a:rPr lang="es-ES" dirty="0" smtClean="0"/>
              <a:t> utilizando imágenes, textos, animaciones e incluso música.</a:t>
            </a:r>
          </a:p>
          <a:p>
            <a:pPr>
              <a:buNone/>
            </a:pPr>
            <a:r>
              <a:rPr lang="es-ES" dirty="0" smtClean="0">
                <a:hlinkClick r:id="rId3"/>
              </a:rPr>
              <a:t>https://tesisymasters.com.ar/</a:t>
            </a:r>
            <a:r>
              <a:rPr lang="es-ES" dirty="0" smtClean="0"/>
              <a:t> </a:t>
            </a:r>
          </a:p>
          <a:p>
            <a:pPr>
              <a:buNone/>
            </a:pPr>
            <a:endParaRPr lang="es-ES" dirty="0" smtClean="0"/>
          </a:p>
          <a:p>
            <a:pPr>
              <a:buNone/>
            </a:pPr>
            <a:endParaRPr lang="es-ES" dirty="0" smtClean="0"/>
          </a:p>
        </p:txBody>
      </p:sp>
      <p:pic>
        <p:nvPicPr>
          <p:cNvPr id="1026" name="Picture 2" descr="D:\Users\Secundaria\Pictures\descargas\minecraft.gif"/>
          <p:cNvPicPr>
            <a:picLocks noChangeAspect="1" noChangeArrowheads="1" noCrop="1"/>
          </p:cNvPicPr>
          <p:nvPr/>
        </p:nvPicPr>
        <p:blipFill>
          <a:blip r:embed="rId4" cstate="print"/>
          <a:srcRect/>
          <a:stretch>
            <a:fillRect/>
          </a:stretch>
        </p:blipFill>
        <p:spPr bwMode="auto">
          <a:xfrm>
            <a:off x="7358082" y="4038606"/>
            <a:ext cx="1335527" cy="1104894"/>
          </a:xfrm>
          <a:prstGeom prst="rect">
            <a:avLst/>
          </a:prstGeom>
          <a:noFill/>
        </p:spPr>
      </p:pic>
    </p:spTree>
  </p:cSld>
  <p:clrMapOvr>
    <a:masterClrMapping/>
  </p:clrMapOvr>
  <p:transition spd="med" advTm="15000">
    <p:dissolve/>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10187030" cy="1151326"/>
          </a:xfrm>
        </p:spPr>
        <p:txBody>
          <a:bodyPr>
            <a:normAutofit fontScale="90000"/>
          </a:bodyPr>
          <a:lstStyle/>
          <a:p>
            <a:r>
              <a:rPr lang="es-ES" dirty="0" smtClean="0"/>
              <a:t/>
            </a:r>
            <a:br>
              <a:rPr lang="es-ES" dirty="0" smtClean="0"/>
            </a:br>
            <a:r>
              <a:rPr lang="es-ES" dirty="0" smtClean="0"/>
              <a:t/>
            </a:r>
            <a:br>
              <a:rPr lang="es-ES" dirty="0" smtClean="0"/>
            </a:br>
            <a:r>
              <a:rPr lang="es-ES" dirty="0" smtClean="0"/>
              <a:t/>
            </a:r>
            <a:br>
              <a:rPr lang="es-ES" dirty="0" smtClean="0"/>
            </a:br>
            <a:r>
              <a:rPr lang="es-ES" dirty="0" smtClean="0"/>
              <a:t>            </a:t>
            </a:r>
            <a:r>
              <a:rPr lang="es-ES" b="1" dirty="0" smtClean="0">
                <a:solidFill>
                  <a:srgbClr val="00B0F0"/>
                </a:solidFill>
                <a:latin typeface="Algerian" pitchFamily="82" charset="0"/>
              </a:rPr>
              <a:t>Características más importantes </a:t>
            </a:r>
            <a:br>
              <a:rPr lang="es-ES" b="1" dirty="0" smtClean="0">
                <a:solidFill>
                  <a:srgbClr val="00B0F0"/>
                </a:solidFill>
                <a:latin typeface="Algerian" pitchFamily="82" charset="0"/>
              </a:rPr>
            </a:br>
            <a:endParaRPr lang="es-ES" b="1" dirty="0">
              <a:solidFill>
                <a:srgbClr val="00B0F0"/>
              </a:solidFill>
              <a:latin typeface="Algerian" pitchFamily="82" charset="0"/>
            </a:endParaRPr>
          </a:p>
        </p:txBody>
      </p:sp>
      <p:sp>
        <p:nvSpPr>
          <p:cNvPr id="3" name="2 Marcador de contenido"/>
          <p:cNvSpPr>
            <a:spLocks noGrp="1"/>
          </p:cNvSpPr>
          <p:nvPr>
            <p:ph sz="quarter" idx="1"/>
          </p:nvPr>
        </p:nvSpPr>
        <p:spPr>
          <a:xfrm>
            <a:off x="214282" y="1000114"/>
            <a:ext cx="8572560" cy="4000528"/>
          </a:xfrm>
        </p:spPr>
        <p:txBody>
          <a:bodyPr>
            <a:normAutofit fontScale="92500" lnSpcReduction="10000"/>
          </a:bodyPr>
          <a:lstStyle/>
          <a:p>
            <a:r>
              <a:rPr lang="es-ES" b="1" dirty="0" smtClean="0"/>
              <a:t>Es fácil de usar.</a:t>
            </a:r>
          </a:p>
          <a:p>
            <a:r>
              <a:rPr lang="es-ES" b="1" dirty="0" smtClean="0"/>
              <a:t>Permite crear presentaciones atractivas.</a:t>
            </a:r>
          </a:p>
          <a:p>
            <a:r>
              <a:rPr lang="es-ES" b="1" dirty="0" smtClean="0"/>
              <a:t>Brinda viñetas simples.</a:t>
            </a:r>
          </a:p>
          <a:p>
            <a:r>
              <a:rPr lang="es-ES" b="1" dirty="0" smtClean="0"/>
              <a:t>Ofrece una disposición sencilla de la información.</a:t>
            </a:r>
          </a:p>
          <a:p>
            <a:r>
              <a:rPr lang="es-ES" b="1" dirty="0" smtClean="0"/>
              <a:t>Es fácil de presentar.</a:t>
            </a:r>
          </a:p>
          <a:p>
            <a:r>
              <a:rPr lang="es-ES" b="1" dirty="0" smtClean="0"/>
              <a:t>Sus archivos son vulnerables.</a:t>
            </a:r>
          </a:p>
          <a:p>
            <a:r>
              <a:rPr lang="es-ES" b="1" dirty="0" smtClean="0"/>
              <a:t>Sus presentaciones se desarrollan en una narrativa lineal.</a:t>
            </a:r>
          </a:p>
          <a:p>
            <a:r>
              <a:rPr lang="es-ES" b="1" dirty="0" smtClean="0"/>
              <a:t>No ofrece mucha compatibilidad.</a:t>
            </a:r>
          </a:p>
          <a:p>
            <a:r>
              <a:rPr lang="es-ES" dirty="0" smtClean="0">
                <a:hlinkClick r:id="rId4"/>
              </a:rPr>
              <a:t>https://blog.hubspot.es/marketing/que-es-powerpoint</a:t>
            </a:r>
            <a:r>
              <a:rPr lang="es-ES" dirty="0" smtClean="0"/>
              <a:t> </a:t>
            </a:r>
          </a:p>
          <a:p>
            <a:endParaRPr lang="es-ES" dirty="0"/>
          </a:p>
        </p:txBody>
      </p:sp>
      <p:pic>
        <p:nvPicPr>
          <p:cNvPr id="4099" name="Picture 3" descr="D:\Users\Secundaria\Pictures\descargas\minecraft.gif"/>
          <p:cNvPicPr>
            <a:picLocks noChangeAspect="1" noChangeArrowheads="1" noCrop="1"/>
          </p:cNvPicPr>
          <p:nvPr/>
        </p:nvPicPr>
        <p:blipFill>
          <a:blip r:embed="rId5"/>
          <a:srcRect/>
          <a:stretch>
            <a:fillRect/>
          </a:stretch>
        </p:blipFill>
        <p:spPr bwMode="auto">
          <a:xfrm>
            <a:off x="6858016" y="285734"/>
            <a:ext cx="2072374" cy="1714494"/>
          </a:xfrm>
          <a:prstGeom prst="rect">
            <a:avLst/>
          </a:prstGeom>
          <a:noFill/>
        </p:spPr>
      </p:pic>
    </p:spTree>
  </p:cSld>
  <p:clrMapOvr>
    <a:masterClrMapping/>
  </p:clrMapOvr>
  <p:transition spd="med" advTm="11000">
    <p:strips dir="rd"/>
    <p:sndAc>
      <p:stSnd>
        <p:snd r:embed="rId3"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14282" y="-642960"/>
            <a:ext cx="8501122" cy="1508105"/>
          </a:xfrm>
          <a:prstGeom prst="rect">
            <a:avLst/>
          </a:prstGeom>
          <a:noFill/>
        </p:spPr>
        <p:txBody>
          <a:bodyPr wrap="square" rtlCol="0">
            <a:spAutoFit/>
          </a:bodyPr>
          <a:lstStyle/>
          <a:p>
            <a:endParaRPr lang="es-ES" dirty="0" smtClean="0">
              <a:latin typeface="BankGothic Lt BT" pitchFamily="34" charset="0"/>
            </a:endParaRPr>
          </a:p>
          <a:p>
            <a:endParaRPr lang="es-ES" dirty="0" smtClean="0">
              <a:latin typeface="BankGothic Lt BT" pitchFamily="34" charset="0"/>
            </a:endParaRPr>
          </a:p>
          <a:p>
            <a:r>
              <a:rPr lang="es-ES" sz="2800" b="1" i="1" dirty="0" smtClean="0">
                <a:solidFill>
                  <a:schemeClr val="accent1">
                    <a:lumMod val="75000"/>
                  </a:schemeClr>
                </a:solidFill>
                <a:effectLst>
                  <a:outerShdw blurRad="38100" dist="38100" dir="2700000" algn="tl">
                    <a:srgbClr val="000000">
                      <a:alpha val="43137"/>
                    </a:srgbClr>
                  </a:outerShdw>
                </a:effectLst>
                <a:latin typeface="BankGothic Lt BT" pitchFamily="34" charset="0"/>
              </a:rPr>
              <a:t> </a:t>
            </a:r>
            <a:r>
              <a:rPr lang="es-ES" sz="2800" b="1" i="1" dirty="0" smtClean="0">
                <a:solidFill>
                  <a:schemeClr val="accent1">
                    <a:lumMod val="75000"/>
                  </a:schemeClr>
                </a:solidFill>
                <a:effectLst>
                  <a:outerShdw blurRad="38100" dist="38100" dir="2700000" algn="tl">
                    <a:srgbClr val="000000">
                      <a:alpha val="43137"/>
                    </a:srgbClr>
                  </a:outerShdw>
                </a:effectLst>
                <a:latin typeface="BankGothic Lt BT" pitchFamily="34" charset="0"/>
              </a:rPr>
              <a:t>Elementos de </a:t>
            </a:r>
            <a:r>
              <a:rPr lang="es-ES" sz="2800" b="1" i="1" dirty="0" err="1" smtClean="0">
                <a:solidFill>
                  <a:schemeClr val="accent1">
                    <a:lumMod val="75000"/>
                  </a:schemeClr>
                </a:solidFill>
                <a:effectLst>
                  <a:outerShdw blurRad="38100" dist="38100" dir="2700000" algn="tl">
                    <a:srgbClr val="000000">
                      <a:alpha val="43137"/>
                    </a:srgbClr>
                  </a:outerShdw>
                </a:effectLst>
                <a:latin typeface="BankGothic Lt BT" pitchFamily="34" charset="0"/>
              </a:rPr>
              <a:t>Power</a:t>
            </a:r>
            <a:r>
              <a:rPr lang="es-ES" sz="2800" b="1" i="1" dirty="0" smtClean="0">
                <a:solidFill>
                  <a:schemeClr val="accent1">
                    <a:lumMod val="75000"/>
                  </a:schemeClr>
                </a:solidFill>
                <a:effectLst>
                  <a:outerShdw blurRad="38100" dist="38100" dir="2700000" algn="tl">
                    <a:srgbClr val="000000">
                      <a:alpha val="43137"/>
                    </a:srgbClr>
                  </a:outerShdw>
                </a:effectLst>
                <a:latin typeface="BankGothic Lt BT" pitchFamily="34" charset="0"/>
              </a:rPr>
              <a:t> Point-Funciones que cumple cada elemento </a:t>
            </a:r>
          </a:p>
        </p:txBody>
      </p:sp>
      <p:sp>
        <p:nvSpPr>
          <p:cNvPr id="6" name="5 Rectángulo"/>
          <p:cNvSpPr/>
          <p:nvPr/>
        </p:nvSpPr>
        <p:spPr>
          <a:xfrm>
            <a:off x="214282" y="1142990"/>
            <a:ext cx="8501122" cy="923330"/>
          </a:xfrm>
          <a:prstGeom prst="rect">
            <a:avLst/>
          </a:prstGeom>
        </p:spPr>
        <p:txBody>
          <a:bodyPr wrap="square">
            <a:spAutoFit/>
          </a:bodyPr>
          <a:lstStyle/>
          <a:p>
            <a:r>
              <a:rPr lang="es-AR" dirty="0" smtClean="0">
                <a:solidFill>
                  <a:srgbClr val="FF0000"/>
                </a:solidFill>
              </a:rPr>
              <a:t>Insertar</a:t>
            </a:r>
            <a:r>
              <a:rPr lang="es-AR" dirty="0" smtClean="0"/>
              <a:t> : El botón Insertar muestra cuántas imágenes tiene seleccionadas. Después de que la imagen esté en la diapositiva, puede cambiar su tamaño y moverla a donde desee.</a:t>
            </a:r>
          </a:p>
        </p:txBody>
      </p:sp>
      <p:sp>
        <p:nvSpPr>
          <p:cNvPr id="7" name="6 Rectángulo"/>
          <p:cNvSpPr/>
          <p:nvPr/>
        </p:nvSpPr>
        <p:spPr>
          <a:xfrm>
            <a:off x="214282" y="3929072"/>
            <a:ext cx="8929718" cy="646331"/>
          </a:xfrm>
          <a:prstGeom prst="rect">
            <a:avLst/>
          </a:prstGeom>
        </p:spPr>
        <p:txBody>
          <a:bodyPr wrap="square">
            <a:spAutoFit/>
          </a:bodyPr>
          <a:lstStyle/>
          <a:p>
            <a:r>
              <a:rPr lang="es-AR" dirty="0" smtClean="0">
                <a:solidFill>
                  <a:srgbClr val="FF0000"/>
                </a:solidFill>
              </a:rPr>
              <a:t>Inicio </a:t>
            </a:r>
            <a:r>
              <a:rPr lang="es-AR" dirty="0" smtClean="0"/>
              <a:t>: La pestaña Inicio contiene las características Cortar y pegar, las opciones Fuente y Párrafo y lo que necesita para agregar y organizar diapositivas.</a:t>
            </a:r>
          </a:p>
        </p:txBody>
      </p:sp>
      <p:sp>
        <p:nvSpPr>
          <p:cNvPr id="8" name="7 Rectángulo"/>
          <p:cNvSpPr/>
          <p:nvPr/>
        </p:nvSpPr>
        <p:spPr>
          <a:xfrm>
            <a:off x="214282" y="2357436"/>
            <a:ext cx="8929718" cy="1200329"/>
          </a:xfrm>
          <a:prstGeom prst="rect">
            <a:avLst/>
          </a:prstGeom>
        </p:spPr>
        <p:txBody>
          <a:bodyPr wrap="square">
            <a:spAutoFit/>
          </a:bodyPr>
          <a:lstStyle/>
          <a:p>
            <a:r>
              <a:rPr lang="es-AR" dirty="0" err="1" smtClean="0">
                <a:solidFill>
                  <a:srgbClr val="FF0000"/>
                </a:solidFill>
              </a:rPr>
              <a:t>Trancicion</a:t>
            </a:r>
            <a:r>
              <a:rPr lang="es-AR" dirty="0" smtClean="0">
                <a:solidFill>
                  <a:srgbClr val="FF0000"/>
                </a:solidFill>
              </a:rPr>
              <a:t> </a:t>
            </a:r>
            <a:r>
              <a:rPr lang="es-AR" dirty="0" smtClean="0"/>
              <a:t>: La transición de diapositivas es el efecto visual que se reproduce al pasar de una diapositiva a la siguiente durante una presentación. Puede controlar la velocidad, agregar sonido y personalizar las propiedades de los efectos de transición.</a:t>
            </a:r>
            <a:endParaRPr lang="es-AR" dirty="0"/>
          </a:p>
        </p:txBody>
      </p:sp>
    </p:spTree>
  </p:cSld>
  <p:clrMapOvr>
    <a:masterClrMapping/>
  </p:clrMapOvr>
  <p:transition spd="med" advTm="14000">
    <p:newsflash/>
    <p:sndAc>
      <p:stSnd>
        <p:snd r:embed="rId3"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2844" y="571486"/>
            <a:ext cx="8858312" cy="2862322"/>
          </a:xfrm>
          <a:prstGeom prst="rect">
            <a:avLst/>
          </a:prstGeom>
        </p:spPr>
        <p:txBody>
          <a:bodyPr wrap="square">
            <a:spAutoFit/>
          </a:bodyPr>
          <a:lstStyle/>
          <a:p>
            <a:r>
              <a:rPr lang="es-ES" dirty="0" smtClean="0">
                <a:solidFill>
                  <a:srgbClr val="FF0000"/>
                </a:solidFill>
              </a:rPr>
              <a:t>Plantilla: </a:t>
            </a:r>
            <a:r>
              <a:rPr lang="es-ES" dirty="0" smtClean="0"/>
              <a:t>es un patrón o un esquema de una diapositiva o un grupo de diapositivas que se guarda como un archivo . </a:t>
            </a:r>
            <a:r>
              <a:rPr lang="es-ES" dirty="0" err="1" smtClean="0"/>
              <a:t>Potx</a:t>
            </a:r>
            <a:r>
              <a:rPr lang="es-ES" dirty="0" smtClean="0"/>
              <a:t>.</a:t>
            </a:r>
          </a:p>
          <a:p>
            <a:r>
              <a:rPr lang="es-ES" dirty="0" smtClean="0"/>
              <a:t> </a:t>
            </a:r>
          </a:p>
          <a:p>
            <a:r>
              <a:rPr lang="es-AR" dirty="0" smtClean="0">
                <a:solidFill>
                  <a:schemeClr val="accent2">
                    <a:lumMod val="50000"/>
                  </a:schemeClr>
                </a:solidFill>
                <a:hlinkClick r:id="rId3"/>
              </a:rPr>
              <a:t>https://edu.gcfglobal.org/es/powerpoint-2013/que-es-y-como-funciona-la-vista-esquema/1/#</a:t>
            </a:r>
            <a:endParaRPr lang="es-AR" dirty="0" smtClean="0">
              <a:solidFill>
                <a:schemeClr val="accent2">
                  <a:lumMod val="50000"/>
                </a:schemeClr>
              </a:solidFill>
            </a:endParaRPr>
          </a:p>
          <a:p>
            <a:endParaRPr lang="es-ES" dirty="0" smtClean="0"/>
          </a:p>
          <a:p>
            <a:r>
              <a:rPr lang="es-ES" dirty="0" smtClean="0"/>
              <a:t/>
            </a:r>
            <a:br>
              <a:rPr lang="es-ES" dirty="0" smtClean="0"/>
            </a:br>
            <a:r>
              <a:rPr lang="es-ES" dirty="0" err="1" smtClean="0">
                <a:solidFill>
                  <a:srgbClr val="FF0000"/>
                </a:solidFill>
              </a:rPr>
              <a:t>Hipervinculos</a:t>
            </a:r>
            <a:r>
              <a:rPr lang="es-ES" dirty="0" smtClean="0"/>
              <a:t>: Puede vincular a lugares diferentes en una presentación, como la primera diapositiva, la última diapositiva, la diapositiva siguiente o los títulos de las diapositivas. </a:t>
            </a:r>
            <a:endParaRPr lang="es-ES" dirty="0"/>
          </a:p>
        </p:txBody>
      </p:sp>
      <p:pic>
        <p:nvPicPr>
          <p:cNvPr id="2050" name="Picture 2" descr="D:\Users\Secundaria\Pictures\descargas\gif-animados-ejemplo.gif"/>
          <p:cNvPicPr>
            <a:picLocks noChangeAspect="1" noChangeArrowheads="1" noCrop="1"/>
          </p:cNvPicPr>
          <p:nvPr/>
        </p:nvPicPr>
        <p:blipFill>
          <a:blip r:embed="rId4"/>
          <a:srcRect/>
          <a:stretch>
            <a:fillRect/>
          </a:stretch>
        </p:blipFill>
        <p:spPr bwMode="auto">
          <a:xfrm>
            <a:off x="4143372" y="3429006"/>
            <a:ext cx="3400470" cy="1571618"/>
          </a:xfrm>
          <a:prstGeom prst="rect">
            <a:avLst/>
          </a:prstGeom>
          <a:noFill/>
        </p:spPr>
      </p:pic>
    </p:spTree>
  </p:cSld>
  <p:clrMapOvr>
    <a:masterClrMapping/>
  </p:clrMapOvr>
  <p:transition spd="med" advTm="11000">
    <p:strips dir="rd"/>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285866"/>
            <a:ext cx="8429684" cy="3693319"/>
          </a:xfrm>
          <a:prstGeom prst="rect">
            <a:avLst/>
          </a:prstGeom>
        </p:spPr>
        <p:txBody>
          <a:bodyPr wrap="square">
            <a:spAutoFit/>
          </a:bodyPr>
          <a:lstStyle/>
          <a:p>
            <a:r>
              <a:rPr lang="es-ES" b="1" dirty="0" smtClean="0">
                <a:solidFill>
                  <a:srgbClr val="FF0000"/>
                </a:solidFill>
              </a:rPr>
              <a:t>Las vistas de PowerPoint que puede usar para editar, imprimir y mostrar la presentación son las siguientes:</a:t>
            </a:r>
          </a:p>
          <a:p>
            <a:endParaRPr lang="es-ES" dirty="0" smtClean="0">
              <a:solidFill>
                <a:srgbClr val="FF0000"/>
              </a:solidFill>
            </a:endParaRPr>
          </a:p>
          <a:p>
            <a:r>
              <a:rPr lang="es-ES" b="1" dirty="0" smtClean="0">
                <a:solidFill>
                  <a:srgbClr val="FF0000"/>
                </a:solidFill>
              </a:rPr>
              <a:t>Vista</a:t>
            </a:r>
            <a:r>
              <a:rPr lang="es-ES" dirty="0" smtClean="0">
                <a:solidFill>
                  <a:srgbClr val="FF0000"/>
                </a:solidFill>
              </a:rPr>
              <a:t> normal: </a:t>
            </a:r>
            <a:r>
              <a:rPr lang="es-ES" dirty="0" smtClean="0"/>
              <a:t>La vista Normal es la vista de edición principal, donde escribe y diseña las presentaciones. La vista Normal tiene tres áreas de trabajo: Panel de miniaturas. Panel Diapositivas.</a:t>
            </a:r>
          </a:p>
          <a:p>
            <a:r>
              <a:rPr lang="es-ES" b="1" dirty="0" smtClean="0">
                <a:solidFill>
                  <a:srgbClr val="FF0000"/>
                </a:solidFill>
              </a:rPr>
              <a:t>Vista</a:t>
            </a:r>
            <a:r>
              <a:rPr lang="es-ES" dirty="0" smtClean="0">
                <a:solidFill>
                  <a:srgbClr val="FF0000"/>
                </a:solidFill>
              </a:rPr>
              <a:t> Clasificador de diapositivas:</a:t>
            </a:r>
            <a:r>
              <a:rPr lang="es-ES" dirty="0" smtClean="0"/>
              <a:t> Vista Clasificador de diapositivas La vista Clasificador de diapositivas le ofrece una vista de las diapositivas en forma de miniatura</a:t>
            </a:r>
          </a:p>
          <a:p>
            <a:r>
              <a:rPr lang="es-ES" b="1" dirty="0" smtClean="0">
                <a:solidFill>
                  <a:srgbClr val="FF0000"/>
                </a:solidFill>
              </a:rPr>
              <a:t>Vista</a:t>
            </a:r>
            <a:r>
              <a:rPr lang="es-ES" dirty="0" smtClean="0">
                <a:solidFill>
                  <a:srgbClr val="FF0000"/>
                </a:solidFill>
              </a:rPr>
              <a:t> Página de notas:</a:t>
            </a:r>
            <a:r>
              <a:rPr lang="es-ES" dirty="0" smtClean="0"/>
              <a:t> la vista de Notas, selecciona la pestaña “Vista” del menú y pulsa el botón “Página de notas”. PowerPoint mostrará una diapositiva por página y las notas correspondientes.</a:t>
            </a:r>
            <a:endParaRPr lang="es-ES" dirty="0" smtClean="0">
              <a:solidFill>
                <a:srgbClr val="FF0000"/>
              </a:solidFill>
            </a:endParaRPr>
          </a:p>
          <a:p>
            <a:r>
              <a:rPr lang="es-ES" dirty="0" smtClean="0"/>
              <a:t>.</a:t>
            </a:r>
            <a:endParaRPr lang="es-ES" dirty="0"/>
          </a:p>
        </p:txBody>
      </p:sp>
      <p:sp>
        <p:nvSpPr>
          <p:cNvPr id="3" name="2 CuadroTexto"/>
          <p:cNvSpPr txBox="1"/>
          <p:nvPr/>
        </p:nvSpPr>
        <p:spPr>
          <a:xfrm>
            <a:off x="214282" y="-642960"/>
            <a:ext cx="8286808" cy="2000548"/>
          </a:xfrm>
          <a:prstGeom prst="rect">
            <a:avLst/>
          </a:prstGeom>
          <a:noFill/>
        </p:spPr>
        <p:txBody>
          <a:bodyPr wrap="square" rtlCol="0">
            <a:spAutoFit/>
          </a:bodyPr>
          <a:lstStyle/>
          <a:p>
            <a:endParaRPr lang="es-ES" dirty="0" smtClean="0"/>
          </a:p>
          <a:p>
            <a:endParaRPr lang="es-ES" dirty="0" smtClean="0"/>
          </a:p>
          <a:p>
            <a:r>
              <a:rPr lang="es-E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Tipos de Vistas de </a:t>
            </a:r>
            <a:r>
              <a:rPr lang="es-E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Power</a:t>
            </a:r>
            <a:r>
              <a:rPr lang="es-E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Point , explique cada una </a:t>
            </a:r>
          </a:p>
        </p:txBody>
      </p:sp>
      <p:sp>
        <p:nvSpPr>
          <p:cNvPr id="4" name="3 Rectángulo"/>
          <p:cNvSpPr/>
          <p:nvPr/>
        </p:nvSpPr>
        <p:spPr>
          <a:xfrm>
            <a:off x="868902" y="2110085"/>
            <a:ext cx="351378" cy="1754326"/>
          </a:xfrm>
          <a:prstGeom prst="rect">
            <a:avLst/>
          </a:prstGeom>
          <a:noFill/>
        </p:spPr>
        <p:txBody>
          <a:bodyPr wrap="none" lIns="91440" tIns="45720" rIns="91440" bIns="45720">
            <a:spAutoFit/>
          </a:bodyPr>
          <a:lstStyle/>
          <a:p>
            <a:r>
              <a:rPr lang="es-ES" sz="5400" dirty="0" smtClean="0"/>
              <a:t> </a:t>
            </a:r>
          </a:p>
          <a:p>
            <a:pPr algn="ctr"/>
            <a:endParaRPr lang="es-E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advTm="13000">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4000510"/>
            <a:ext cx="8358246" cy="646331"/>
          </a:xfrm>
          <a:prstGeom prst="rect">
            <a:avLst/>
          </a:prstGeom>
        </p:spPr>
        <p:txBody>
          <a:bodyPr wrap="square">
            <a:spAutoFit/>
          </a:bodyPr>
          <a:lstStyle/>
          <a:p>
            <a:r>
              <a:rPr lang="es-ES" dirty="0" smtClean="0">
                <a:hlinkClick r:id="rId3"/>
              </a:rPr>
              <a:t>https://www.google.com/search?q=tipos+de+vistas+de+powerpoint&amp;oq=&amp;aqs=chrome.0.69i59i450l4.3326628j0j15&amp;sourceid=chrome&amp;ie=UTF-8</a:t>
            </a:r>
            <a:r>
              <a:rPr lang="es-ES" dirty="0" smtClean="0"/>
              <a:t> </a:t>
            </a:r>
            <a:endParaRPr lang="es-ES" dirty="0"/>
          </a:p>
        </p:txBody>
      </p:sp>
      <p:sp>
        <p:nvSpPr>
          <p:cNvPr id="3" name="2 Rectángulo"/>
          <p:cNvSpPr/>
          <p:nvPr/>
        </p:nvSpPr>
        <p:spPr>
          <a:xfrm>
            <a:off x="285720" y="214296"/>
            <a:ext cx="8286792" cy="369332"/>
          </a:xfrm>
          <a:prstGeom prst="rect">
            <a:avLst/>
          </a:prstGeom>
        </p:spPr>
        <p:txBody>
          <a:bodyPr wrap="square">
            <a:spAutoFit/>
          </a:bodyPr>
          <a:lstStyle/>
          <a:p>
            <a:r>
              <a:rPr lang="es-ES" dirty="0" smtClean="0"/>
              <a:t> </a:t>
            </a:r>
            <a:endParaRPr lang="es-ES" dirty="0"/>
          </a:p>
        </p:txBody>
      </p:sp>
      <p:sp>
        <p:nvSpPr>
          <p:cNvPr id="4" name="3 Rectángulo"/>
          <p:cNvSpPr/>
          <p:nvPr/>
        </p:nvSpPr>
        <p:spPr>
          <a:xfrm>
            <a:off x="357158" y="142858"/>
            <a:ext cx="7715304" cy="3416320"/>
          </a:xfrm>
          <a:prstGeom prst="rect">
            <a:avLst/>
          </a:prstGeom>
        </p:spPr>
        <p:txBody>
          <a:bodyPr wrap="square">
            <a:spAutoFit/>
          </a:bodyPr>
          <a:lstStyle/>
          <a:p>
            <a:endParaRPr lang="es-ES" b="1" dirty="0" smtClean="0">
              <a:solidFill>
                <a:srgbClr val="FF0000"/>
              </a:solidFill>
            </a:endParaRPr>
          </a:p>
          <a:p>
            <a:r>
              <a:rPr lang="es-ES" b="1" dirty="0" smtClean="0">
                <a:solidFill>
                  <a:srgbClr val="FF0000"/>
                </a:solidFill>
              </a:rPr>
              <a:t>Vista</a:t>
            </a:r>
            <a:r>
              <a:rPr lang="es-ES" dirty="0" smtClean="0">
                <a:solidFill>
                  <a:srgbClr val="FF0000"/>
                </a:solidFill>
              </a:rPr>
              <a:t> Esquema: </a:t>
            </a:r>
            <a:r>
              <a:rPr lang="es-ES" dirty="0" smtClean="0"/>
              <a:t>La vista Esquema en PowerPoint muestra la presentación como un esquema de los títulos y el texto principal de cada diapositiva</a:t>
            </a:r>
          </a:p>
          <a:p>
            <a:endParaRPr lang="es-ES" dirty="0" smtClean="0"/>
          </a:p>
          <a:p>
            <a:endParaRPr lang="es-ES" b="1" dirty="0" smtClean="0">
              <a:solidFill>
                <a:srgbClr val="FF0000"/>
              </a:solidFill>
            </a:endParaRPr>
          </a:p>
          <a:p>
            <a:r>
              <a:rPr lang="es-ES" b="1" dirty="0" smtClean="0">
                <a:solidFill>
                  <a:srgbClr val="FF0000"/>
                </a:solidFill>
              </a:rPr>
              <a:t>Vista</a:t>
            </a:r>
            <a:r>
              <a:rPr lang="es-ES" dirty="0" smtClean="0">
                <a:solidFill>
                  <a:srgbClr val="FF0000"/>
                </a:solidFill>
              </a:rPr>
              <a:t> Presentación con diapositivas : </a:t>
            </a:r>
            <a:r>
              <a:rPr lang="es-ES" dirty="0" smtClean="0"/>
              <a:t>es el modo de edición en el que trabajará con más frecuencia para crear las diapositivas.</a:t>
            </a:r>
          </a:p>
          <a:p>
            <a:endParaRPr lang="es-ES" dirty="0" smtClean="0">
              <a:solidFill>
                <a:srgbClr val="FF0000"/>
              </a:solidFill>
            </a:endParaRPr>
          </a:p>
          <a:p>
            <a:endParaRPr lang="es-ES" b="1" dirty="0" smtClean="0">
              <a:solidFill>
                <a:srgbClr val="FF0000"/>
              </a:solidFill>
            </a:endParaRPr>
          </a:p>
          <a:p>
            <a:r>
              <a:rPr lang="es-ES" b="1" dirty="0" smtClean="0">
                <a:solidFill>
                  <a:srgbClr val="FF0000"/>
                </a:solidFill>
              </a:rPr>
              <a:t>Vista</a:t>
            </a:r>
            <a:r>
              <a:rPr lang="es-ES" dirty="0" smtClean="0">
                <a:solidFill>
                  <a:srgbClr val="FF0000"/>
                </a:solidFill>
              </a:rPr>
              <a:t> </a:t>
            </a:r>
            <a:r>
              <a:rPr lang="es-ES" dirty="0" err="1" smtClean="0">
                <a:solidFill>
                  <a:srgbClr val="FF0000"/>
                </a:solidFill>
              </a:rPr>
              <a:t>Moderador:</a:t>
            </a:r>
            <a:r>
              <a:rPr lang="es-ES" dirty="0" err="1" smtClean="0"/>
              <a:t>La</a:t>
            </a:r>
            <a:r>
              <a:rPr lang="es-ES" dirty="0" smtClean="0"/>
              <a:t> vista Moderador le permite ver la presentación con las notas del orador en un equipo (su portátil, por ejemplo), mientras que el público ve la presentación sin notas en otro monitor.</a:t>
            </a:r>
            <a:endParaRPr lang="es-ES" dirty="0">
              <a:solidFill>
                <a:srgbClr val="FF0000"/>
              </a:solidFill>
            </a:endParaRPr>
          </a:p>
        </p:txBody>
      </p:sp>
    </p:spTree>
  </p:cSld>
  <p:clrMapOvr>
    <a:masterClrMapping/>
  </p:clrMapOvr>
  <p:transition advTm="13000">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0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2000"/>
                                        <p:tgtEl>
                                          <p:spTgt spid="4">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fade">
                                      <p:cBhvr>
                                        <p:cTn id="13"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Paralelogramo"/>
          <p:cNvSpPr/>
          <p:nvPr/>
        </p:nvSpPr>
        <p:spPr>
          <a:xfrm>
            <a:off x="571472" y="142858"/>
            <a:ext cx="7643866" cy="71438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214282" y="-285770"/>
            <a:ext cx="8572560" cy="1354217"/>
          </a:xfrm>
          <a:prstGeom prst="rect">
            <a:avLst/>
          </a:prstGeom>
          <a:noFill/>
        </p:spPr>
        <p:txBody>
          <a:bodyPr wrap="square" rtlCol="0">
            <a:spAutoFit/>
          </a:bodyPr>
          <a:lstStyle/>
          <a:p>
            <a:endParaRPr lang="es-ES" dirty="0" smtClean="0"/>
          </a:p>
          <a:p>
            <a:endParaRPr lang="es-ES" dirty="0" smtClean="0"/>
          </a:p>
          <a:p>
            <a:r>
              <a:rPr lang="es-ES" dirty="0" smtClean="0"/>
              <a:t>                   </a:t>
            </a:r>
            <a:r>
              <a:rPr lang="es-ES" sz="2800" dirty="0" smtClean="0">
                <a:latin typeface="Bernard MT Condensed" pitchFamily="18" charset="0"/>
              </a:rPr>
              <a:t>Animación y Transición explique cada uno </a:t>
            </a:r>
          </a:p>
          <a:p>
            <a:endParaRPr lang="es-ES" dirty="0"/>
          </a:p>
        </p:txBody>
      </p:sp>
      <p:sp>
        <p:nvSpPr>
          <p:cNvPr id="7" name="6 CuadroTexto"/>
          <p:cNvSpPr txBox="1"/>
          <p:nvPr/>
        </p:nvSpPr>
        <p:spPr>
          <a:xfrm>
            <a:off x="214282" y="1071552"/>
            <a:ext cx="8501122" cy="1200329"/>
          </a:xfrm>
          <a:prstGeom prst="rect">
            <a:avLst/>
          </a:prstGeom>
          <a:noFill/>
        </p:spPr>
        <p:txBody>
          <a:bodyPr wrap="square" rtlCol="0">
            <a:spAutoFit/>
          </a:bodyPr>
          <a:lstStyle/>
          <a:p>
            <a:r>
              <a:rPr lang="es-ES" dirty="0" smtClean="0">
                <a:solidFill>
                  <a:srgbClr val="FF0000"/>
                </a:solidFill>
              </a:rPr>
              <a:t>Una animación:</a:t>
            </a:r>
            <a:r>
              <a:rPr lang="es-ES" dirty="0" smtClean="0"/>
              <a:t> es un efecto especial que se aplica a un solo elemento de una diapositiva, como texto, forma, imagen, etc. Una transición es el efecto especial que se produce al salir de una diapositiva y pasar a la siguiente durante una presentación.</a:t>
            </a:r>
            <a:endParaRPr lang="es-ES" dirty="0"/>
          </a:p>
        </p:txBody>
      </p:sp>
      <p:sp>
        <p:nvSpPr>
          <p:cNvPr id="8" name="7 CuadroTexto"/>
          <p:cNvSpPr txBox="1"/>
          <p:nvPr/>
        </p:nvSpPr>
        <p:spPr>
          <a:xfrm>
            <a:off x="214282" y="2428874"/>
            <a:ext cx="8501122" cy="1477328"/>
          </a:xfrm>
          <a:prstGeom prst="rect">
            <a:avLst/>
          </a:prstGeom>
          <a:noFill/>
        </p:spPr>
        <p:txBody>
          <a:bodyPr wrap="square" rtlCol="0">
            <a:spAutoFit/>
          </a:bodyPr>
          <a:lstStyle/>
          <a:p>
            <a:r>
              <a:rPr lang="es-AR" dirty="0" err="1" smtClean="0">
                <a:solidFill>
                  <a:srgbClr val="FF0000"/>
                </a:solidFill>
              </a:rPr>
              <a:t>Trancicion</a:t>
            </a:r>
            <a:r>
              <a:rPr lang="es-AR" dirty="0" smtClean="0">
                <a:solidFill>
                  <a:srgbClr val="FF0000"/>
                </a:solidFill>
              </a:rPr>
              <a:t> </a:t>
            </a:r>
            <a:r>
              <a:rPr lang="es-AR" dirty="0" smtClean="0"/>
              <a:t>: La transición de diapositivas es el efecto visual que se reproduce al pasar de una diapositiva a la siguiente durante una presentación. Puede controlar la velocidad, agregar sonido y personalizar las propiedades de los efectos de transición.</a:t>
            </a:r>
          </a:p>
          <a:p>
            <a:endParaRPr lang="es-ES" dirty="0"/>
          </a:p>
        </p:txBody>
      </p:sp>
      <p:sp>
        <p:nvSpPr>
          <p:cNvPr id="9" name="8 CuadroTexto"/>
          <p:cNvSpPr txBox="1"/>
          <p:nvPr/>
        </p:nvSpPr>
        <p:spPr>
          <a:xfrm>
            <a:off x="357158" y="4071948"/>
            <a:ext cx="8501122" cy="369332"/>
          </a:xfrm>
          <a:prstGeom prst="rect">
            <a:avLst/>
          </a:prstGeom>
          <a:noFill/>
        </p:spPr>
        <p:txBody>
          <a:bodyPr wrap="square" rtlCol="0">
            <a:spAutoFit/>
          </a:bodyPr>
          <a:lstStyle/>
          <a:p>
            <a:r>
              <a:rPr lang="es-ES" dirty="0" smtClean="0"/>
              <a:t>      TODO LO ESCRIBI YO POR ESO NO PUSE LINK ‼ </a:t>
            </a:r>
            <a:endParaRPr lang="es-ES" dirty="0"/>
          </a:p>
        </p:txBody>
      </p:sp>
      <p:pic>
        <p:nvPicPr>
          <p:cNvPr id="1027" name="Picture 3" descr="D:\Users\Secundaria\Pictures\descargas\minecraft.gif"/>
          <p:cNvPicPr>
            <a:picLocks noChangeAspect="1" noChangeArrowheads="1" noCrop="1"/>
          </p:cNvPicPr>
          <p:nvPr/>
        </p:nvPicPr>
        <p:blipFill>
          <a:blip r:embed="rId3"/>
          <a:srcRect/>
          <a:stretch>
            <a:fillRect/>
          </a:stretch>
        </p:blipFill>
        <p:spPr bwMode="auto">
          <a:xfrm>
            <a:off x="6786578" y="3417755"/>
            <a:ext cx="2085973" cy="1725745"/>
          </a:xfrm>
          <a:prstGeom prst="rect">
            <a:avLst/>
          </a:prstGeom>
          <a:noFill/>
        </p:spPr>
      </p:pic>
    </p:spTree>
  </p:cSld>
  <p:clrMapOvr>
    <a:masterClrMapping/>
  </p:clrMapOvr>
  <p:transition spd="med" advTm="13000">
    <p:wheel spokes="8"/>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down)">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additive="base">
                                        <p:cTn id="1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P spid="9"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230</TotalTime>
  <Words>404</Words>
  <Application>Microsoft Office PowerPoint</Application>
  <PresentationFormat>Presentación en pantalla (16:9)</PresentationFormat>
  <Paragraphs>118</Paragraphs>
  <Slides>19</Slides>
  <Notes>3</Notes>
  <HiddenSlides>0</HiddenSlides>
  <MMClips>1</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Mirador</vt:lpstr>
      <vt:lpstr>LABORATORIO DE INFORMATICA PRACTICOnº4   </vt:lpstr>
      <vt:lpstr>Diapositiva 2</vt:lpstr>
      <vt:lpstr>  Definición de Power Point y su utilidad  </vt:lpstr>
      <vt:lpstr>               Características más importantes  </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LABORATORIO DE  INFORMATICA</dc:title>
  <dc:creator>Secundaria</dc:creator>
  <cp:lastModifiedBy>Secundaria</cp:lastModifiedBy>
  <cp:revision>49</cp:revision>
  <dcterms:created xsi:type="dcterms:W3CDTF">2023-10-09T18:37:21Z</dcterms:created>
  <dcterms:modified xsi:type="dcterms:W3CDTF">2023-10-23T20:35:19Z</dcterms:modified>
</cp:coreProperties>
</file>