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2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89" autoAdjust="0"/>
  </p:normalViewPr>
  <p:slideViewPr>
    <p:cSldViewPr>
      <p:cViewPr varScale="1">
        <p:scale>
          <a:sx n="66" d="100"/>
          <a:sy n="66" d="100"/>
        </p:scale>
        <p:origin x="-37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A0B666D-FEBB-49D9-AF5A-A0F52346D11F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176220A-6358-4774-A712-8EFF43C9BAB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dirty="0" smtClean="0"/>
              <a:t>Colegio Del Prado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530050"/>
          </a:xfrm>
        </p:spPr>
        <p:txBody>
          <a:bodyPr>
            <a:normAutofit/>
          </a:bodyPr>
          <a:lstStyle/>
          <a:p>
            <a:pPr algn="ctr"/>
            <a:r>
              <a:rPr lang="es-AR" dirty="0" smtClean="0">
                <a:latin typeface="Arial Black" pitchFamily="34" charset="0"/>
                <a:cs typeface="Aharoni" pitchFamily="2" charset="-79"/>
              </a:rPr>
              <a:t>TECNOLOGÍA</a:t>
            </a:r>
          </a:p>
          <a:p>
            <a:pPr algn="ctr"/>
            <a:endParaRPr lang="es-AR" dirty="0" smtClean="0">
              <a:latin typeface="Arial Black" pitchFamily="34" charset="0"/>
              <a:cs typeface="Aharoni" pitchFamily="2" charset="-79"/>
            </a:endParaRPr>
          </a:p>
          <a:p>
            <a:pPr algn="ctr"/>
            <a:r>
              <a:rPr lang="es-AR" dirty="0" smtClean="0">
                <a:latin typeface="Arial Black" pitchFamily="34" charset="0"/>
                <a:cs typeface="Aharoni" pitchFamily="2" charset="-79"/>
              </a:rPr>
              <a:t>Guía 7</a:t>
            </a:r>
          </a:p>
          <a:p>
            <a:pPr algn="ctr"/>
            <a:endParaRPr lang="es-AR" dirty="0" smtClean="0">
              <a:latin typeface="Arial Black" pitchFamily="34" charset="0"/>
              <a:cs typeface="Aharoni" pitchFamily="2" charset="-79"/>
            </a:endParaRPr>
          </a:p>
          <a:p>
            <a:pPr algn="ctr"/>
            <a:r>
              <a:rPr lang="es-AR" dirty="0" smtClean="0">
                <a:latin typeface="Arial Black" pitchFamily="34" charset="0"/>
                <a:cs typeface="Aharoni" pitchFamily="2" charset="-79"/>
              </a:rPr>
              <a:t>2° AÑO</a:t>
            </a:r>
          </a:p>
          <a:p>
            <a:pPr algn="ctr"/>
            <a:endParaRPr lang="es-AR" dirty="0" smtClean="0">
              <a:latin typeface="Arial Black" pitchFamily="34" charset="0"/>
              <a:cs typeface="Aharoni" pitchFamily="2" charset="-79"/>
            </a:endParaRPr>
          </a:p>
          <a:p>
            <a:pPr algn="ctr"/>
            <a:r>
              <a:rPr lang="es-AR" dirty="0" smtClean="0">
                <a:latin typeface="Arial Black" pitchFamily="34" charset="0"/>
                <a:cs typeface="Aharoni" pitchFamily="2" charset="-79"/>
              </a:rPr>
              <a:t>Prof. Romina Noriega</a:t>
            </a:r>
            <a:endParaRPr lang="es-AR" dirty="0"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4" name="3 Imagen" descr="Screenshot_20200401-114342_WhatsApp.jpg"/>
          <p:cNvPicPr>
            <a:picLocks noChangeAspect="1"/>
          </p:cNvPicPr>
          <p:nvPr/>
        </p:nvPicPr>
        <p:blipFill>
          <a:blip r:embed="rId2" cstate="print"/>
          <a:srcRect l="11111" t="28125" r="12962" b="16667"/>
          <a:stretch>
            <a:fillRect/>
          </a:stretch>
        </p:blipFill>
        <p:spPr>
          <a:xfrm>
            <a:off x="428596" y="428604"/>
            <a:ext cx="1928826" cy="2493360"/>
          </a:xfrm>
          <a:prstGeom prst="rect">
            <a:avLst/>
          </a:prstGeom>
        </p:spPr>
      </p:pic>
    </p:spTree>
  </p:cSld>
  <p:clrMapOvr>
    <a:masterClrMapping/>
  </p:clrMapOvr>
  <p:transition spd="slow" advTm="4000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LOS RECURSOS NO RENOVABLES</a:t>
            </a:r>
            <a:endParaRPr lang="es-AR" dirty="0"/>
          </a:p>
        </p:txBody>
      </p:sp>
      <p:pic>
        <p:nvPicPr>
          <p:cNvPr id="4" name="3 Marcador de contenido" descr="Recursos-Natural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642918"/>
            <a:ext cx="4000528" cy="2286016"/>
          </a:xfrm>
        </p:spPr>
      </p:pic>
      <p:pic>
        <p:nvPicPr>
          <p:cNvPr id="5" name="4 Imagen" descr="carbon-veget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500042"/>
            <a:ext cx="4214818" cy="2528891"/>
          </a:xfrm>
          <a:prstGeom prst="rect">
            <a:avLst/>
          </a:prstGeom>
        </p:spPr>
      </p:pic>
      <p:sp>
        <p:nvSpPr>
          <p:cNvPr id="1026" name="AutoShape 2" descr="Uranio: los 5 mayores productores del mundo | Metalli Ra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7" name="6 Imagen" descr="KJVHOLOQEBHDRK2D3RDYARU2F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984" y="2857496"/>
            <a:ext cx="4376742" cy="2000264"/>
          </a:xfrm>
          <a:prstGeom prst="rect">
            <a:avLst/>
          </a:prstGeom>
        </p:spPr>
      </p:pic>
    </p:spTree>
  </p:cSld>
  <p:clrMapOvr>
    <a:masterClrMapping/>
  </p:clrMapOvr>
  <p:transition spd="slow" advTm="3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/>
          <a:lstStyle/>
          <a:p>
            <a:r>
              <a:rPr lang="es-AR" sz="1800" dirty="0" smtClean="0"/>
              <a:t>son en la actualidad, los recursos energéticos mas utilizados. De entre estos, en particular, los combustibles fósiles, como el carbón y el petróleo, con las fuentes mas explotadas. Los materiales combustibles se caracterizan por liberar energía de forma de luz y calor, mediante el proceso químico de la combustión. Los combustibles pueden ser sólidos, como el carbón o la madera; líquidos, como la nafta, o gaseoso, como el gas natural.</a:t>
            </a:r>
          </a:p>
          <a:p>
            <a:r>
              <a:rPr lang="es-AR" sz="1800" dirty="0" smtClean="0"/>
              <a:t>Cada combustible genera una cierta cantidad de energía, que determina el poder calorífico de ese combustible. El poder calorífico se mide en kilocalorías por kilogramo (</a:t>
            </a:r>
            <a:r>
              <a:rPr lang="es-AR" sz="1800" dirty="0" err="1" smtClean="0"/>
              <a:t>kcal</a:t>
            </a:r>
            <a:r>
              <a:rPr lang="es-AR" sz="1800" dirty="0" smtClean="0"/>
              <a:t>/kg) o por metro cubico (</a:t>
            </a:r>
            <a:r>
              <a:rPr lang="es-AR" sz="1800" dirty="0" err="1" smtClean="0"/>
              <a:t>kcal</a:t>
            </a:r>
            <a:r>
              <a:rPr lang="es-AR" sz="1800" dirty="0" smtClean="0"/>
              <a:t>/m), según el combustible sea solido o liquido.</a:t>
            </a:r>
          </a:p>
          <a:p>
            <a:r>
              <a:rPr lang="es-AR" sz="1800" dirty="0" smtClean="0"/>
              <a:t>El petróleo y el carbón presentan, frente a otros combustibles, un gran poder calorífico.</a:t>
            </a:r>
          </a:p>
          <a:p>
            <a:pPr>
              <a:buNone/>
            </a:pPr>
            <a:r>
              <a:rPr lang="es-AR" sz="1800" dirty="0" smtClean="0"/>
              <a:t>Estos materiales tienen una ventaja: son relativamente abundantes en la naturaleza, de fácil extracción y bajo costo, y a partir de ellos, se obtiene gran cantidad de derivados.</a:t>
            </a:r>
          </a:p>
          <a:p>
            <a:endParaRPr lang="es-AR" sz="1800" dirty="0" smtClean="0"/>
          </a:p>
        </p:txBody>
      </p:sp>
    </p:spTree>
  </p:cSld>
  <p:clrMapOvr>
    <a:masterClrMapping/>
  </p:clrMapOvr>
  <p:transition spd="slow" advTm="12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7772400" cy="934386"/>
          </a:xfrm>
        </p:spPr>
        <p:txBody>
          <a:bodyPr/>
          <a:lstStyle/>
          <a:p>
            <a:pPr algn="ctr"/>
            <a:r>
              <a:rPr lang="es-AR" dirty="0" smtClean="0"/>
              <a:t>El carbón</a:t>
            </a: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714348" y="1714488"/>
            <a:ext cx="7772400" cy="4786346"/>
          </a:xfrm>
        </p:spPr>
        <p:txBody>
          <a:bodyPr/>
          <a:lstStyle/>
          <a:p>
            <a:pPr algn="l"/>
            <a:r>
              <a:rPr lang="es-AR" dirty="0" smtClean="0">
                <a:solidFill>
                  <a:schemeClr val="tx1"/>
                </a:solidFill>
              </a:rPr>
              <a:t>Es un recurso que abastece, en mayor proporción, la demanda energética mundial. Los yacimientos de carbón natural se formaron a partir de restos de vegetales sepultados hace millones de años. Estos estuvieron sometidos a la acción de microorganismos, a las grandes presiones de las capas superiores del suelo, a las altas temperaturas y a la ausencia de aire. Según el tiempo al cual estuvieron expuestos a esta situación, llamada </a:t>
            </a:r>
            <a:r>
              <a:rPr lang="es-AR" b="1" dirty="0" smtClean="0">
                <a:solidFill>
                  <a:schemeClr val="tx1"/>
                </a:solidFill>
              </a:rPr>
              <a:t>proceso de carbonización, </a:t>
            </a:r>
            <a:r>
              <a:rPr lang="es-AR" dirty="0" smtClean="0">
                <a:solidFill>
                  <a:schemeClr val="tx1"/>
                </a:solidFill>
              </a:rPr>
              <a:t>los restos vegetales conformaron distintos tipos de carbón fósil, con mayor o menor porcentaje de carbono en su composición química.</a:t>
            </a:r>
            <a:endParaRPr lang="es-A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Tm="1200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642910" y="714356"/>
            <a:ext cx="7772400" cy="4143404"/>
          </a:xfrm>
        </p:spPr>
        <p:txBody>
          <a:bodyPr/>
          <a:lstStyle/>
          <a:p>
            <a:pPr algn="l"/>
            <a:r>
              <a:rPr lang="es-AR" dirty="0" smtClean="0">
                <a:solidFill>
                  <a:schemeClr val="tx1"/>
                </a:solidFill>
              </a:rPr>
              <a:t>De los principales tipos de carbón, que se encuentran en la naturaleza, los principales son: </a:t>
            </a:r>
          </a:p>
          <a:p>
            <a:pPr algn="l">
              <a:buFont typeface="Arial" pitchFamily="34" charset="0"/>
              <a:buChar char="•"/>
            </a:pPr>
            <a:r>
              <a:rPr lang="es-AR" dirty="0" smtClean="0">
                <a:solidFill>
                  <a:schemeClr val="tx1"/>
                </a:solidFill>
              </a:rPr>
              <a:t> </a:t>
            </a:r>
            <a:r>
              <a:rPr lang="es-AR" b="1" dirty="0" smtClean="0">
                <a:solidFill>
                  <a:schemeClr val="tx1"/>
                </a:solidFill>
              </a:rPr>
              <a:t>La antracita</a:t>
            </a:r>
            <a:r>
              <a:rPr lang="es-AR" dirty="0" smtClean="0">
                <a:solidFill>
                  <a:schemeClr val="tx1"/>
                </a:solidFill>
              </a:rPr>
              <a:t>: es el amas antiguo y el mas rico en carbono con 90-95% de este elemento.</a:t>
            </a:r>
          </a:p>
          <a:p>
            <a:pPr algn="l">
              <a:buFont typeface="Arial" pitchFamily="34" charset="0"/>
              <a:buChar char="•"/>
            </a:pPr>
            <a:r>
              <a:rPr lang="es-AR" b="1" dirty="0" smtClean="0">
                <a:solidFill>
                  <a:schemeClr val="tx1"/>
                </a:solidFill>
              </a:rPr>
              <a:t>La hulla</a:t>
            </a:r>
            <a:r>
              <a:rPr lang="es-AR" dirty="0" smtClean="0">
                <a:solidFill>
                  <a:schemeClr val="tx1"/>
                </a:solidFill>
              </a:rPr>
              <a:t>, que contiene entre un 80% y un 90% de carbono, es el carbón mas importante de la industria. Se utiliza en la producción metalúrgica, para tratar los metales.</a:t>
            </a:r>
          </a:p>
          <a:p>
            <a:pPr algn="l">
              <a:buFont typeface="Arial" pitchFamily="34" charset="0"/>
              <a:buChar char="•"/>
            </a:pPr>
            <a:r>
              <a:rPr lang="es-AR" b="1" dirty="0" smtClean="0">
                <a:solidFill>
                  <a:schemeClr val="tx1"/>
                </a:solidFill>
              </a:rPr>
              <a:t>El lignito</a:t>
            </a:r>
            <a:r>
              <a:rPr lang="es-AR" dirty="0" smtClean="0">
                <a:solidFill>
                  <a:schemeClr val="tx1"/>
                </a:solidFill>
              </a:rPr>
              <a:t>, un carbón de formación mas reciente que los anteriores, posee entre un 55% y un 70% de carbono.</a:t>
            </a:r>
          </a:p>
          <a:p>
            <a:pPr algn="l">
              <a:buFont typeface="Arial" pitchFamily="34" charset="0"/>
              <a:buChar char="•"/>
            </a:pPr>
            <a:r>
              <a:rPr lang="es-AR" b="1" dirty="0" smtClean="0">
                <a:solidFill>
                  <a:schemeClr val="tx1"/>
                </a:solidFill>
              </a:rPr>
              <a:t>La</a:t>
            </a:r>
            <a:r>
              <a:rPr lang="es-AR" dirty="0" smtClean="0">
                <a:solidFill>
                  <a:schemeClr val="tx1"/>
                </a:solidFill>
              </a:rPr>
              <a:t> </a:t>
            </a:r>
            <a:r>
              <a:rPr lang="es-AR" b="1" dirty="0" smtClean="0">
                <a:solidFill>
                  <a:schemeClr val="tx1"/>
                </a:solidFill>
              </a:rPr>
              <a:t>turba</a:t>
            </a:r>
            <a:r>
              <a:rPr lang="es-AR" dirty="0" smtClean="0">
                <a:solidFill>
                  <a:schemeClr val="tx1"/>
                </a:solidFill>
              </a:rPr>
              <a:t> por su parte, es el carbón con menos contenido de carbono en su composición, con porcentajes que van del 30% al 55%.</a:t>
            </a:r>
          </a:p>
          <a:p>
            <a:pPr algn="l">
              <a:buFont typeface="Arial" pitchFamily="34" charset="0"/>
              <a:buChar char="•"/>
            </a:pPr>
            <a:endParaRPr lang="es-AR" dirty="0" smtClean="0"/>
          </a:p>
          <a:p>
            <a:pPr algn="l">
              <a:buFont typeface="Arial" pitchFamily="34" charset="0"/>
              <a:buChar char="•"/>
            </a:pPr>
            <a:endParaRPr lang="es-AR" dirty="0"/>
          </a:p>
        </p:txBody>
      </p:sp>
    </p:spTree>
  </p:cSld>
  <p:clrMapOvr>
    <a:masterClrMapping/>
  </p:clrMapOvr>
  <p:transition spd="slow" advTm="12000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714348" y="2000240"/>
            <a:ext cx="7772400" cy="2571768"/>
          </a:xfrm>
        </p:spPr>
        <p:txBody>
          <a:bodyPr/>
          <a:lstStyle/>
          <a:p>
            <a:pPr algn="l"/>
            <a:r>
              <a:rPr lang="es-AR" dirty="0" smtClean="0">
                <a:solidFill>
                  <a:schemeClr val="tx1"/>
                </a:solidFill>
              </a:rPr>
              <a:t>Hay otras variedades denominadas </a:t>
            </a:r>
            <a:r>
              <a:rPr lang="es-AR" b="1" dirty="0" smtClean="0">
                <a:solidFill>
                  <a:schemeClr val="tx1"/>
                </a:solidFill>
              </a:rPr>
              <a:t>artificiales</a:t>
            </a:r>
            <a:r>
              <a:rPr lang="es-AR" dirty="0" smtClean="0">
                <a:solidFill>
                  <a:schemeClr val="tx1"/>
                </a:solidFill>
              </a:rPr>
              <a:t>: estas como el carbón vegetal y el choque se obtienen a partir de los combustibles naturales y tratamientos adecuados. El carbón vegetal o carbón de leña es el que se usa para la parrilla. Habitualmente empleado para uso hogareño, contiene entre un 80 y un 90% de carbono.. </a:t>
            </a:r>
          </a:p>
          <a:p>
            <a:pPr algn="l"/>
            <a:r>
              <a:rPr lang="es-AR" dirty="0" smtClean="0">
                <a:solidFill>
                  <a:schemeClr val="tx1"/>
                </a:solidFill>
              </a:rPr>
              <a:t>El choque es también muy utilizado en metalurgia, es el residuo que queda al destilar la hulla</a:t>
            </a:r>
            <a:r>
              <a:rPr lang="es-AR" dirty="0" smtClean="0"/>
              <a:t>.</a:t>
            </a:r>
            <a:endParaRPr lang="es-AR" dirty="0"/>
          </a:p>
        </p:txBody>
      </p:sp>
    </p:spTree>
  </p:cSld>
  <p:clrMapOvr>
    <a:masterClrMapping/>
  </p:clrMapOvr>
  <p:transition spd="slow" advTm="13000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791510"/>
          </a:xfrm>
        </p:spPr>
        <p:txBody>
          <a:bodyPr/>
          <a:lstStyle/>
          <a:p>
            <a:pPr algn="ctr"/>
            <a:r>
              <a:rPr lang="es-AR" dirty="0" smtClean="0"/>
              <a:t>El petróleo</a:t>
            </a:r>
            <a:endParaRPr lang="es-AR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772400" cy="3929090"/>
          </a:xfrm>
        </p:spPr>
        <p:txBody>
          <a:bodyPr/>
          <a:lstStyle/>
          <a:p>
            <a:pPr algn="l"/>
            <a:r>
              <a:rPr lang="es-AR" dirty="0" smtClean="0">
                <a:solidFill>
                  <a:schemeClr val="tx1"/>
                </a:solidFill>
              </a:rPr>
              <a:t>Es un recurso que alcanzó mayor importancia en las sociedades modernas. Está constituido por una mezcla de sustancias sólidas liquidas y gaseosas, que contienen carbono e hidrógeno, se originó en la corteza terrestre, a partir del deposito y posterior descomposición de restos vegetales y animales sepultados en el fondo de los mares y lagos. Es un liquido generalmente de color pardo, oscuro, de olor fuerte, su peso especifico es menor que el del agua.</a:t>
            </a:r>
          </a:p>
          <a:p>
            <a:pPr algn="l"/>
            <a:endParaRPr lang="es-AR" dirty="0"/>
          </a:p>
        </p:txBody>
      </p:sp>
    </p:spTree>
  </p:cSld>
  <p:clrMapOvr>
    <a:masterClrMapping/>
  </p:clrMapOvr>
  <p:transition spd="slow" advTm="10000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862948"/>
          </a:xfrm>
        </p:spPr>
        <p:txBody>
          <a:bodyPr/>
          <a:lstStyle/>
          <a:p>
            <a:pPr algn="ctr"/>
            <a:r>
              <a:rPr lang="es-AR" dirty="0" smtClean="0"/>
              <a:t>El uranio</a:t>
            </a: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722376" y="1643050"/>
            <a:ext cx="7772400" cy="3929090"/>
          </a:xfrm>
        </p:spPr>
        <p:txBody>
          <a:bodyPr>
            <a:normAutofit lnSpcReduction="10000"/>
          </a:bodyPr>
          <a:lstStyle/>
          <a:p>
            <a:pPr algn="l"/>
            <a:r>
              <a:rPr lang="es-AR" dirty="0" smtClean="0">
                <a:solidFill>
                  <a:schemeClr val="tx1"/>
                </a:solidFill>
              </a:rPr>
              <a:t>Este es un combustible utilizado en las centrales nucleares. Es un metal de color blanco, brillante, dúctil y maleable. No se encuentra libre en la naturaleza, sino formado por minerales. El uranio es un elemento radiactivo; esto significa que libera partículas subatómicas espontáneamente.</a:t>
            </a:r>
          </a:p>
          <a:p>
            <a:pPr algn="l"/>
            <a:r>
              <a:rPr lang="es-AR" dirty="0" smtClean="0">
                <a:solidFill>
                  <a:schemeClr val="tx1"/>
                </a:solidFill>
              </a:rPr>
              <a:t>La energía que produce esta sustancia en las reacciones nucleares se debe a la ruptura del núcleo de su átomo. A este tipo de reacciones se las conoce como reacción de fisión nuclear, se liberan las fuerzas de atracción que mantienen unidos a los protones y neutrones que conforman el núcleo del átomo. Estas fuerzas son increíblemente grandes</a:t>
            </a:r>
            <a:r>
              <a:rPr lang="es-AR" dirty="0" smtClean="0"/>
              <a:t>.</a:t>
            </a:r>
            <a:endParaRPr lang="es-AR" dirty="0"/>
          </a:p>
        </p:txBody>
      </p:sp>
    </p:spTree>
  </p:cSld>
  <p:clrMapOvr>
    <a:masterClrMapping/>
  </p:clrMapOvr>
  <p:transition spd="slow" advTm="10000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223</TotalTime>
  <Words>709</Words>
  <Application>Microsoft Office PowerPoint</Application>
  <PresentationFormat>Presentación en pantalla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Aspecto</vt:lpstr>
      <vt:lpstr>Colegio Del Prado</vt:lpstr>
      <vt:lpstr>LOS RECURSOS NO RENOVABLES</vt:lpstr>
      <vt:lpstr>Diapositiva 3</vt:lpstr>
      <vt:lpstr>El carbón</vt:lpstr>
      <vt:lpstr>Diapositiva 5</vt:lpstr>
      <vt:lpstr>Diapositiva 6</vt:lpstr>
      <vt:lpstr>El petróleo</vt:lpstr>
      <vt:lpstr>El uranio</vt:lpstr>
    </vt:vector>
  </TitlesOfParts>
  <Company>SystemNet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NETBOOK</dc:creator>
  <cp:lastModifiedBy>NETBOOK</cp:lastModifiedBy>
  <cp:revision>24</cp:revision>
  <dcterms:created xsi:type="dcterms:W3CDTF">2020-05-26T20:02:56Z</dcterms:created>
  <dcterms:modified xsi:type="dcterms:W3CDTF">2020-05-27T00:01:06Z</dcterms:modified>
</cp:coreProperties>
</file>