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98" r:id="rId3"/>
    <p:sldId id="270" r:id="rId4"/>
    <p:sldId id="271" r:id="rId5"/>
    <p:sldId id="272" r:id="rId6"/>
    <p:sldId id="279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6" autoAdjust="0"/>
    <p:restoredTop sz="94660"/>
  </p:normalViewPr>
  <p:slideViewPr>
    <p:cSldViewPr>
      <p:cViewPr varScale="1">
        <p:scale>
          <a:sx n="65" d="100"/>
          <a:sy n="65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5ED20-3417-4BEA-8351-39210DCCFAF8}" type="datetimeFigureOut">
              <a:rPr lang="es-AR" smtClean="0"/>
              <a:t>26/7/2023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B494-F821-46F5-96B7-4FCDEE366E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790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07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8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9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93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6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9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5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65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85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06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72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8EAA6-2FB5-4EBC-B4DC-27F69A532D69}" type="datetimeFigureOut">
              <a:rPr lang="es-ES" smtClean="0"/>
              <a:t>26/07/2023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223E-746A-474B-9F1E-4D4FE4FF03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4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0310"/>
            <a:ext cx="4906367" cy="49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3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5803900"/>
            <a:ext cx="1844675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3957"/>
          <a:stretch>
            <a:fillRect/>
          </a:stretch>
        </p:blipFill>
        <p:spPr bwMode="auto">
          <a:xfrm>
            <a:off x="6588125" y="4498975"/>
            <a:ext cx="1360488" cy="6889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5870575"/>
            <a:ext cx="20653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Pentágono"/>
          <p:cNvSpPr/>
          <p:nvPr/>
        </p:nvSpPr>
        <p:spPr>
          <a:xfrm>
            <a:off x="356240" y="1412776"/>
            <a:ext cx="2621537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481289" y="1412776"/>
            <a:ext cx="2306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Ajustar texto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3132138" y="1341438"/>
            <a:ext cx="5818187" cy="8636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Permite que todo el contenido sea visible en una misma celda.</a:t>
            </a:r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636838"/>
            <a:ext cx="3254375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570163"/>
            <a:ext cx="2135188" cy="158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65400"/>
            <a:ext cx="1784350" cy="58896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Pentágono"/>
          <p:cNvSpPr/>
          <p:nvPr/>
        </p:nvSpPr>
        <p:spPr>
          <a:xfrm>
            <a:off x="467371" y="4582079"/>
            <a:ext cx="5598470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592420" y="4582079"/>
            <a:ext cx="5473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Aumentar/Disminuir Decimales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pic>
        <p:nvPicPr>
          <p:cNvPr id="923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8" t="10361" r="42567" b="84853"/>
          <a:stretch>
            <a:fillRect/>
          </a:stretch>
        </p:blipFill>
        <p:spPr bwMode="auto">
          <a:xfrm>
            <a:off x="4125913" y="5289550"/>
            <a:ext cx="650875" cy="73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81375"/>
            <a:ext cx="2098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6080125"/>
            <a:ext cx="2098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1 Rectángulo"/>
          <p:cNvSpPr>
            <a:spLocks noChangeArrowheads="1"/>
          </p:cNvSpPr>
          <p:nvPr/>
        </p:nvSpPr>
        <p:spPr bwMode="auto">
          <a:xfrm>
            <a:off x="1116013" y="333375"/>
            <a:ext cx="691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FORMATO DE CELDAS (FUNCIONES )</a:t>
            </a:r>
          </a:p>
        </p:txBody>
      </p:sp>
    </p:spTree>
    <p:extLst>
      <p:ext uri="{BB962C8B-B14F-4D97-AF65-F5344CB8AC3E}">
        <p14:creationId xmlns:p14="http://schemas.microsoft.com/office/powerpoint/2010/main" val="1280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59150"/>
            <a:ext cx="1651000" cy="70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t="7043" r="50734" b="70569"/>
          <a:stretch>
            <a:fillRect/>
          </a:stretch>
        </p:blipFill>
        <p:spPr bwMode="auto">
          <a:xfrm>
            <a:off x="2774950" y="3090863"/>
            <a:ext cx="2663825" cy="197326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998788"/>
            <a:ext cx="1674813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Pentágono"/>
          <p:cNvSpPr/>
          <p:nvPr/>
        </p:nvSpPr>
        <p:spPr>
          <a:xfrm>
            <a:off x="359791" y="1422014"/>
            <a:ext cx="2415227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84840" y="1422014"/>
            <a:ext cx="21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Orientación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3076575" y="1274763"/>
            <a:ext cx="5257800" cy="8191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Permite modificar la orientación del contenido de una celda.</a:t>
            </a:r>
          </a:p>
        </p:txBody>
      </p:sp>
      <p:sp>
        <p:nvSpPr>
          <p:cNvPr id="10250" name="10 CuadroTexto"/>
          <p:cNvSpPr txBox="1">
            <a:spLocks noChangeArrowheads="1"/>
          </p:cNvSpPr>
          <p:nvPr/>
        </p:nvSpPr>
        <p:spPr bwMode="auto">
          <a:xfrm>
            <a:off x="5487988" y="3359150"/>
            <a:ext cx="155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Texto Vertical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995488" y="3795713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2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829050"/>
            <a:ext cx="1382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1 Rectángulo"/>
          <p:cNvSpPr>
            <a:spLocks noChangeArrowheads="1"/>
          </p:cNvSpPr>
          <p:nvPr/>
        </p:nvSpPr>
        <p:spPr bwMode="auto">
          <a:xfrm>
            <a:off x="1182688" y="333375"/>
            <a:ext cx="691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FORMATO DE CELDAS (FUNCIONES )</a:t>
            </a:r>
          </a:p>
        </p:txBody>
      </p:sp>
    </p:spTree>
    <p:extLst>
      <p:ext uri="{BB962C8B-B14F-4D97-AF65-F5344CB8AC3E}">
        <p14:creationId xmlns:p14="http://schemas.microsoft.com/office/powerpoint/2010/main" val="5690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478885" y="576417"/>
            <a:ext cx="3341763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450350" y="576417"/>
            <a:ext cx="3216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Formato de Celdas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906588"/>
            <a:ext cx="5237163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dondear rectángulo de esquina diagonal"/>
          <p:cNvSpPr/>
          <p:nvPr/>
        </p:nvSpPr>
        <p:spPr>
          <a:xfrm>
            <a:off x="3995738" y="520700"/>
            <a:ext cx="4752975" cy="10366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Permite modificar el formato de los valores y la fuente de las celdas.</a:t>
            </a:r>
            <a:endParaRPr lang="es-E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98575"/>
            <a:ext cx="2581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7" t="6110" r="4475" b="37733"/>
          <a:stretch>
            <a:fillRect/>
          </a:stretch>
        </p:blipFill>
        <p:spPr bwMode="auto">
          <a:xfrm>
            <a:off x="450850" y="2254250"/>
            <a:ext cx="2170113" cy="410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curvada hacia la derecha"/>
          <p:cNvSpPr/>
          <p:nvPr/>
        </p:nvSpPr>
        <p:spPr>
          <a:xfrm flipH="1">
            <a:off x="2735754" y="1720756"/>
            <a:ext cx="452816" cy="1068259"/>
          </a:xfrm>
          <a:prstGeom prst="curvedRightArrow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brir llave"/>
          <p:cNvSpPr/>
          <p:nvPr/>
        </p:nvSpPr>
        <p:spPr>
          <a:xfrm rot="5400000">
            <a:off x="5446713" y="847725"/>
            <a:ext cx="266700" cy="2736850"/>
          </a:xfrm>
          <a:prstGeom prst="leftBrace">
            <a:avLst>
              <a:gd name="adj1" fmla="val 101203"/>
              <a:gd name="adj2" fmla="val 49704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78" name="11 CuadroTexto"/>
          <p:cNvSpPr txBox="1">
            <a:spLocks noChangeArrowheads="1"/>
          </p:cNvSpPr>
          <p:nvPr/>
        </p:nvSpPr>
        <p:spPr bwMode="auto">
          <a:xfrm>
            <a:off x="4895850" y="1773238"/>
            <a:ext cx="197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Fuente de Celda</a:t>
            </a:r>
          </a:p>
        </p:txBody>
      </p:sp>
      <p:pic>
        <p:nvPicPr>
          <p:cNvPr id="11279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7585">
            <a:off x="2592388" y="5837238"/>
            <a:ext cx="906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95288" y="6054725"/>
            <a:ext cx="2149475" cy="327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2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500589" y="877496"/>
            <a:ext cx="1551131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625638" y="877496"/>
            <a:ext cx="1195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Series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2411413" y="738188"/>
            <a:ext cx="6408737" cy="8191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Se pueden crear series de datos (cuantitativos o cualitativos) utilizando el </a:t>
            </a:r>
            <a:r>
              <a:rPr lang="es-ES" sz="2400" dirty="0">
                <a:solidFill>
                  <a:srgbClr val="FF0000"/>
                </a:solidFill>
                <a:latin typeface="Cambria" pitchFamily="18" charset="0"/>
              </a:rPr>
              <a:t>Auto-relleno.</a:t>
            </a: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211388"/>
            <a:ext cx="1590675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0" r="85139" b="55830"/>
          <a:stretch>
            <a:fillRect/>
          </a:stretch>
        </p:blipFill>
        <p:spPr bwMode="auto">
          <a:xfrm>
            <a:off x="4270375" y="1917700"/>
            <a:ext cx="1933575" cy="174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949450"/>
            <a:ext cx="154305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20288" r="64392" b="67065"/>
          <a:stretch>
            <a:fillRect/>
          </a:stretch>
        </p:blipFill>
        <p:spPr bwMode="auto">
          <a:xfrm>
            <a:off x="2022475" y="3781425"/>
            <a:ext cx="2535238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994150"/>
            <a:ext cx="3883025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21782" r="64392" b="67667"/>
          <a:stretch>
            <a:fillRect/>
          </a:stretch>
        </p:blipFill>
        <p:spPr bwMode="auto">
          <a:xfrm>
            <a:off x="2563813" y="5672138"/>
            <a:ext cx="2481262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688013"/>
            <a:ext cx="23526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77789" y="2501178"/>
            <a:ext cx="1727256" cy="4001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302838" y="2501178"/>
            <a:ext cx="1451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Numéricas</a:t>
            </a:r>
            <a:endParaRPr lang="es-ES" sz="20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13330" name="15 CuadroTexto"/>
          <p:cNvSpPr txBox="1">
            <a:spLocks noChangeArrowheads="1"/>
          </p:cNvSpPr>
          <p:nvPr/>
        </p:nvSpPr>
        <p:spPr bwMode="auto">
          <a:xfrm>
            <a:off x="4270375" y="1547813"/>
            <a:ext cx="197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Estirar hacia abajo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07504" y="3933056"/>
            <a:ext cx="1727256" cy="4001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2 Rectángulo"/>
          <p:cNvSpPr>
            <a:spLocks noChangeArrowheads="1"/>
          </p:cNvSpPr>
          <p:nvPr/>
        </p:nvSpPr>
        <p:spPr bwMode="auto">
          <a:xfrm>
            <a:off x="232553" y="3933056"/>
            <a:ext cx="1563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Cualitativas</a:t>
            </a:r>
            <a:endParaRPr lang="es-ES" sz="20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13335" name="20 CuadroTexto"/>
          <p:cNvSpPr txBox="1">
            <a:spLocks noChangeArrowheads="1"/>
          </p:cNvSpPr>
          <p:nvPr/>
        </p:nvSpPr>
        <p:spPr bwMode="auto">
          <a:xfrm>
            <a:off x="2193925" y="4706938"/>
            <a:ext cx="236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Estirar a la derecha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303213" y="5300663"/>
            <a:ext cx="851693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23 CuadroTexto"/>
          <p:cNvSpPr txBox="1">
            <a:spLocks noChangeArrowheads="1"/>
          </p:cNvSpPr>
          <p:nvPr/>
        </p:nvSpPr>
        <p:spPr bwMode="auto">
          <a:xfrm>
            <a:off x="231775" y="5595938"/>
            <a:ext cx="236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b="1"/>
              <a:t>Se deben escribir al menos dos números para generar una serie</a:t>
            </a:r>
          </a:p>
        </p:txBody>
      </p:sp>
      <p:sp>
        <p:nvSpPr>
          <p:cNvPr id="13338" name="24 CuadroTexto"/>
          <p:cNvSpPr txBox="1">
            <a:spLocks noChangeArrowheads="1"/>
          </p:cNvSpPr>
          <p:nvPr/>
        </p:nvSpPr>
        <p:spPr bwMode="auto">
          <a:xfrm>
            <a:off x="5118100" y="5589588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Sino se copia el mismo número en las celdas</a:t>
            </a:r>
          </a:p>
        </p:txBody>
      </p:sp>
      <p:sp>
        <p:nvSpPr>
          <p:cNvPr id="26" name="25 Flecha curvada hacia la derecha"/>
          <p:cNvSpPr/>
          <p:nvPr/>
        </p:nvSpPr>
        <p:spPr>
          <a:xfrm rot="5132355" flipH="1" flipV="1">
            <a:off x="7047411" y="5936834"/>
            <a:ext cx="344305" cy="1367525"/>
          </a:xfrm>
          <a:prstGeom prst="curvedRightArrow">
            <a:avLst>
              <a:gd name="adj1" fmla="val 49633"/>
              <a:gd name="adj2" fmla="val 56323"/>
              <a:gd name="adj3" fmla="val 15302"/>
            </a:avLst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42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549525"/>
            <a:ext cx="771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133850"/>
            <a:ext cx="5794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1 Rectángulo"/>
          <p:cNvSpPr>
            <a:spLocks noChangeArrowheads="1"/>
          </p:cNvSpPr>
          <p:nvPr/>
        </p:nvSpPr>
        <p:spPr bwMode="auto">
          <a:xfrm>
            <a:off x="1635125" y="44450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FUNCIONES SIMPLES (CURSOR)</a:t>
            </a:r>
          </a:p>
        </p:txBody>
      </p:sp>
    </p:spTree>
    <p:extLst>
      <p:ext uri="{BB962C8B-B14F-4D97-AF65-F5344CB8AC3E}">
        <p14:creationId xmlns:p14="http://schemas.microsoft.com/office/powerpoint/2010/main" val="2131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Rectángulo"/>
          <p:cNvSpPr>
            <a:spLocks noChangeArrowheads="1"/>
          </p:cNvSpPr>
          <p:nvPr/>
        </p:nvSpPr>
        <p:spPr bwMode="auto">
          <a:xfrm>
            <a:off x="2411413" y="338138"/>
            <a:ext cx="422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FORMATO DE CELDAS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247775"/>
            <a:ext cx="1916112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Pentágono"/>
          <p:cNvSpPr/>
          <p:nvPr/>
        </p:nvSpPr>
        <p:spPr>
          <a:xfrm>
            <a:off x="348702" y="1340768"/>
            <a:ext cx="3341763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20167" y="1340768"/>
            <a:ext cx="3270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Creación de Tablas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4735513" y="2036763"/>
            <a:ext cx="539750" cy="3603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6110288" y="2036763"/>
            <a:ext cx="530225" cy="3603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10 CuadroTexto"/>
          <p:cNvSpPr txBox="1">
            <a:spLocks noChangeArrowheads="1"/>
          </p:cNvSpPr>
          <p:nvPr/>
        </p:nvSpPr>
        <p:spPr bwMode="auto">
          <a:xfrm>
            <a:off x="3690938" y="2195513"/>
            <a:ext cx="993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Bordes</a:t>
            </a:r>
          </a:p>
        </p:txBody>
      </p:sp>
      <p:sp>
        <p:nvSpPr>
          <p:cNvPr id="14347" name="10 CuadroTexto"/>
          <p:cNvSpPr txBox="1">
            <a:spLocks noChangeArrowheads="1"/>
          </p:cNvSpPr>
          <p:nvPr/>
        </p:nvSpPr>
        <p:spPr bwMode="auto">
          <a:xfrm>
            <a:off x="6732588" y="2205038"/>
            <a:ext cx="993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Relleno</a:t>
            </a:r>
          </a:p>
        </p:txBody>
      </p:sp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702050"/>
            <a:ext cx="39243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744913"/>
            <a:ext cx="44196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546350"/>
            <a:ext cx="6540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Flecha curvada hacia la derecha"/>
          <p:cNvSpPr/>
          <p:nvPr/>
        </p:nvSpPr>
        <p:spPr>
          <a:xfrm rot="18690608" flipH="1">
            <a:off x="1760980" y="2491822"/>
            <a:ext cx="396467" cy="1185109"/>
          </a:xfrm>
          <a:prstGeom prst="curvedRightArrow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019300" y="3967163"/>
            <a:ext cx="525463" cy="325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783388" y="4005263"/>
            <a:ext cx="525462" cy="325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r="88672" b="59142"/>
          <a:stretch>
            <a:fillRect/>
          </a:stretch>
        </p:blipFill>
        <p:spPr bwMode="auto">
          <a:xfrm>
            <a:off x="684213" y="1970088"/>
            <a:ext cx="1655762" cy="286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1 Rectángulo"/>
          <p:cNvSpPr>
            <a:spLocks noChangeArrowheads="1"/>
          </p:cNvSpPr>
          <p:nvPr/>
        </p:nvSpPr>
        <p:spPr bwMode="auto">
          <a:xfrm>
            <a:off x="2771775" y="338138"/>
            <a:ext cx="366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PEGADO ESPECIAL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90675"/>
            <a:ext cx="53149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143250"/>
            <a:ext cx="962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49350" y="5589588"/>
            <a:ext cx="6913563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es-ES" b="1" dirty="0"/>
              <a:t>Copiar el </a:t>
            </a:r>
            <a:r>
              <a:rPr lang="es-ES" b="1" u="sng" dirty="0"/>
              <a:t>valor de una celda </a:t>
            </a:r>
            <a:r>
              <a:rPr lang="es-ES" b="1" dirty="0"/>
              <a:t>sin llevarnos la fórmula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es-ES" b="1" dirty="0"/>
              <a:t>Copiar la </a:t>
            </a:r>
            <a:r>
              <a:rPr lang="es-ES" b="1" u="sng" dirty="0"/>
              <a:t>fórmula</a:t>
            </a:r>
            <a:r>
              <a:rPr lang="es-ES" b="1" dirty="0"/>
              <a:t> pero no el formato o aspecto de la celda</a:t>
            </a:r>
          </a:p>
          <a:p>
            <a:pPr>
              <a:defRPr/>
            </a:pPr>
            <a:endParaRPr lang="es-ES" b="1" dirty="0"/>
          </a:p>
        </p:txBody>
      </p:sp>
      <p:sp>
        <p:nvSpPr>
          <p:cNvPr id="15367" name="3 Rectángulo"/>
          <p:cNvSpPr>
            <a:spLocks noChangeArrowheads="1"/>
          </p:cNvSpPr>
          <p:nvPr/>
        </p:nvSpPr>
        <p:spPr bwMode="auto">
          <a:xfrm>
            <a:off x="182563" y="1082675"/>
            <a:ext cx="2687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/>
              <a:t>Elegir los elementos del rango a copiar</a:t>
            </a:r>
          </a:p>
        </p:txBody>
      </p:sp>
    </p:spTree>
    <p:extLst>
      <p:ext uri="{BB962C8B-B14F-4D97-AF65-F5344CB8AC3E}">
        <p14:creationId xmlns:p14="http://schemas.microsoft.com/office/powerpoint/2010/main" val="1379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2411413" y="338138"/>
            <a:ext cx="418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INSERTAR/ELIMINAR</a:t>
            </a:r>
          </a:p>
        </p:txBody>
      </p:sp>
      <p:grpSp>
        <p:nvGrpSpPr>
          <p:cNvPr id="16387" name="6 Grupo"/>
          <p:cNvGrpSpPr>
            <a:grpSpLocks/>
          </p:cNvGrpSpPr>
          <p:nvPr/>
        </p:nvGrpSpPr>
        <p:grpSpPr bwMode="auto">
          <a:xfrm>
            <a:off x="4067175" y="1312863"/>
            <a:ext cx="2386013" cy="1355725"/>
            <a:chOff x="4067944" y="1312843"/>
            <a:chExt cx="2384731" cy="1355962"/>
          </a:xfrm>
        </p:grpSpPr>
        <p:pic>
          <p:nvPicPr>
            <p:cNvPr id="163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9" y="1376084"/>
              <a:ext cx="2240716" cy="12927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4067944" y="1312843"/>
              <a:ext cx="1583474" cy="9955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5" name="4 Pentágono"/>
          <p:cNvSpPr/>
          <p:nvPr/>
        </p:nvSpPr>
        <p:spPr>
          <a:xfrm>
            <a:off x="348703" y="1340768"/>
            <a:ext cx="2711130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320167" y="1340768"/>
            <a:ext cx="2501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Pestaña Inicio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grpSp>
        <p:nvGrpSpPr>
          <p:cNvPr id="16392" name="7 Grupo"/>
          <p:cNvGrpSpPr>
            <a:grpSpLocks/>
          </p:cNvGrpSpPr>
          <p:nvPr/>
        </p:nvGrpSpPr>
        <p:grpSpPr bwMode="auto">
          <a:xfrm>
            <a:off x="3313113" y="3200400"/>
            <a:ext cx="4038600" cy="3009900"/>
            <a:chOff x="466502" y="3140968"/>
            <a:chExt cx="4039738" cy="3010367"/>
          </a:xfrm>
        </p:grpSpPr>
        <p:pic>
          <p:nvPicPr>
            <p:cNvPr id="163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" t="20709" r="68657" b="40298"/>
            <a:stretch>
              <a:fillRect/>
            </a:stretch>
          </p:blipFill>
          <p:spPr bwMode="auto">
            <a:xfrm>
              <a:off x="466502" y="3298953"/>
              <a:ext cx="4039738" cy="2852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Elipse"/>
            <p:cNvSpPr/>
            <p:nvPr/>
          </p:nvSpPr>
          <p:spPr>
            <a:xfrm>
              <a:off x="2102088" y="3140968"/>
              <a:ext cx="957532" cy="4826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81648" y="4593756"/>
              <a:ext cx="1125854" cy="431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6393" name="13 Rectángulo"/>
          <p:cNvSpPr>
            <a:spLocks noChangeArrowheads="1"/>
          </p:cNvSpPr>
          <p:nvPr/>
        </p:nvSpPr>
        <p:spPr bwMode="auto">
          <a:xfrm>
            <a:off x="320675" y="3925888"/>
            <a:ext cx="26876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b="1"/>
              <a:t>Botón derecho sobre la fila/columna (letra o número)</a:t>
            </a:r>
          </a:p>
        </p:txBody>
      </p:sp>
      <p:pic>
        <p:nvPicPr>
          <p:cNvPr id="1639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543425"/>
            <a:ext cx="9604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6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8763" y="333375"/>
            <a:ext cx="8497887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latin typeface="Gill Sans Ultra Bold Condensed" pitchFamily="34" charset="0"/>
                <a:cs typeface="MV Boli" pitchFamily="2" charset="0"/>
              </a:rPr>
              <a:t>ACTIVIDAD I:</a:t>
            </a:r>
          </a:p>
          <a:p>
            <a:pPr>
              <a:defRPr/>
            </a:pPr>
            <a:endParaRPr lang="es-ES" sz="1050" dirty="0">
              <a:latin typeface="Gill Sans Ultra Bold Condensed" pitchFamily="34" charset="0"/>
              <a:cs typeface="MV Boli" pitchFamily="2" charset="0"/>
            </a:endParaRPr>
          </a:p>
          <a:p>
            <a:pPr>
              <a:defRPr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1- Crear una tabla con el siguiente formato:  </a:t>
            </a:r>
          </a:p>
        </p:txBody>
      </p:sp>
      <p:sp>
        <p:nvSpPr>
          <p:cNvPr id="17412" name="6 Rectángulo"/>
          <p:cNvSpPr>
            <a:spLocks noChangeArrowheads="1"/>
          </p:cNvSpPr>
          <p:nvPr/>
        </p:nvSpPr>
        <p:spPr bwMode="auto">
          <a:xfrm>
            <a:off x="327025" y="5157192"/>
            <a:ext cx="84978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2- Completar la tabla con datos.</a:t>
            </a: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3- Insertar una 4º Nota al final de la tabla. Mantener el formato de la tabla.</a:t>
            </a: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4- Agregar 10 alumnos más a la lista. Utilizar «series» para la numeración</a:t>
            </a: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5- Mover las celdas de «Curso» a la fila A.  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6- Cambiar el nombre de la Hoja por «Alumnos».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585912"/>
            <a:ext cx="61912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6 Rectángulo"/>
          <p:cNvSpPr>
            <a:spLocks noChangeArrowheads="1"/>
          </p:cNvSpPr>
          <p:nvPr/>
        </p:nvSpPr>
        <p:spPr bwMode="auto">
          <a:xfrm>
            <a:off x="253879" y="764704"/>
            <a:ext cx="849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En la hoja 2, crear una tabla con el siguiente formato: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86818"/>
            <a:ext cx="8605838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276225" y="4218181"/>
            <a:ext cx="849788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57300" lvl="2" indent="-342900">
              <a:buFont typeface="Arial" charset="0"/>
              <a:buChar char="•"/>
              <a:defRPr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Utilizar «Series» para generar los meses</a:t>
            </a:r>
          </a:p>
          <a:p>
            <a:pPr lvl="2">
              <a:defRPr/>
            </a:pPr>
            <a:endParaRPr lang="es-ES" sz="9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Agregar 6 registros de datos en la tabla.</a:t>
            </a:r>
          </a:p>
          <a:p>
            <a:pPr>
              <a:defRPr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Cambiar el nombre de la Hoja por «Cuotas».</a:t>
            </a:r>
          </a:p>
          <a:p>
            <a:pPr>
              <a:defRPr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Insertar la columna «DNI» a la derecha de la columna «Nombre». Mantener el formato de la tabla.</a:t>
            </a:r>
          </a:p>
          <a:p>
            <a:pPr>
              <a:defRPr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Agregar una nueva hoja llamada «Notas».</a:t>
            </a:r>
          </a:p>
          <a:p>
            <a:pPr>
              <a:defRPr/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Cortar y pegar la sección de «Notas» de la tabla que se encuentra en la Hoja «Alumnos». (Pegado de formato y valores).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03451"/>
            <a:ext cx="230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>
                <a:latin typeface="Gill Sans Ultra Bold Condensed" pitchFamily="34" charset="0"/>
                <a:cs typeface="MV Boli" pitchFamily="2" charset="0"/>
              </a:rPr>
              <a:t>ACTIVIDAD 2:</a:t>
            </a:r>
          </a:p>
        </p:txBody>
      </p:sp>
    </p:spTree>
    <p:extLst>
      <p:ext uri="{BB962C8B-B14F-4D97-AF65-F5344CB8AC3E}">
        <p14:creationId xmlns:p14="http://schemas.microsoft.com/office/powerpoint/2010/main" val="27692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08050"/>
            <a:ext cx="89344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6 Rectángulo"/>
          <p:cNvSpPr>
            <a:spLocks noChangeArrowheads="1"/>
          </p:cNvSpPr>
          <p:nvPr/>
        </p:nvSpPr>
        <p:spPr bwMode="auto">
          <a:xfrm>
            <a:off x="276225" y="2603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Modificar la tabla de la hoja «Cuotas» con el siguiente formato:</a:t>
            </a:r>
          </a:p>
        </p:txBody>
      </p:sp>
      <p:sp>
        <p:nvSpPr>
          <p:cNvPr id="19460" name="6 Rectángulo"/>
          <p:cNvSpPr>
            <a:spLocks noChangeArrowheads="1"/>
          </p:cNvSpPr>
          <p:nvPr/>
        </p:nvSpPr>
        <p:spPr bwMode="auto">
          <a:xfrm>
            <a:off x="127000" y="3892550"/>
            <a:ext cx="901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Insertar 3 filas por encima de la fila del año</a:t>
            </a:r>
          </a:p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Eliminar las columnas de los meses de: Enero y Julio.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10-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Cambiar el orden de las hojas por el siguiente: «Cuotas», «Notas», «Alumnos»</a:t>
            </a:r>
          </a:p>
        </p:txBody>
      </p:sp>
    </p:spTree>
    <p:extLst>
      <p:ext uri="{BB962C8B-B14F-4D97-AF65-F5344CB8AC3E}">
        <p14:creationId xmlns:p14="http://schemas.microsoft.com/office/powerpoint/2010/main" val="36383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323528" y="332656"/>
            <a:ext cx="5832648" cy="1440140"/>
          </a:xfrm>
          <a:prstGeom prst="rect">
            <a:avLst/>
          </a:prstGeom>
          <a:noFill/>
          <a:ln>
            <a:noFill/>
          </a:ln>
        </p:spPr>
        <p:txBody>
          <a:bodyPr spcFirstLastPara="1" lIns="81620" tIns="81620" rIns="81620" bIns="8162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>
              <a:defRPr/>
            </a:pPr>
            <a:r>
              <a:rPr lang="es-ES" sz="6400" b="1" u="sng" dirty="0">
                <a:solidFill>
                  <a:schemeClr val="tx1"/>
                </a:solidFill>
                <a:latin typeface="Bahnschrift" pitchFamily="34" charset="0"/>
                <a:ea typeface="+mn-ea"/>
                <a:cs typeface="+mn-cs"/>
              </a:rPr>
              <a:t>Guía Nº </a:t>
            </a:r>
            <a:r>
              <a:rPr lang="es-ES" sz="6400" b="1" u="sng" dirty="0" smtClean="0">
                <a:solidFill>
                  <a:schemeClr val="tx1"/>
                </a:solidFill>
                <a:latin typeface="Bahnschrift" pitchFamily="34" charset="0"/>
                <a:ea typeface="+mn-ea"/>
                <a:cs typeface="+mn-cs"/>
              </a:rPr>
              <a:t>1:</a:t>
            </a:r>
            <a:r>
              <a:rPr lang="es-ES" sz="6400" dirty="0" smtClean="0">
                <a:solidFill>
                  <a:schemeClr val="tx1"/>
                </a:solidFill>
                <a:latin typeface="Bahnschrift" pitchFamily="34" charset="0"/>
                <a:ea typeface="+mn-ea"/>
                <a:cs typeface="+mn-cs"/>
              </a:rPr>
              <a:t>	</a:t>
            </a:r>
            <a:endParaRPr lang="es-ES" sz="4400" b="1" u="sng" dirty="0">
              <a:solidFill>
                <a:schemeClr val="tx1"/>
              </a:solidFill>
              <a:latin typeface="Bahnschrift" pitchFamily="34" charset="0"/>
            </a:endParaRPr>
          </a:p>
          <a:p>
            <a:pPr algn="l">
              <a:defRPr/>
            </a:pPr>
            <a:endParaRPr lang="es-ES" sz="6400" b="1" u="sng" dirty="0">
              <a:solidFill>
                <a:schemeClr val="tx1"/>
              </a:solidFill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1640" y="2132856"/>
            <a:ext cx="624241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ES" sz="4400" dirty="0">
                <a:latin typeface="Bahnschrift" pitchFamily="34" charset="0"/>
                <a:sym typeface="Walter Turncoat"/>
              </a:rPr>
              <a:t>Introducción </a:t>
            </a:r>
            <a:r>
              <a:rPr lang="es-ES" sz="4400" dirty="0" smtClean="0">
                <a:latin typeface="Bahnschrift" pitchFamily="34" charset="0"/>
                <a:sym typeface="Walter Turncoat"/>
              </a:rPr>
              <a:t>a Excel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4400" dirty="0" smtClean="0">
                <a:latin typeface="Bahnschrift" pitchFamily="34" charset="0"/>
                <a:sym typeface="Walter Turncoat"/>
              </a:rPr>
              <a:t>Formato de Celdas</a:t>
            </a:r>
            <a:endParaRPr lang="es-ES" sz="4400" dirty="0">
              <a:latin typeface="Bahnschrift" pitchFamily="34" charset="0"/>
              <a:sym typeface="Walter Turncoa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s-ES" sz="4400" dirty="0">
                <a:latin typeface="Bahnschrift" pitchFamily="34" charset="0"/>
                <a:sym typeface="Walter Turncoat"/>
              </a:rPr>
              <a:t>Funciones </a:t>
            </a:r>
            <a:r>
              <a:rPr lang="es-ES" sz="4400" dirty="0" smtClean="0">
                <a:latin typeface="Bahnschrift" pitchFamily="34" charset="0"/>
                <a:sym typeface="Walter Turncoat"/>
              </a:rPr>
              <a:t>básicas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4400" dirty="0" smtClean="0">
                <a:latin typeface="Bahnschrift" pitchFamily="34" charset="0"/>
                <a:sym typeface="Walter Turncoat"/>
              </a:rPr>
              <a:t>Creación de tablas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S" sz="4400" dirty="0" smtClean="0">
                <a:latin typeface="Bahnschrift" pitchFamily="34" charset="0"/>
                <a:sym typeface="Walter Turncoat"/>
              </a:rPr>
              <a:t>Series o Auto-relleno</a:t>
            </a:r>
            <a:endParaRPr lang="es-ES" sz="4400" dirty="0">
              <a:latin typeface="Bahnschrift" pitchFamily="34" charset="0"/>
              <a:sym typeface="Walter Turncoat"/>
            </a:endParaRPr>
          </a:p>
        </p:txBody>
      </p:sp>
    </p:spTree>
    <p:extLst>
      <p:ext uri="{BB962C8B-B14F-4D97-AF65-F5344CB8AC3E}">
        <p14:creationId xmlns:p14="http://schemas.microsoft.com/office/powerpoint/2010/main" val="33643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800100" y="484188"/>
            <a:ext cx="7848600" cy="72072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Cambria" pitchFamily="18" charset="0"/>
              </a:rPr>
              <a:t> Permite realizar tareas contables y financieras.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05764" y="4825463"/>
            <a:ext cx="1873931" cy="5677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779496" y="4889189"/>
            <a:ext cx="1792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Utilización:</a:t>
            </a:r>
            <a:endParaRPr lang="es-E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475" y="3787775"/>
            <a:ext cx="49688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2800" dirty="0">
                <a:solidFill>
                  <a:schemeClr val="dk1"/>
                </a:solidFill>
                <a:latin typeface="Cambria" pitchFamily="18" charset="0"/>
                <a:cs typeface="+mn-cs"/>
              </a:rPr>
              <a:t>Cálculos sencillos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2800" dirty="0">
                <a:solidFill>
                  <a:schemeClr val="dk1"/>
                </a:solidFill>
                <a:latin typeface="Cambria" pitchFamily="18" charset="0"/>
                <a:cs typeface="+mn-cs"/>
              </a:rPr>
              <a:t>Proyectos financieros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2800" dirty="0">
                <a:solidFill>
                  <a:schemeClr val="dk1"/>
                </a:solidFill>
                <a:latin typeface="Cambria" pitchFamily="18" charset="0"/>
                <a:cs typeface="+mn-cs"/>
              </a:rPr>
              <a:t>Representación de gráficos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2800" dirty="0">
                <a:solidFill>
                  <a:schemeClr val="dk1"/>
                </a:solidFill>
                <a:latin typeface="Cambria" pitchFamily="18" charset="0"/>
                <a:cs typeface="+mn-cs"/>
              </a:rPr>
              <a:t>Simulaciones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2800" dirty="0">
                <a:solidFill>
                  <a:schemeClr val="dk1"/>
                </a:solidFill>
                <a:latin typeface="Cambria" pitchFamily="18" charset="0"/>
                <a:cs typeface="+mn-cs"/>
              </a:rPr>
              <a:t>Base de datos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2800" dirty="0">
                <a:solidFill>
                  <a:schemeClr val="dk1"/>
                </a:solidFill>
                <a:latin typeface="Cambria" pitchFamily="18" charset="0"/>
                <a:cs typeface="+mn-cs"/>
              </a:rPr>
              <a:t>Estadísticas</a:t>
            </a:r>
            <a:endParaRPr lang="es-ES" dirty="0"/>
          </a:p>
        </p:txBody>
      </p:sp>
      <p:sp>
        <p:nvSpPr>
          <p:cNvPr id="8" name="7 Abrir llave"/>
          <p:cNvSpPr/>
          <p:nvPr/>
        </p:nvSpPr>
        <p:spPr>
          <a:xfrm>
            <a:off x="2792413" y="3787775"/>
            <a:ext cx="388937" cy="2663825"/>
          </a:xfrm>
          <a:prstGeom prst="leftBrace">
            <a:avLst>
              <a:gd name="adj1" fmla="val 53745"/>
              <a:gd name="adj2" fmla="val 4907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081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199">
            <a:off x="1865312" y="1493838"/>
            <a:ext cx="904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5288" y="2133600"/>
            <a:ext cx="2786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dk1"/>
                </a:solidFill>
                <a:latin typeface="Cambria" pitchFamily="18" charset="0"/>
                <a:cs typeface="+mn-cs"/>
              </a:rPr>
              <a:t>Cálculo automático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419475" y="2217738"/>
            <a:ext cx="242411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dk1"/>
                </a:solidFill>
                <a:latin typeface="Cambria" pitchFamily="18" charset="0"/>
                <a:cs typeface="+mn-cs"/>
              </a:rPr>
              <a:t>Manejo de gran cantidad de Datos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354763" y="2128838"/>
            <a:ext cx="2320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dk1"/>
                </a:solidFill>
                <a:latin typeface="Cambria" pitchFamily="18" charset="0"/>
                <a:cs typeface="+mn-cs"/>
              </a:rPr>
              <a:t>Ayuda a la toma de decisiones </a:t>
            </a:r>
          </a:p>
        </p:txBody>
      </p:sp>
      <p:pic>
        <p:nvPicPr>
          <p:cNvPr id="3085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3231" y="1548607"/>
            <a:ext cx="906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515">
            <a:off x="6742112" y="1524001"/>
            <a:ext cx="904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678888" y="728107"/>
            <a:ext cx="2520280" cy="79208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059802" y="854999"/>
            <a:ext cx="1388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Cambria" pitchFamily="18" charset="0"/>
                <a:cs typeface="+mn-cs"/>
              </a:rPr>
              <a:t>Libros</a:t>
            </a:r>
            <a:endParaRPr lang="es-ES" sz="3200" dirty="0">
              <a:ln>
                <a:solidFill>
                  <a:schemeClr val="bg1"/>
                </a:solidFill>
              </a:ln>
              <a:latin typeface="Gill Sans Ultra Bold Condensed" pitchFamily="34" charset="0"/>
              <a:cs typeface="+mn-cs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3271838" y="442913"/>
            <a:ext cx="5688012" cy="140811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Cambria" pitchFamily="18" charset="0"/>
              </a:rPr>
              <a:t>Archivos creados en Excel.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Cambria" pitchFamily="18" charset="0"/>
              </a:rPr>
              <a:t>Se guardan con la extensión: </a:t>
            </a:r>
            <a:r>
              <a:rPr lang="es-ES" sz="2800" b="1" dirty="0"/>
              <a:t>.XLS o .XLSX</a:t>
            </a:r>
            <a:endParaRPr lang="es-ES" sz="2800" dirty="0">
              <a:latin typeface="Cambria" pitchFamily="18" charset="0"/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208290" y="2705048"/>
            <a:ext cx="3094593" cy="79208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07963" y="2808288"/>
            <a:ext cx="309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Cambria" pitchFamily="18" charset="0"/>
                <a:cs typeface="+mn-cs"/>
              </a:rPr>
              <a:t>Hoja de cálculo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303588" y="2420938"/>
            <a:ext cx="5688012" cy="140811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 T</a:t>
            </a:r>
            <a:r>
              <a:rPr lang="es-ES" sz="2800" dirty="0">
                <a:latin typeface="Cambria" pitchFamily="18" charset="0"/>
              </a:rPr>
              <a:t>ipos de hojas cuadriculadas que puede contener un libro de trabajo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606880" y="4937889"/>
            <a:ext cx="2520280" cy="79208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987794" y="5064781"/>
            <a:ext cx="1416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latin typeface="Cambria" pitchFamily="18" charset="0"/>
                <a:cs typeface="+mn-cs"/>
              </a:rPr>
              <a:t>Celdas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3198813" y="4652963"/>
            <a:ext cx="5689600" cy="140811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Cambria" pitchFamily="18" charset="0"/>
              </a:rPr>
              <a:t> Intersección de una columna y una fila</a:t>
            </a: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1576388"/>
            <a:ext cx="1851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4652963" y="3632200"/>
            <a:ext cx="29892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7" r="90472" b="72208"/>
          <a:stretch>
            <a:fillRect/>
          </a:stretch>
        </p:blipFill>
        <p:spPr bwMode="auto">
          <a:xfrm>
            <a:off x="5186363" y="5805488"/>
            <a:ext cx="171450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09075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1 CuadroTexto"/>
          <p:cNvSpPr txBox="1">
            <a:spLocks noChangeArrowheads="1"/>
          </p:cNvSpPr>
          <p:nvPr/>
        </p:nvSpPr>
        <p:spPr bwMode="auto">
          <a:xfrm>
            <a:off x="2998788" y="342900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HOJA DE CÁLCULO </a:t>
            </a:r>
          </a:p>
        </p:txBody>
      </p:sp>
      <p:sp>
        <p:nvSpPr>
          <p:cNvPr id="3" name="2 Elipse"/>
          <p:cNvSpPr/>
          <p:nvPr/>
        </p:nvSpPr>
        <p:spPr>
          <a:xfrm>
            <a:off x="323850" y="5373688"/>
            <a:ext cx="1295400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1619250" y="241300"/>
            <a:ext cx="6624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800" b="1">
                <a:solidFill>
                  <a:srgbClr val="0070C0"/>
                </a:solidFill>
                <a:latin typeface="Cambria" pitchFamily="18" charset="0"/>
              </a:rPr>
              <a:t>ENTORNO DE TRABAJO DE EXCEL</a:t>
            </a:r>
          </a:p>
        </p:txBody>
      </p:sp>
      <p:cxnSp>
        <p:nvCxnSpPr>
          <p:cNvPr id="7" name="6 Conector recto de flecha"/>
          <p:cNvCxnSpPr>
            <a:endCxn id="5127" idx="1"/>
          </p:cNvCxnSpPr>
          <p:nvPr/>
        </p:nvCxnSpPr>
        <p:spPr>
          <a:xfrm>
            <a:off x="1273175" y="2462213"/>
            <a:ext cx="46513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9 CuadroTexto"/>
          <p:cNvSpPr txBox="1">
            <a:spLocks noChangeArrowheads="1"/>
          </p:cNvSpPr>
          <p:nvPr/>
        </p:nvSpPr>
        <p:spPr bwMode="auto">
          <a:xfrm>
            <a:off x="1738313" y="2276475"/>
            <a:ext cx="124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b="1"/>
              <a:t>CELDA (B3)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971550" y="2133600"/>
            <a:ext cx="0" cy="28733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79388" y="2492375"/>
            <a:ext cx="50482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179388" y="2030413"/>
            <a:ext cx="0" cy="390525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588" y="2133600"/>
            <a:ext cx="538162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395288" y="1052513"/>
            <a:ext cx="4321175" cy="2159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34925" y="1268413"/>
            <a:ext cx="9001125" cy="53181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34" name="24 CuadroTexto"/>
          <p:cNvSpPr txBox="1">
            <a:spLocks noChangeArrowheads="1"/>
          </p:cNvSpPr>
          <p:nvPr/>
        </p:nvSpPr>
        <p:spPr bwMode="auto">
          <a:xfrm>
            <a:off x="514350" y="765175"/>
            <a:ext cx="1249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/>
              <a:t>Pestañas</a:t>
            </a:r>
          </a:p>
        </p:txBody>
      </p:sp>
      <p:sp>
        <p:nvSpPr>
          <p:cNvPr id="5135" name="25 CuadroTexto"/>
          <p:cNvSpPr txBox="1">
            <a:spLocks noChangeArrowheads="1"/>
          </p:cNvSpPr>
          <p:nvPr/>
        </p:nvSpPr>
        <p:spPr bwMode="auto">
          <a:xfrm>
            <a:off x="5076825" y="1001713"/>
            <a:ext cx="2087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/>
              <a:t>Menú de Opciones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403350" y="1800225"/>
            <a:ext cx="7489825" cy="207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37" name="29 CuadroTexto"/>
          <p:cNvSpPr txBox="1">
            <a:spLocks noChangeArrowheads="1"/>
          </p:cNvSpPr>
          <p:nvPr/>
        </p:nvSpPr>
        <p:spPr bwMode="auto">
          <a:xfrm>
            <a:off x="5076825" y="2170113"/>
            <a:ext cx="17986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/>
              <a:t>Barra de Fórmulas</a:t>
            </a:r>
          </a:p>
        </p:txBody>
      </p:sp>
      <p:cxnSp>
        <p:nvCxnSpPr>
          <p:cNvPr id="31" name="30 Conector recto de flecha"/>
          <p:cNvCxnSpPr>
            <a:stCxn id="5137" idx="1"/>
          </p:cNvCxnSpPr>
          <p:nvPr/>
        </p:nvCxnSpPr>
        <p:spPr>
          <a:xfrm flipH="1" flipV="1">
            <a:off x="4843463" y="2030413"/>
            <a:ext cx="233362" cy="3079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7329488" y="5516563"/>
            <a:ext cx="1779587" cy="298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40" name="29 CuadroTexto"/>
          <p:cNvSpPr txBox="1">
            <a:spLocks noChangeArrowheads="1"/>
          </p:cNvSpPr>
          <p:nvPr/>
        </p:nvSpPr>
        <p:spPr bwMode="auto">
          <a:xfrm>
            <a:off x="7669213" y="5878513"/>
            <a:ext cx="1366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/>
              <a:t>Vistas y Zoom</a:t>
            </a:r>
          </a:p>
        </p:txBody>
      </p:sp>
      <p:sp>
        <p:nvSpPr>
          <p:cNvPr id="5141" name="29 CuadroTexto"/>
          <p:cNvSpPr txBox="1">
            <a:spLocks noChangeArrowheads="1"/>
          </p:cNvSpPr>
          <p:nvPr/>
        </p:nvSpPr>
        <p:spPr bwMode="auto">
          <a:xfrm>
            <a:off x="684213" y="5845175"/>
            <a:ext cx="696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/>
              <a:t>Hojas</a:t>
            </a:r>
          </a:p>
        </p:txBody>
      </p:sp>
    </p:spTree>
    <p:extLst>
      <p:ext uri="{BB962C8B-B14F-4D97-AF65-F5344CB8AC3E}">
        <p14:creationId xmlns:p14="http://schemas.microsoft.com/office/powerpoint/2010/main" val="3848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2 Grupo"/>
          <p:cNvGrpSpPr>
            <a:grpSpLocks/>
          </p:cNvGrpSpPr>
          <p:nvPr/>
        </p:nvGrpSpPr>
        <p:grpSpPr bwMode="auto">
          <a:xfrm>
            <a:off x="657225" y="4808538"/>
            <a:ext cx="1258888" cy="923925"/>
            <a:chOff x="4195763" y="3152774"/>
            <a:chExt cx="1258956" cy="924297"/>
          </a:xfrm>
        </p:grpSpPr>
        <p:pic>
          <p:nvPicPr>
            <p:cNvPr id="1230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763" y="3152774"/>
              <a:ext cx="1258956" cy="924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4897476" y="3357643"/>
              <a:ext cx="322280" cy="257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2291" name="1 Rectángulo"/>
          <p:cNvSpPr>
            <a:spLocks noChangeArrowheads="1"/>
          </p:cNvSpPr>
          <p:nvPr/>
        </p:nvSpPr>
        <p:spPr bwMode="auto">
          <a:xfrm>
            <a:off x="1635125" y="358775"/>
            <a:ext cx="6048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FUNCIONES SIMPLES (CURSOR)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276475"/>
            <a:ext cx="8588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397000"/>
            <a:ext cx="89693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>
            <a:off x="2030413" y="1760538"/>
            <a:ext cx="6858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dondear rectángulo de esquina diagonal"/>
          <p:cNvSpPr/>
          <p:nvPr/>
        </p:nvSpPr>
        <p:spPr>
          <a:xfrm>
            <a:off x="3076575" y="1389063"/>
            <a:ext cx="2790825" cy="6413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Selector de celdas.</a:t>
            </a: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3108325" y="2492375"/>
            <a:ext cx="4416425" cy="6429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Cursor para desplazar o mover.</a:t>
            </a: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3108325" y="4949825"/>
            <a:ext cx="5711825" cy="6429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Cambria" pitchFamily="18" charset="0"/>
              </a:rPr>
              <a:t>Cursor de arrastre (autorrelleno, series) 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084388" y="5270500"/>
            <a:ext cx="6858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030413" y="2805113"/>
            <a:ext cx="6858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0" name="Picture 8" descr="Resultado de imagen para cursor en exc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5" t="12492" b="58543"/>
          <a:stretch>
            <a:fillRect/>
          </a:stretch>
        </p:blipFill>
        <p:spPr bwMode="auto">
          <a:xfrm>
            <a:off x="6192838" y="1268413"/>
            <a:ext cx="18176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821363"/>
            <a:ext cx="23161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1" descr="Resultado de imagen para cursor en exc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3357563"/>
            <a:ext cx="27352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92500"/>
            <a:ext cx="15303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7" r="72343" b="46053"/>
          <a:stretch>
            <a:fillRect/>
          </a:stretch>
        </p:blipFill>
        <p:spPr bwMode="auto">
          <a:xfrm>
            <a:off x="5003800" y="1670050"/>
            <a:ext cx="3506788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21040" r="63258" b="62532"/>
          <a:stretch>
            <a:fillRect/>
          </a:stretch>
        </p:blipFill>
        <p:spPr bwMode="auto">
          <a:xfrm>
            <a:off x="2787650" y="5084763"/>
            <a:ext cx="5894388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9 CuadroTexto"/>
          <p:cNvSpPr txBox="1">
            <a:spLocks noChangeArrowheads="1"/>
          </p:cNvSpPr>
          <p:nvPr/>
        </p:nvSpPr>
        <p:spPr bwMode="auto">
          <a:xfrm>
            <a:off x="5403850" y="628650"/>
            <a:ext cx="1728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/>
              <a:t>Columna Activa</a:t>
            </a:r>
          </a:p>
        </p:txBody>
      </p:sp>
      <p:sp>
        <p:nvSpPr>
          <p:cNvPr id="6149" name="9 CuadroTexto"/>
          <p:cNvSpPr txBox="1">
            <a:spLocks noChangeArrowheads="1"/>
          </p:cNvSpPr>
          <p:nvPr/>
        </p:nvSpPr>
        <p:spPr bwMode="auto">
          <a:xfrm>
            <a:off x="296863" y="5549900"/>
            <a:ext cx="146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/>
              <a:t>Fila Activa</a:t>
            </a:r>
          </a:p>
        </p:txBody>
      </p:sp>
      <p:pic>
        <p:nvPicPr>
          <p:cNvPr id="6150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5732463"/>
            <a:ext cx="13081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5750" y="876300"/>
            <a:ext cx="9937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95450"/>
            <a:ext cx="311785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9 CuadroTexto"/>
          <p:cNvSpPr txBox="1">
            <a:spLocks noChangeArrowheads="1"/>
          </p:cNvSpPr>
          <p:nvPr/>
        </p:nvSpPr>
        <p:spPr bwMode="auto">
          <a:xfrm>
            <a:off x="323850" y="620713"/>
            <a:ext cx="172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/>
              <a:t>Celda Activa</a:t>
            </a:r>
          </a:p>
        </p:txBody>
      </p:sp>
      <p:pic>
        <p:nvPicPr>
          <p:cNvPr id="6154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9563" y="889000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Elipse"/>
          <p:cNvSpPr/>
          <p:nvPr/>
        </p:nvSpPr>
        <p:spPr>
          <a:xfrm>
            <a:off x="755650" y="1628775"/>
            <a:ext cx="720725" cy="365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1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Resultado de imagen para doble flecha en cursor en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446" r="5161" b="33810"/>
          <a:stretch>
            <a:fillRect/>
          </a:stretch>
        </p:blipFill>
        <p:spPr bwMode="auto">
          <a:xfrm>
            <a:off x="2195513" y="2611438"/>
            <a:ext cx="49022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Pentágono"/>
          <p:cNvSpPr/>
          <p:nvPr/>
        </p:nvSpPr>
        <p:spPr>
          <a:xfrm>
            <a:off x="356240" y="1412776"/>
            <a:ext cx="2621537" cy="52322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481289" y="1412776"/>
            <a:ext cx="2127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Autoajustar</a:t>
            </a:r>
            <a:endParaRPr lang="es-ES" sz="320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cs typeface="+mn-cs"/>
            </a:endParaRPr>
          </a:p>
        </p:txBody>
      </p:sp>
      <p:sp>
        <p:nvSpPr>
          <p:cNvPr id="7175" name="1 Rectángulo"/>
          <p:cNvSpPr>
            <a:spLocks noChangeArrowheads="1"/>
          </p:cNvSpPr>
          <p:nvPr/>
        </p:nvSpPr>
        <p:spPr bwMode="auto">
          <a:xfrm>
            <a:off x="1476375" y="331788"/>
            <a:ext cx="6745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FORMATO DE CELDAS (MANUALES)</a:t>
            </a: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3232150" y="1268413"/>
            <a:ext cx="5483225" cy="100806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Cambria" pitchFamily="18" charset="0"/>
              </a:rPr>
              <a:t>Ajusta el tamaño de la celda al texto que contiene.</a:t>
            </a:r>
          </a:p>
        </p:txBody>
      </p:sp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813300"/>
            <a:ext cx="48355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8" descr="http://www.gifss.es/flechas/flecha-der-animada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3226" y="4310062"/>
            <a:ext cx="806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Elipse"/>
          <p:cNvSpPr/>
          <p:nvPr/>
        </p:nvSpPr>
        <p:spPr>
          <a:xfrm>
            <a:off x="4284663" y="2492375"/>
            <a:ext cx="719137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Rectángulo"/>
          <p:cNvSpPr>
            <a:spLocks noChangeArrowheads="1"/>
          </p:cNvSpPr>
          <p:nvPr/>
        </p:nvSpPr>
        <p:spPr bwMode="auto">
          <a:xfrm>
            <a:off x="1116013" y="333375"/>
            <a:ext cx="691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70C0"/>
                </a:solidFill>
                <a:latin typeface="Cambria" pitchFamily="18" charset="0"/>
              </a:rPr>
              <a:t>FORMATO DE CELDAS (FUNCIONES )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2238"/>
            <a:ext cx="2693987" cy="5794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Pentágono"/>
          <p:cNvSpPr/>
          <p:nvPr/>
        </p:nvSpPr>
        <p:spPr>
          <a:xfrm>
            <a:off x="611560" y="2186463"/>
            <a:ext cx="2448272" cy="954107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736600" y="2187575"/>
            <a:ext cx="1809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Combinar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2060"/>
                </a:solidFill>
                <a:latin typeface="Cambria" pitchFamily="18" charset="0"/>
                <a:cs typeface="+mn-cs"/>
              </a:rPr>
              <a:t>Celdas</a:t>
            </a:r>
          </a:p>
        </p:txBody>
      </p:sp>
      <p:sp>
        <p:nvSpPr>
          <p:cNvPr id="8200" name="5 CuadroTexto"/>
          <p:cNvSpPr txBox="1">
            <a:spLocks noChangeArrowheads="1"/>
          </p:cNvSpPr>
          <p:nvPr/>
        </p:nvSpPr>
        <p:spPr bwMode="auto">
          <a:xfrm>
            <a:off x="3108325" y="1204913"/>
            <a:ext cx="444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000" b="1">
                <a:latin typeface="Cambria" pitchFamily="18" charset="0"/>
              </a:rPr>
              <a:t>Se encuentran en la Pestaña</a:t>
            </a:r>
            <a:r>
              <a:rPr lang="es-ES" b="1">
                <a:latin typeface="Cambria" pitchFamily="18" charset="0"/>
              </a:rPr>
              <a:t> </a:t>
            </a:r>
            <a:r>
              <a:rPr lang="es-ES" b="1">
                <a:solidFill>
                  <a:srgbClr val="FF0000"/>
                </a:solidFill>
                <a:latin typeface="Cambria" pitchFamily="18" charset="0"/>
              </a:rPr>
              <a:t>INICIO </a:t>
            </a:r>
            <a:endParaRPr lang="es-ES" b="1">
              <a:latin typeface="Cambria" pitchFamily="18" charset="0"/>
            </a:endParaRPr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2238"/>
            <a:ext cx="265430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7 CuadroTexto"/>
          <p:cNvSpPr txBox="1">
            <a:spLocks noChangeArrowheads="1"/>
          </p:cNvSpPr>
          <p:nvPr/>
        </p:nvSpPr>
        <p:spPr bwMode="auto">
          <a:xfrm>
            <a:off x="247650" y="3584575"/>
            <a:ext cx="3252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00B050"/>
                </a:solidFill>
                <a:latin typeface="Cambria" pitchFamily="18" charset="0"/>
              </a:rPr>
              <a:t>1-</a:t>
            </a:r>
            <a:r>
              <a:rPr lang="es-ES" sz="1600" b="1">
                <a:latin typeface="Cambria" pitchFamily="18" charset="0"/>
              </a:rPr>
              <a:t>Seleccionar celdas a combinar</a:t>
            </a:r>
            <a:endParaRPr lang="es-ES" sz="1400" b="1">
              <a:latin typeface="Cambria" pitchFamily="18" charset="0"/>
            </a:endParaRPr>
          </a:p>
        </p:txBody>
      </p:sp>
      <p:sp>
        <p:nvSpPr>
          <p:cNvPr id="8203" name="9 CuadroTexto"/>
          <p:cNvSpPr txBox="1">
            <a:spLocks noChangeArrowheads="1"/>
          </p:cNvSpPr>
          <p:nvPr/>
        </p:nvSpPr>
        <p:spPr bwMode="auto">
          <a:xfrm>
            <a:off x="3192463" y="5054600"/>
            <a:ext cx="2513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00B050"/>
                </a:solidFill>
                <a:latin typeface="Cambria" pitchFamily="18" charset="0"/>
              </a:rPr>
              <a:t>3-</a:t>
            </a:r>
            <a:r>
              <a:rPr lang="es-ES" sz="1600" b="1">
                <a:latin typeface="Cambria" pitchFamily="18" charset="0"/>
              </a:rPr>
              <a:t>Celdas combinadas</a:t>
            </a:r>
            <a:endParaRPr lang="es-ES" sz="1400" b="1">
              <a:latin typeface="Cambria" pitchFamily="18" charset="0"/>
            </a:endParaRPr>
          </a:p>
        </p:txBody>
      </p:sp>
      <p:pic>
        <p:nvPicPr>
          <p:cNvPr id="82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487988"/>
            <a:ext cx="2849563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5" name="11 CuadroTexto"/>
          <p:cNvSpPr txBox="1">
            <a:spLocks noChangeArrowheads="1"/>
          </p:cNvSpPr>
          <p:nvPr/>
        </p:nvSpPr>
        <p:spPr bwMode="auto">
          <a:xfrm>
            <a:off x="4506913" y="3567113"/>
            <a:ext cx="3252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00B050"/>
                </a:solidFill>
                <a:latin typeface="Cambria" pitchFamily="18" charset="0"/>
              </a:rPr>
              <a:t>2-</a:t>
            </a:r>
            <a:r>
              <a:rPr lang="es-ES" sz="1600" b="1">
                <a:latin typeface="Cambria" pitchFamily="18" charset="0"/>
              </a:rPr>
              <a:t>Seleccionar opción Combinar</a:t>
            </a:r>
            <a:endParaRPr lang="es-ES" sz="1400" b="1">
              <a:latin typeface="Cambria" pitchFamily="18" charset="0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3265488" y="2132013"/>
            <a:ext cx="5483225" cy="100806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atin typeface="Cambria" pitchFamily="18" charset="0"/>
              </a:rPr>
              <a:t>Las celdas seleccionadas se unirán en una sola.</a:t>
            </a:r>
          </a:p>
        </p:txBody>
      </p:sp>
      <p:pic>
        <p:nvPicPr>
          <p:cNvPr id="8207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906463"/>
            <a:ext cx="10414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563</Words>
  <Application>Microsoft Office PowerPoint</Application>
  <PresentationFormat>Presentación en pantalla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Bahnschrift</vt:lpstr>
      <vt:lpstr>Calibri</vt:lpstr>
      <vt:lpstr>Cambria</vt:lpstr>
      <vt:lpstr>Gill Sans Ultra Bold Condensed</vt:lpstr>
      <vt:lpstr>MV Boli</vt:lpstr>
      <vt:lpstr>Times New Roman</vt:lpstr>
      <vt:lpstr>Walter Turncoat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542646627839</cp:lastModifiedBy>
  <cp:revision>72</cp:revision>
  <dcterms:created xsi:type="dcterms:W3CDTF">2019-03-07T00:22:15Z</dcterms:created>
  <dcterms:modified xsi:type="dcterms:W3CDTF">2023-07-27T00:04:47Z</dcterms:modified>
</cp:coreProperties>
</file>