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659" r:id="rId3"/>
    <p:sldMasterId id="2147483661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embeddedFontLst>
    <p:embeddedFont>
      <p:font typeface="Algerian" pitchFamily="82" charset="0"/>
      <p:regular r:id="rId20"/>
    </p:embeddedFon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Constantia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vfYFZXv2iaQiYvTkgThhyVj++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BD163DE-E039-4D58-8D3A-F63C95D91626}">
  <a:tblStyle styleId="{BBD163DE-E039-4D58-8D3A-F63C95D916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7098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38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38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38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 rot="5400000">
            <a:off x="2232819" y="-327819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38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38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38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24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65" name="Google Shape;65;p24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66" name="Google Shape;66;p24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26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28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w="12700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93" name="Google Shape;93;p28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w="12700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 descr="D:\TRABAJOS\Colegio\Colegio del Prado_2016\Libros_pdf_ppt\Componentes internos\8.JPG"/>
          <p:cNvPicPr preferRelativeResize="0"/>
          <p:nvPr/>
        </p:nvPicPr>
        <p:blipFill rotWithShape="1">
          <a:blip r:embed="rId3">
            <a:alphaModFix/>
          </a:blip>
          <a:srcRect l="4604" t="12456" r="5155" b="1607"/>
          <a:stretch/>
        </p:blipFill>
        <p:spPr>
          <a:xfrm>
            <a:off x="394166" y="548680"/>
            <a:ext cx="8282290" cy="58326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 rot="300072">
            <a:off x="2083290" y="2959331"/>
            <a:ext cx="3430962" cy="914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809EC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Federo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COMPONENTES INTERNOS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0" descr="D:\TRABAJOS\Colegio\Colegio del Prado_2016\Libros_pdf_ppt\Componentes internos\puert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141662"/>
            <a:ext cx="7951787" cy="3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"/>
          <p:cNvSpPr/>
          <p:nvPr/>
        </p:nvSpPr>
        <p:spPr>
          <a:xfrm>
            <a:off x="980786" y="868650"/>
            <a:ext cx="1214950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Cooler</a:t>
            </a: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39750" y="836612"/>
            <a:ext cx="503237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1198204" y="2172966"/>
            <a:ext cx="1584176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Puertos</a:t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520700" y="2109787"/>
            <a:ext cx="749300" cy="53498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endParaRPr/>
          </a:p>
        </p:txBody>
      </p:sp>
      <p:pic>
        <p:nvPicPr>
          <p:cNvPr id="255" name="Google Shape;255;p10" descr="Resultado de imagen para coo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147" y="437692"/>
            <a:ext cx="1431082" cy="1431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/>
          <p:nvPr/>
        </p:nvSpPr>
        <p:spPr>
          <a:xfrm>
            <a:off x="4284662" y="884237"/>
            <a:ext cx="3638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Refrigeran/ enfrían la PC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1" descr="D:\TRABAJOS\Colegio\Colegio del Prado_2016\Libros_pdf_ppt\Componentes internos\componentes-de-la-placa-base3.jpg"/>
          <p:cNvPicPr preferRelativeResize="0"/>
          <p:nvPr/>
        </p:nvPicPr>
        <p:blipFill rotWithShape="1">
          <a:blip r:embed="rId3">
            <a:alphaModFix/>
          </a:blip>
          <a:srcRect l="5299" t="10908" r="4470"/>
          <a:stretch/>
        </p:blipFill>
        <p:spPr>
          <a:xfrm>
            <a:off x="395287" y="1484312"/>
            <a:ext cx="8324850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 txBox="1"/>
          <p:nvPr/>
        </p:nvSpPr>
        <p:spPr>
          <a:xfrm>
            <a:off x="1979712" y="383073"/>
            <a:ext cx="60242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5B"/>
              </a:buClr>
              <a:buSzPts val="2800"/>
              <a:buFont typeface="Constantia"/>
              <a:buNone/>
            </a:pPr>
            <a:r>
              <a:rPr lang="en-US" sz="2800" b="1" i="0" u="none" strike="noStrike" cap="none">
                <a:solidFill>
                  <a:srgbClr val="FFBD5B"/>
                </a:solidFill>
                <a:latin typeface="Constantia"/>
                <a:ea typeface="Constantia"/>
                <a:cs typeface="Constantia"/>
                <a:sym typeface="Constantia"/>
              </a:rPr>
              <a:t>PLACA MADRE (MOTHERBOARD)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 txBox="1"/>
          <p:nvPr/>
        </p:nvSpPr>
        <p:spPr>
          <a:xfrm>
            <a:off x="683568" y="653683"/>
            <a:ext cx="2441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ACTIVIDADES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661987" y="1450975"/>
            <a:ext cx="7488237" cy="409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1- Graficar el Esquema básico del Hardware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2-Escribir las definiciones de los componentes del Esquema básico del Hardware.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3- Cómo está compuesta la Memoria Central de una computadora? (Definir cada uno de los tipos de memorias)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4-Explicar de forma sencilla cada uno de los componentes internos de la CPU. Tener en cuenta:</a:t>
            </a:r>
            <a:endParaRPr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Definición</a:t>
            </a:r>
            <a:endParaRPr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Función que cumple</a:t>
            </a:r>
            <a:endParaRPr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Dónde se encuentra ubicada dentro de la CPU</a:t>
            </a:r>
            <a:endParaRPr/>
          </a:p>
        </p:txBody>
      </p:sp>
      <p:pic>
        <p:nvPicPr>
          <p:cNvPr id="269" name="Google Shape;269;p12" descr="http://i691.photobucket.com/albums/vv279/ela_360/Iconos/th_emoticons-messenger-duda-www_tru-1.gif?t=12567425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864100"/>
            <a:ext cx="1309687" cy="141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2" descr="http://1.bp.blogspot.com/-dsbQENpE9vs/ThnbeTFKnEI/AAAAAAAAAZY/Ho8NJ5jzXfE/s1600/Gifs%252520ANimados%252520Flechas%252520%252818%2529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0000">
            <a:off x="468312" y="5591175"/>
            <a:ext cx="9525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 txBox="1"/>
          <p:nvPr/>
        </p:nvSpPr>
        <p:spPr>
          <a:xfrm>
            <a:off x="1466850" y="5895975"/>
            <a:ext cx="41052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Realizar actividades en el Cuaderno!!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/>
        </p:nvSpPr>
        <p:spPr>
          <a:xfrm>
            <a:off x="683568" y="404664"/>
            <a:ext cx="2081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PRÁCTICO I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690562" y="1196975"/>
            <a:ext cx="8058150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Realizar un </a:t>
            </a: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documento Word 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sobre los </a:t>
            </a: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componentes internos 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 la computadora. Se tendrán en cuenta los siguientes ítems: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rabicPeriod"/>
            </a:pPr>
            <a:r>
              <a:rPr lang="en-US" sz="2000" b="1" i="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Carátula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(Colegio, Curso, Tema a presentar, Nombre y Apellido de los integrantes, Año)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rabicPeriod"/>
            </a:pPr>
            <a:r>
              <a:rPr lang="en-US" sz="2000" b="1" i="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Desarrollo de la información 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lphaLcParenR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Definición,  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lphaLcParenR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características más relevantes,  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lphaLcParenR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Imágenes que ilustren el dispositivo,  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lphaLcParenR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funciones que cumple,  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lphaLcParenR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Precios que se encuentran en el mercado (dependiendo marca y modelo)  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lphaLcParenR"/>
            </a:pPr>
            <a:r>
              <a:rPr lang="en-U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Últimos avances del dispositivo.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AutoNum type="arabicPeriod"/>
            </a:pPr>
            <a:r>
              <a:rPr lang="en-US" sz="2000" b="1" i="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Bibliografía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AutoNum type="arabicPeriod"/>
            </a:pPr>
            <a:r>
              <a:rPr lang="en-US" sz="2000" b="1" i="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Prolijidad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formato correcto, uso de imágenes y funciones de Word.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Guardar el documento en la </a:t>
            </a:r>
            <a:r>
              <a:rPr lang="en-US" sz="2000" b="1" i="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Carpeta Compartida </a:t>
            </a: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 «Práctico I»</a:t>
            </a:r>
            <a:endParaRPr/>
          </a:p>
        </p:txBody>
      </p:sp>
      <p:pic>
        <p:nvPicPr>
          <p:cNvPr id="278" name="Google Shape;278;p13" descr="http://1.bp.blogspot.com/-dsbQENpE9vs/ThnbeTFKnEI/AAAAAAAAAZY/Ho8NJ5jzXfE/s1600/Gifs%252520ANimados%252520Flechas%252520%252818%2529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0000">
            <a:off x="3249612" y="274637"/>
            <a:ext cx="9525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14"/>
          <p:cNvGraphicFramePr/>
          <p:nvPr/>
        </p:nvGraphicFramePr>
        <p:xfrm>
          <a:off x="395287" y="981075"/>
          <a:ext cx="8208950" cy="4821175"/>
        </p:xfrm>
        <a:graphic>
          <a:graphicData uri="http://schemas.openxmlformats.org/drawingml/2006/table">
            <a:tbl>
              <a:tblPr>
                <a:noFill/>
                <a:tableStyleId>{BBD163DE-E039-4D58-8D3A-F63C95D91626}</a:tableStyleId>
              </a:tblPr>
              <a:tblGrid>
                <a:gridCol w="2447925"/>
                <a:gridCol w="57610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GRUPO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COMPONENTE   INTERNO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Fuente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Microprocesador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Memoria Auxiliar o Secundaria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Conector serial ATA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Lector de tarjetas de memoria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Disco rígido  o Duro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Puertos Externos (USB, Serie, Paralelo)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BIOS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Placa de red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Placa de video  y gráfica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Cooler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PC 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Memoria RAM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285" name="Google Shape;285;p14"/>
          <p:cNvSpPr txBox="1"/>
          <p:nvPr/>
        </p:nvSpPr>
        <p:spPr>
          <a:xfrm>
            <a:off x="395287" y="404812"/>
            <a:ext cx="80581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tantia"/>
              <a:buAutoNum type="arabicPeriod" startAt="5"/>
            </a:pPr>
            <a:r>
              <a:rPr lang="en-US" sz="2000" b="1" i="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Componentes a investigar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 descr="D:\TRABAJOS\Colegio\Colegio del Prado_2016\Libros_pdf_ppt\Componentes internos\9.JPG"/>
          <p:cNvPicPr preferRelativeResize="0"/>
          <p:nvPr/>
        </p:nvPicPr>
        <p:blipFill rotWithShape="1">
          <a:blip r:embed="rId3">
            <a:alphaModFix/>
          </a:blip>
          <a:srcRect l="6772" t="15298" r="5854" b="13688"/>
          <a:stretch/>
        </p:blipFill>
        <p:spPr>
          <a:xfrm>
            <a:off x="611187" y="836612"/>
            <a:ext cx="8001000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3708400" y="2047875"/>
            <a:ext cx="3959225" cy="1631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Son aquellos elementos físicos que se encuentran dentro de la carcasa (caja) del </a:t>
            </a:r>
            <a:r>
              <a:rPr lang="en-US" sz="20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gabinete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 </a:t>
            </a:r>
            <a:r>
              <a:rPr lang="en-US" sz="20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CPU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(Unidad Central de Proceso)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3419475" y="1052512"/>
            <a:ext cx="40322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500562" y="1236662"/>
            <a:ext cx="1187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3419475" y="1557337"/>
            <a:ext cx="3240087" cy="40005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gerian"/>
              <a:buNone/>
            </a:pPr>
            <a:r>
              <a:rPr lang="en-US" sz="2000" b="1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COMPONENTES INTERNOS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 descr="D:\TRABAJOS\Colegio\Colegio del Prado_2016\Libros_pdf_ppt\Componentes internos\computacion-12024209637746705-10-728.jpg"/>
          <p:cNvPicPr preferRelativeResize="0"/>
          <p:nvPr/>
        </p:nvPicPr>
        <p:blipFill rotWithShape="1">
          <a:blip r:embed="rId3">
            <a:alphaModFix/>
          </a:blip>
          <a:srcRect l="4307" t="26460" r="6384" b="7077"/>
          <a:stretch/>
        </p:blipFill>
        <p:spPr>
          <a:xfrm>
            <a:off x="539750" y="1484312"/>
            <a:ext cx="8129587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1547664" y="549275"/>
            <a:ext cx="63348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5B"/>
              </a:buClr>
              <a:buSzPts val="2800"/>
              <a:buFont typeface="Constantia"/>
              <a:buNone/>
            </a:pPr>
            <a:r>
              <a:rPr lang="en-US" sz="2800" b="1" i="0" u="none" strike="noStrike" cap="none">
                <a:solidFill>
                  <a:srgbClr val="FFBD5B"/>
                </a:solidFill>
                <a:latin typeface="Constantia"/>
                <a:ea typeface="Constantia"/>
                <a:cs typeface="Constantia"/>
                <a:sym typeface="Constantia"/>
              </a:rPr>
              <a:t>ESQUEMA BÁSICO DEL HARDWARE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4211637" y="1916112"/>
            <a:ext cx="1728787" cy="6492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 descr="http://www.gifss.es/flechas/flecha-der-animad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569618" y="2074068"/>
            <a:ext cx="665162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 descr="http://www.gifss.es/flechas/flecha-der-animad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01318" y="2086768"/>
            <a:ext cx="665162" cy="3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5165725" y="2049462"/>
            <a:ext cx="8651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2771800" y="2532248"/>
            <a:ext cx="3672408" cy="3477875"/>
          </a:xfrm>
          <a:prstGeom prst="rect">
            <a:avLst/>
          </a:prstGeom>
          <a:blipFill rotWithShape="1">
            <a:blip r:embed="rId5">
              <a:alphaModFix/>
            </a:blip>
            <a:tile tx="0" ty="0" sx="40000" sy="40000" flip="none" algn="tl"/>
          </a:blipFill>
          <a:ln>
            <a:noFill/>
          </a:ln>
          <a:effectLst>
            <a:outerShdw blurRad="95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PROCESADOR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347864" y="3068960"/>
            <a:ext cx="2457133" cy="1938992"/>
          </a:xfrm>
          <a:prstGeom prst="rect">
            <a:avLst/>
          </a:prstGeom>
          <a:solidFill>
            <a:schemeClr val="accent2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6" name="Google Shape;136;p3" descr="http://www.gifss.es/flechas/flecha-der-animad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856956" y="5082381"/>
            <a:ext cx="665162" cy="3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3995737" y="3294062"/>
            <a:ext cx="1169987" cy="400050"/>
          </a:xfrm>
          <a:prstGeom prst="rect">
            <a:avLst/>
          </a:prstGeom>
          <a:solidFill>
            <a:srgbClr val="809EC2"/>
          </a:solidFill>
          <a:ln w="38100" cap="flat" cmpd="sng">
            <a:solidFill>
              <a:srgbClr val="5C73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3995737" y="4292600"/>
            <a:ext cx="1098550" cy="400050"/>
          </a:xfrm>
          <a:prstGeom prst="rect">
            <a:avLst/>
          </a:prstGeom>
          <a:solidFill>
            <a:srgbClr val="809EC2"/>
          </a:solidFill>
          <a:ln w="38100" cap="flat" cmpd="sng">
            <a:solidFill>
              <a:srgbClr val="5C73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ALU</a:t>
            </a:r>
            <a:endParaRPr/>
          </a:p>
        </p:txBody>
      </p:sp>
      <p:pic>
        <p:nvPicPr>
          <p:cNvPr id="139" name="Google Shape;139;p3" descr="http://www.gifss.es/flechas/flecha-der-animad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621881" y="5026818"/>
            <a:ext cx="665162" cy="3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3132137" y="5532437"/>
            <a:ext cx="2898775" cy="400050"/>
          </a:xfrm>
          <a:prstGeom prst="rect">
            <a:avLst/>
          </a:prstGeom>
          <a:solidFill>
            <a:srgbClr val="E7BC29"/>
          </a:solidFill>
          <a:ln w="38100" cap="flat" cmpd="sng">
            <a:solidFill>
              <a:srgbClr val="AA89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MEMORIA CENTRAL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683568" y="3631470"/>
            <a:ext cx="1656184" cy="707886"/>
          </a:xfrm>
          <a:prstGeom prst="rect">
            <a:avLst/>
          </a:prstGeom>
          <a:blipFill rotWithShape="1">
            <a:blip r:embed="rId6">
              <a:alphaModFix/>
            </a:blip>
            <a:tile tx="0" ty="0" sx="40000" sy="40000" flip="none" algn="tl"/>
          </a:blipFill>
          <a:ln>
            <a:noFill/>
          </a:ln>
          <a:effectLst>
            <a:outerShdw blurRad="95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Periféricos de Entrada</a:t>
            </a:r>
            <a:endParaRPr/>
          </a:p>
        </p:txBody>
      </p:sp>
      <p:pic>
        <p:nvPicPr>
          <p:cNvPr id="142" name="Google Shape;142;p3" descr="http://www.gifss.es/flechas/flecha-der-animad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2" y="3860800"/>
            <a:ext cx="93662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http://www.gifss.es/flechas/flecha-der-animad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762" y="3838575"/>
            <a:ext cx="809625" cy="3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6983492" y="3585210"/>
            <a:ext cx="1656184" cy="707886"/>
          </a:xfrm>
          <a:prstGeom prst="rect">
            <a:avLst/>
          </a:prstGeom>
          <a:blipFill rotWithShape="1">
            <a:blip r:embed="rId6">
              <a:alphaModFix/>
            </a:blip>
            <a:tile tx="0" ty="0" sx="40000" sy="40000" flip="none" algn="tl"/>
          </a:blipFill>
          <a:ln>
            <a:noFill/>
          </a:ln>
          <a:effectLst>
            <a:outerShdw blurRad="95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Periféricos de Salida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899592" y="5417955"/>
            <a:ext cx="2898692" cy="40011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MEMORIA CENTRAL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899592" y="3501008"/>
            <a:ext cx="1170500" cy="40011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913371" y="4500122"/>
            <a:ext cx="1098492" cy="400110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ALU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495102" y="1633084"/>
            <a:ext cx="1070934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CPU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899592" y="2492896"/>
            <a:ext cx="2931221" cy="400110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MICROPROCESADOR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547664" y="549275"/>
            <a:ext cx="63348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5B"/>
              </a:buClr>
              <a:buSzPts val="2800"/>
              <a:buFont typeface="Constantia"/>
              <a:buNone/>
            </a:pPr>
            <a:r>
              <a:rPr lang="en-US" sz="2800" b="1" i="0" u="none" strike="noStrike" cap="none">
                <a:solidFill>
                  <a:srgbClr val="FFBD5B"/>
                </a:solidFill>
                <a:latin typeface="Constantia"/>
                <a:ea typeface="Constantia"/>
                <a:cs typeface="Constantia"/>
                <a:sym typeface="Constantia"/>
              </a:rPr>
              <a:t>ESQUEMA BÁSICO DEL HARDWARE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3824287" y="2492375"/>
            <a:ext cx="53562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Procesador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) Es el cerebro de la Computadora.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717675" y="1636712"/>
            <a:ext cx="41211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Unidad Central de Procesamiento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2141537" y="3505200"/>
            <a:ext cx="67516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Unidad de Control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) Controla que las instrucciones se ejecuten.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2365375" y="4514850"/>
            <a:ext cx="65278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(Unidad Aritmético-Lógica) </a:t>
            </a: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realiza todos los cálculos matemáticos de la CPU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3830637" y="5326062"/>
            <a:ext cx="51133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Guarda todos los datos que son procesados en la computadora.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" y="981075"/>
            <a:ext cx="5505450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611560" y="492641"/>
            <a:ext cx="2898692" cy="40011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MEMORIA CENTRAL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395287" y="1125537"/>
            <a:ext cx="5329237" cy="52562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867400" y="1125537"/>
            <a:ext cx="2881312" cy="52562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647700" y="5334000"/>
            <a:ext cx="19081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MEMORIA PRINCIPAL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6011862" y="1341437"/>
            <a:ext cx="25923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MEMORIA AUXILIAR O SECUNDARIA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4284662" y="298450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5" descr="Resultado de imagen para c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3612" y="2133600"/>
            <a:ext cx="1157287" cy="10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 descr="Resultado de imagen para pendriv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60000">
            <a:off x="7051675" y="1944687"/>
            <a:ext cx="1528762" cy="152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 descr="Resultado de imagen para disco exte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1862" y="3441700"/>
            <a:ext cx="2592387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 descr="Resultado de imagen para disco dur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0950" y="4665662"/>
            <a:ext cx="2081212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/>
        </p:nvSpPr>
        <p:spPr>
          <a:xfrm>
            <a:off x="395287" y="2997200"/>
            <a:ext cx="15335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HARDWARE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1979612" y="620712"/>
            <a:ext cx="431800" cy="5472112"/>
          </a:xfrm>
          <a:prstGeom prst="leftBrace">
            <a:avLst>
              <a:gd name="adj1" fmla="val 1292"/>
              <a:gd name="adj2" fmla="val 10683"/>
            </a:avLst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2339975" y="1484312"/>
            <a:ext cx="2058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Unidad Central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de Proceso (CPU)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5003800" y="836612"/>
            <a:ext cx="36941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Microprocesador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Unidad de Control (UC)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Unidad Aritmético-Lógica (ALU)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Memoria Central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4500562" y="620712"/>
            <a:ext cx="431800" cy="2303462"/>
          </a:xfrm>
          <a:prstGeom prst="leftBrace">
            <a:avLst>
              <a:gd name="adj1" fmla="val 3070"/>
              <a:gd name="adj2" fmla="val 10683"/>
            </a:avLst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2339975" y="4508500"/>
            <a:ext cx="1358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Periféricos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4140200" y="3860800"/>
            <a:ext cx="1535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Dispositivos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4140200" y="5157787"/>
            <a:ext cx="37290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Almacenamiento masivo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(memoria secundaria o auxiliar) 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3779837" y="3573462"/>
            <a:ext cx="431800" cy="2303462"/>
          </a:xfrm>
          <a:prstGeom prst="leftBrace">
            <a:avLst>
              <a:gd name="adj1" fmla="val 3070"/>
              <a:gd name="adj2" fmla="val 10683"/>
            </a:avLst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5940425" y="3284537"/>
            <a:ext cx="17668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Entrada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Salida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Mixtos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Comunicación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5651500" y="3284537"/>
            <a:ext cx="288925" cy="1368425"/>
          </a:xfrm>
          <a:prstGeom prst="leftBrace">
            <a:avLst>
              <a:gd name="adj1" fmla="val 3458"/>
              <a:gd name="adj2" fmla="val 10683"/>
            </a:avLst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7308850" y="1989137"/>
            <a:ext cx="8429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Caché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7092950" y="1989137"/>
            <a:ext cx="215900" cy="1008062"/>
          </a:xfrm>
          <a:prstGeom prst="leftBrace">
            <a:avLst>
              <a:gd name="adj1" fmla="val 3508"/>
              <a:gd name="adj2" fmla="val 10683"/>
            </a:avLst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" descr="Resultado de imagen para cpu abier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262" y="811212"/>
            <a:ext cx="69913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1403350" y="836612"/>
            <a:ext cx="5762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2700337" y="1547812"/>
            <a:ext cx="215900" cy="3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3419475" y="3500437"/>
            <a:ext cx="288925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3348037" y="2813050"/>
            <a:ext cx="287337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140200" y="3502025"/>
            <a:ext cx="287337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5651500" y="3887787"/>
            <a:ext cx="288925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5508625" y="2808287"/>
            <a:ext cx="287337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3276600" y="4087812"/>
            <a:ext cx="287337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2555875" y="2760662"/>
            <a:ext cx="287337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2577063" y="241484"/>
            <a:ext cx="4083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5B"/>
              </a:buClr>
              <a:buSzPts val="2800"/>
              <a:buFont typeface="Constantia"/>
              <a:buNone/>
            </a:pPr>
            <a:r>
              <a:rPr lang="en-US" sz="2800" b="1" i="0" u="none" strike="noStrike" cap="none">
                <a:solidFill>
                  <a:srgbClr val="FFBD5B"/>
                </a:solidFill>
                <a:latin typeface="Constantia"/>
                <a:ea typeface="Constantia"/>
                <a:cs typeface="Constantia"/>
                <a:sym typeface="Constantia"/>
              </a:rPr>
              <a:t>Componentes Internos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6948487" y="5229225"/>
            <a:ext cx="576262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08" name="Google Shape;208;p7"/>
          <p:cNvSpPr txBox="1"/>
          <p:nvPr/>
        </p:nvSpPr>
        <p:spPr>
          <a:xfrm>
            <a:off x="1668462" y="4492625"/>
            <a:ext cx="576262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/>
          <p:nvPr/>
        </p:nvSpPr>
        <p:spPr>
          <a:xfrm>
            <a:off x="836770" y="1156682"/>
            <a:ext cx="1070934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CPU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2577063" y="385500"/>
            <a:ext cx="4083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D5B"/>
              </a:buClr>
              <a:buSzPts val="2800"/>
              <a:buFont typeface="Constantia"/>
              <a:buNone/>
            </a:pPr>
            <a:r>
              <a:rPr lang="en-US" sz="2800" b="1" i="0" u="none" strike="noStrike" cap="none">
                <a:solidFill>
                  <a:srgbClr val="FFBD5B"/>
                </a:solidFill>
                <a:latin typeface="Constantia"/>
                <a:ea typeface="Constantia"/>
                <a:cs typeface="Constantia"/>
                <a:sym typeface="Constantia"/>
              </a:rPr>
              <a:t>Componentes Internos</a:t>
            </a: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395287" y="1125537"/>
            <a:ext cx="504825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854784" y="1746213"/>
            <a:ext cx="1340951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Fuente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414337" y="1714500"/>
            <a:ext cx="503237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917607" y="3717032"/>
            <a:ext cx="1659456" cy="707886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Placa Madre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539750" y="3860800"/>
            <a:ext cx="503237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2124075" y="1157287"/>
            <a:ext cx="12366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Gabinete</a:t>
            </a:r>
            <a:endParaRPr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1946275"/>
            <a:ext cx="1811337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4373562" y="2146300"/>
            <a:ext cx="4572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en-US"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Convierte la tensión de red suministrada a una tensión adecuada para los componentes electrónicos de la PC.</a:t>
            </a:r>
            <a:endParaRPr/>
          </a:p>
        </p:txBody>
      </p:sp>
      <p:pic>
        <p:nvPicPr>
          <p:cNvPr id="223" name="Google Shape;223;p8" descr="Resultado de imagen para placa mad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043">
            <a:off x="3006795" y="3702792"/>
            <a:ext cx="3774985" cy="220493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2747962" y="58769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en-US" sz="1800" b="0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Circuito integrado que interconecta a todos los componentes de una PC.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899592" y="764704"/>
            <a:ext cx="2565088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Microprocesador</a:t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458787" y="733425"/>
            <a:ext cx="503237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880446" y="1988840"/>
            <a:ext cx="2583102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Memoria RAM</a:t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439737" y="1957387"/>
            <a:ext cx="503237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816491" y="3316922"/>
            <a:ext cx="3046561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Disco Duro o Rígido</a:t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374650" y="3284537"/>
            <a:ext cx="504825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sp>
        <p:nvSpPr>
          <p:cNvPr id="235" name="Google Shape;235;p9"/>
          <p:cNvSpPr/>
          <p:nvPr/>
        </p:nvSpPr>
        <p:spPr>
          <a:xfrm>
            <a:off x="880446" y="4441385"/>
            <a:ext cx="2954275" cy="4001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Lectora (CD o DVD)</a:t>
            </a: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439737" y="4410075"/>
            <a:ext cx="503237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237" name="Google Shape;237;p9"/>
          <p:cNvSpPr/>
          <p:nvPr/>
        </p:nvSpPr>
        <p:spPr>
          <a:xfrm>
            <a:off x="917606" y="5661248"/>
            <a:ext cx="3582386" cy="707886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Placas de expansión (Red, Audio, Video)</a:t>
            </a: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476250" y="5729287"/>
            <a:ext cx="504825" cy="43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B377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lang="en-US" sz="2400" b="1" i="0" u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pic>
        <p:nvPicPr>
          <p:cNvPr id="239" name="Google Shape;239;p9" descr="Resultado de imagen para microproces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453200"/>
            <a:ext cx="1389879" cy="119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 descr="Resultado de imagen para memoria r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375" y="1649412"/>
            <a:ext cx="2576512" cy="134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2962" y="2627312"/>
            <a:ext cx="1831975" cy="13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Resultado de imagen para lectora de cd dv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5394" y="3933056"/>
            <a:ext cx="2376265" cy="107526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/>
        </p:nvSpPr>
        <p:spPr>
          <a:xfrm>
            <a:off x="6550025" y="1792287"/>
            <a:ext cx="24114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Memoria de acceso aleatorio</a:t>
            </a:r>
            <a:endParaRPr/>
          </a:p>
        </p:txBody>
      </p:sp>
      <p:pic>
        <p:nvPicPr>
          <p:cNvPr id="244" name="Google Shape;244;p9" descr="Resultado de imagen para placa de r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6965" y="5079024"/>
            <a:ext cx="2211499" cy="14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 descr="Resultado de imagen para placa grafic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5898" y="5220451"/>
            <a:ext cx="2032326" cy="137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l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l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apel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apel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Presentación en pantalla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Noto Sans Symbols</vt:lpstr>
      <vt:lpstr>Federo</vt:lpstr>
      <vt:lpstr>Algerian</vt:lpstr>
      <vt:lpstr>Cambria</vt:lpstr>
      <vt:lpstr>Constantia</vt:lpstr>
      <vt:lpstr>Papel</vt:lpstr>
      <vt:lpstr>1_Papel</vt:lpstr>
      <vt:lpstr>2_Papel</vt:lpstr>
      <vt:lpstr>3_Papel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primaria</cp:lastModifiedBy>
  <cp:revision>1</cp:revision>
  <dcterms:created xsi:type="dcterms:W3CDTF">2016-04-04T21:01:30Z</dcterms:created>
  <dcterms:modified xsi:type="dcterms:W3CDTF">2023-03-15T03:07:49Z</dcterms:modified>
</cp:coreProperties>
</file>