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1"/>
  </p:notesMasterIdLst>
  <p:sldIdLst>
    <p:sldId id="256" r:id="rId2"/>
    <p:sldId id="260" r:id="rId3"/>
    <p:sldId id="264" r:id="rId4"/>
    <p:sldId id="265" r:id="rId5"/>
    <p:sldId id="266" r:id="rId6"/>
    <p:sldId id="267" r:id="rId7"/>
    <p:sldId id="268" r:id="rId8"/>
    <p:sldId id="270" r:id="rId9"/>
    <p:sldId id="271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504" y="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F6F01-5A89-4CB0-B208-2951C1197020}" type="datetimeFigureOut">
              <a:rPr lang="es-ES" smtClean="0"/>
              <a:t>22/03/2024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51CE5-705D-4CD3-811C-6643BD89FE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835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59ACEBA-7941-49DD-B965-2CC3C75580C9}" type="datetimeFigureOut">
              <a:rPr lang="es-ES" smtClean="0"/>
              <a:t>22/03/2024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CEBA-7941-49DD-B965-2CC3C75580C9}" type="datetimeFigureOut">
              <a:rPr lang="es-ES" smtClean="0"/>
              <a:t>22/03/2024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CEBA-7941-49DD-B965-2CC3C75580C9}" type="datetimeFigureOut">
              <a:rPr lang="es-ES" smtClean="0"/>
              <a:t>22/03/2024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59ACEBA-7941-49DD-B965-2CC3C75580C9}" type="datetimeFigureOut">
              <a:rPr lang="es-ES" smtClean="0"/>
              <a:t>22/03/2024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59ACEBA-7941-49DD-B965-2CC3C75580C9}" type="datetimeFigureOut">
              <a:rPr lang="es-ES" smtClean="0"/>
              <a:t>22/03/2024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CEBA-7941-49DD-B965-2CC3C75580C9}" type="datetimeFigureOut">
              <a:rPr lang="es-ES" smtClean="0"/>
              <a:t>22/03/2024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CEBA-7941-49DD-B965-2CC3C75580C9}" type="datetimeFigureOut">
              <a:rPr lang="es-ES" smtClean="0"/>
              <a:t>22/03/2024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59ACEBA-7941-49DD-B965-2CC3C75580C9}" type="datetimeFigureOut">
              <a:rPr lang="es-ES" smtClean="0"/>
              <a:t>22/03/2024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ACEBA-7941-49DD-B965-2CC3C75580C9}" type="datetimeFigureOut">
              <a:rPr lang="es-ES" smtClean="0"/>
              <a:t>22/03/2024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59ACEBA-7941-49DD-B965-2CC3C75580C9}" type="datetimeFigureOut">
              <a:rPr lang="es-ES" smtClean="0"/>
              <a:t>22/03/2024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59ACEBA-7941-49DD-B965-2CC3C75580C9}" type="datetimeFigureOut">
              <a:rPr lang="es-ES" smtClean="0"/>
              <a:t>22/03/2024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59ACEBA-7941-49DD-B965-2CC3C75580C9}" type="datetimeFigureOut">
              <a:rPr lang="es-ES" smtClean="0"/>
              <a:t>22/03/2024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C3F55C2-FD12-4C6D-B6E6-F2A8E372AD0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 /><Relationship Id="rId2" Type="http://schemas.openxmlformats.org/officeDocument/2006/relationships/oleObject" Target="../embeddings/oleObject1.bin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051720" y="2132856"/>
            <a:ext cx="5648623" cy="2520280"/>
          </a:xfrm>
        </p:spPr>
        <p:txBody>
          <a:bodyPr>
            <a:normAutofit/>
          </a:bodyPr>
          <a:lstStyle/>
          <a:p>
            <a:pPr algn="ctr"/>
            <a:r>
              <a:rPr lang="es-ES" sz="4000" dirty="0"/>
              <a:t>BIENVENIDAS FAMILIAS DE 2°!!</a:t>
            </a:r>
          </a:p>
        </p:txBody>
      </p:sp>
      <p:graphicFrame>
        <p:nvGraphicFramePr>
          <p:cNvPr id="4" name="3 Objeto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684213" y="333375"/>
          <a:ext cx="2071687" cy="207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180325" imgH="4496319" progId="Word.Document.8">
                  <p:embed/>
                </p:oleObj>
              </mc:Choice>
              <mc:Fallback>
                <p:oleObj name="Document" r:id="rId2" imgW="4180325" imgH="4496319" progId="Word.Document.8">
                  <p:embed/>
                  <p:pic>
                    <p:nvPicPr>
                      <p:cNvPr id="4" name="3 Objeto">
                        <a:hlinkClick r:id="" action="ppaction://ole?verb=0"/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33375"/>
                        <a:ext cx="2071687" cy="207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0423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2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6106690"/>
          </a:xfrm>
        </p:spPr>
        <p:txBody>
          <a:bodyPr>
            <a:normAutofit/>
          </a:bodyPr>
          <a:lstStyle/>
          <a:p>
            <a:pPr algn="ctr"/>
            <a:br>
              <a:rPr lang="es-AR" sz="4000" b="1" u="sng" dirty="0"/>
            </a:br>
            <a:r>
              <a:rPr lang="es-AR" sz="4000" b="1" u="sng" dirty="0"/>
              <a:t>De la Unidad Pedagógica </a:t>
            </a:r>
            <a:br>
              <a:rPr lang="es-AR" sz="4000" b="1" u="sng" dirty="0"/>
            </a:br>
            <a:r>
              <a:rPr lang="es-AR" sz="2700" b="1" dirty="0"/>
              <a:t>(Primero y Segundo Grado)</a:t>
            </a:r>
            <a:br>
              <a:rPr lang="es-US" sz="1300" dirty="0"/>
            </a:br>
            <a:br>
              <a:rPr lang="es-US" sz="1600" dirty="0"/>
            </a:br>
            <a:br>
              <a:rPr lang="es-US" sz="1600" dirty="0"/>
            </a:br>
            <a:r>
              <a:rPr lang="es-AR" sz="2400" dirty="0"/>
              <a:t>S</a:t>
            </a:r>
            <a:r>
              <a:rPr lang="es-AR" sz="2400" cap="none" dirty="0"/>
              <a:t>e define a la unidad pedagógica como un bloque de enseñanza y de aprendizaje que comienza en el 1º grado de la escolaridad primaria y continúa en el segundo, sin promoción intermedia. </a:t>
            </a:r>
            <a:br>
              <a:rPr lang="es-AR" sz="2400" cap="none" dirty="0"/>
            </a:br>
            <a:br>
              <a:rPr lang="es-AR" sz="1600" cap="none" dirty="0"/>
            </a:br>
            <a:r>
              <a:rPr lang="es-AR" sz="2400" b="1" dirty="0"/>
              <a:t>E</a:t>
            </a:r>
            <a:r>
              <a:rPr lang="es-AR" sz="2400" b="1" cap="none" dirty="0"/>
              <a:t>l objetivo </a:t>
            </a:r>
            <a:r>
              <a:rPr lang="es-AR" sz="2400" cap="none" dirty="0"/>
              <a:t>es garantizar las trayectorias escolares con  estrategias adecuadas a los tiempos  y ritmos del aprendizaje de los alumnos, con  criterios de evaluación apropiados</a:t>
            </a:r>
            <a:r>
              <a:rPr lang="es-AR" sz="2400" dirty="0"/>
              <a:t>. </a:t>
            </a:r>
            <a:br>
              <a:rPr lang="es-US" sz="2400" dirty="0"/>
            </a:br>
            <a:endParaRPr lang="es-US" sz="2400" dirty="0"/>
          </a:p>
        </p:txBody>
      </p:sp>
    </p:spTree>
    <p:extLst>
      <p:ext uri="{BB962C8B-B14F-4D97-AF65-F5344CB8AC3E}">
        <p14:creationId xmlns:p14="http://schemas.microsoft.com/office/powerpoint/2010/main" val="3707659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87624" y="548681"/>
            <a:ext cx="69127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br>
              <a:rPr lang="es-AR" sz="2400" b="1" u="sng" dirty="0"/>
            </a:br>
            <a:endParaRPr lang="es-ES" sz="24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87AFCD3-FFE2-83BF-98B0-B5F5CCD862D6}"/>
              </a:ext>
            </a:extLst>
          </p:cNvPr>
          <p:cNvSpPr txBox="1"/>
          <p:nvPr/>
        </p:nvSpPr>
        <p:spPr>
          <a:xfrm>
            <a:off x="323528" y="980728"/>
            <a:ext cx="8496944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AR" sz="3600" dirty="0">
                <a:solidFill>
                  <a:schemeClr val="tx1"/>
                </a:solidFill>
              </a:rPr>
              <a:t>Durante este año, el trabajo en </a:t>
            </a:r>
            <a:r>
              <a:rPr lang="es-AR" sz="3600" dirty="0"/>
              <a:t>el Colegio </a:t>
            </a:r>
            <a:r>
              <a:rPr lang="es-AR" sz="3600" dirty="0">
                <a:solidFill>
                  <a:schemeClr val="tx1"/>
                </a:solidFill>
              </a:rPr>
              <a:t>estará orientado a favorecer el desarrollo del trabajo autónomo, responsable, adquirir y mantener hábitos de orden y estudio. En </a:t>
            </a:r>
            <a:r>
              <a:rPr lang="es-AR" sz="3600" dirty="0"/>
              <a:t>el Colegio </a:t>
            </a:r>
            <a:r>
              <a:rPr lang="es-AR" sz="3600" dirty="0">
                <a:solidFill>
                  <a:schemeClr val="tx1"/>
                </a:solidFill>
              </a:rPr>
              <a:t>se busca fortalecer el trabajo autónomo es decir, que el niño resuelva los desafíos presentados confiando en sus posibilidades y planteando sus estrategias de resolución. </a:t>
            </a:r>
            <a:br>
              <a:rPr lang="es-AR" sz="3600" dirty="0">
                <a:solidFill>
                  <a:schemeClr val="tx1"/>
                </a:solidFill>
              </a:rPr>
            </a:b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1262199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91679" y="1582341"/>
            <a:ext cx="60486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5087"/>
            <a:r>
              <a:rPr lang="es-ES" dirty="0"/>
              <a:t>.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691679" y="476672"/>
            <a:ext cx="64132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¿QUÉ APRENDIZAJES SE LOGRAN EN SEGUNDO?</a:t>
            </a:r>
            <a:br>
              <a:rPr lang="es-ES" sz="2400" dirty="0"/>
            </a:br>
            <a:endParaRPr lang="es-ES" sz="2400" dirty="0"/>
          </a:p>
        </p:txBody>
      </p:sp>
      <p:pic>
        <p:nvPicPr>
          <p:cNvPr id="4" name="Picture 4" descr="Stick Girl with Books car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221163"/>
            <a:ext cx="14986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6F526B4-D8BE-9117-6E70-FA1E061A72DD}"/>
              </a:ext>
            </a:extLst>
          </p:cNvPr>
          <p:cNvSpPr txBox="1"/>
          <p:nvPr/>
        </p:nvSpPr>
        <p:spPr>
          <a:xfrm>
            <a:off x="179512" y="620688"/>
            <a:ext cx="8159677" cy="76759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AR" sz="3200" dirty="0"/>
          </a:p>
          <a:p>
            <a:r>
              <a:rPr lang="es-AR" sz="3200" dirty="0"/>
              <a:t>LENGUA:</a:t>
            </a:r>
            <a:br>
              <a:rPr lang="es-AR" sz="3200" dirty="0">
                <a:solidFill>
                  <a:schemeClr val="tx1"/>
                </a:solidFill>
              </a:rPr>
            </a:br>
            <a:r>
              <a:rPr lang="es-AR" sz="3200" dirty="0">
                <a:solidFill>
                  <a:schemeClr val="tx1"/>
                </a:solidFill>
              </a:rPr>
              <a:t>- Lectura corriente expresiva </a:t>
            </a:r>
            <a:br>
              <a:rPr lang="es-AR" sz="3200" dirty="0">
                <a:solidFill>
                  <a:schemeClr val="tx1"/>
                </a:solidFill>
              </a:rPr>
            </a:br>
            <a:r>
              <a:rPr lang="es-AR" sz="3200" dirty="0">
                <a:solidFill>
                  <a:schemeClr val="tx1"/>
                </a:solidFill>
              </a:rPr>
              <a:t>- Escritura convencional en los cuatro tipos de letras. </a:t>
            </a:r>
            <a:br>
              <a:rPr lang="es-AR" sz="3200" dirty="0">
                <a:solidFill>
                  <a:schemeClr val="tx1"/>
                </a:solidFill>
              </a:rPr>
            </a:br>
            <a:r>
              <a:rPr lang="es-AR" sz="3200" dirty="0">
                <a:solidFill>
                  <a:schemeClr val="tx1"/>
                </a:solidFill>
              </a:rPr>
              <a:t>- Producir textos coherentes, iniciándose en la autocorrección y </a:t>
            </a:r>
          </a:p>
          <a:p>
            <a:r>
              <a:rPr lang="es-AR" sz="3200" dirty="0">
                <a:solidFill>
                  <a:schemeClr val="tx1"/>
                </a:solidFill>
              </a:rPr>
              <a:t>reflexión de sus escritos.</a:t>
            </a:r>
            <a:br>
              <a:rPr lang="es-AR" sz="3200" dirty="0">
                <a:solidFill>
                  <a:schemeClr val="tx1"/>
                </a:solidFill>
              </a:rPr>
            </a:br>
            <a:r>
              <a:rPr lang="es-AR" sz="3200" dirty="0">
                <a:solidFill>
                  <a:schemeClr val="tx1"/>
                </a:solidFill>
              </a:rPr>
              <a:t>- Reflexiones sobre la lengua </a:t>
            </a:r>
          </a:p>
          <a:p>
            <a:r>
              <a:rPr lang="es-AR" sz="3200" dirty="0">
                <a:solidFill>
                  <a:schemeClr val="tx1"/>
                </a:solidFill>
              </a:rPr>
              <a:t>escrita.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A2B1E"/>
              </a:buClr>
              <a:buSzPct val="85000"/>
              <a:tabLst/>
              <a:defRPr/>
            </a:pPr>
            <a:r>
              <a:rPr lang="es-AR" sz="2400" dirty="0"/>
              <a:t>G</a:t>
            </a:r>
            <a:r>
              <a:rPr kumimoji="0" lang="es-AR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rupos</a:t>
            </a:r>
            <a:r>
              <a:rPr kumimoji="0" lang="es-AR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ortográficos.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A2B1E"/>
              </a:buClr>
              <a:buSzPct val="85000"/>
              <a:tabLst/>
              <a:defRPr/>
            </a:pPr>
            <a:r>
              <a:rPr kumimoji="0" lang="es-AR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-Clases de palabras (sustantivo- adjetivo- verbo).</a:t>
            </a:r>
          </a:p>
          <a:p>
            <a:br>
              <a:rPr lang="es-AR" sz="3200" dirty="0">
                <a:solidFill>
                  <a:schemeClr val="tx1"/>
                </a:solidFill>
              </a:rPr>
            </a:b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778728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908720"/>
            <a:ext cx="7467600" cy="5416519"/>
          </a:xfrm>
        </p:spPr>
        <p:txBody>
          <a:bodyPr>
            <a:normAutofit fontScale="90000"/>
          </a:bodyPr>
          <a:lstStyle/>
          <a:p>
            <a:pPr marL="342900" indent="-342900"/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s-AR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                      </a:t>
            </a: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MATEMÁTICA: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NÚMEROS HASTA 999. (ANTERIOR-POSTERIOR-ENTRE)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SUMAS- RESTAS.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SITUACIONES PROBLEMÁTICAS 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CON DATOS-CUENTA-RESPUESTA.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SERIES NUMÉRICAS. (DEL 2, 3, 4, 5 Y 10)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LAS TABLAS HASTA EL 5.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LA MULTIPLICACIÓN Y NOCION DE REPARTO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  <a:t>SISTEMA MONETARIO.</a:t>
            </a: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br>
              <a:rPr lang="es-AR" sz="3100" dirty="0">
                <a:solidFill>
                  <a:schemeClr val="tx1"/>
                </a:solidFill>
                <a:latin typeface="Century Schoolbook" panose="02040604050505020304" pitchFamily="18" charset="0"/>
              </a:rPr>
            </a:br>
            <a:endParaRPr lang="es-ES" sz="3100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403648" y="1166843"/>
            <a:ext cx="63367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8358" indent="-514350">
              <a:defRPr/>
            </a:pPr>
            <a:endParaRPr lang="es-ES" dirty="0"/>
          </a:p>
          <a:p>
            <a:pPr marL="578358" indent="-514350">
              <a:defRPr/>
            </a:pPr>
            <a:endParaRPr lang="es-ES" dirty="0"/>
          </a:p>
          <a:p>
            <a:pPr marL="578358" indent="-514350">
              <a:defRPr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314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791580" y="2483222"/>
            <a:ext cx="75608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008">
              <a:defRPr/>
            </a:pPr>
            <a:r>
              <a:rPr lang="es-ES" sz="3600" dirty="0"/>
              <a:t>CIENCIAS SOCIALES, NATURALES Y FORMACION ÉTICA </a:t>
            </a:r>
          </a:p>
          <a:p>
            <a:pPr marL="64008">
              <a:defRPr/>
            </a:pPr>
            <a:r>
              <a:rPr lang="es-ES" sz="3600" dirty="0"/>
              <a:t>SERÁN CONTENIDOS QUE ESTAR PRESENTES DURANTE LA SECUENCIA DIDÁCTICA</a:t>
            </a:r>
          </a:p>
        </p:txBody>
      </p:sp>
    </p:spTree>
    <p:extLst>
      <p:ext uri="{BB962C8B-B14F-4D97-AF65-F5344CB8AC3E}">
        <p14:creationId xmlns:p14="http://schemas.microsoft.com/office/powerpoint/2010/main" val="3628213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¿CÓMO PODEMOS AYUDAR A NUESTROS HIJOS?</a:t>
            </a:r>
            <a:br>
              <a:rPr lang="es-ES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395536" y="-218152"/>
            <a:ext cx="8136904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8056" indent="-384048">
              <a:buFont typeface="Wingdings 2"/>
              <a:buChar char=""/>
              <a:defRPr/>
            </a:pPr>
            <a:endParaRPr lang="es-ES" dirty="0"/>
          </a:p>
          <a:p>
            <a:pPr marL="448056" indent="-384048">
              <a:buFont typeface="Wingdings 2"/>
              <a:buChar char=""/>
              <a:defRPr/>
            </a:pPr>
            <a:endParaRPr lang="es-ES" dirty="0"/>
          </a:p>
          <a:p>
            <a:pPr marL="448056" indent="-384048">
              <a:buFont typeface="Wingdings 2"/>
              <a:buChar char=""/>
              <a:defRPr/>
            </a:pPr>
            <a:endParaRPr lang="es-ES" dirty="0"/>
          </a:p>
          <a:p>
            <a:pPr marL="448056" indent="-384048">
              <a:buFont typeface="Wingdings 2"/>
              <a:buChar char=""/>
              <a:defRPr/>
            </a:pPr>
            <a:endParaRPr lang="es-ES" dirty="0"/>
          </a:p>
          <a:p>
            <a:pPr marL="448056" indent="-384048">
              <a:buFont typeface="Wingdings 2"/>
              <a:buChar char=""/>
              <a:defRPr/>
            </a:pPr>
            <a:endParaRPr lang="es-ES" dirty="0"/>
          </a:p>
          <a:p>
            <a:pPr marL="448056" indent="-384048">
              <a:buFont typeface="Wingdings 2"/>
              <a:buChar char=""/>
              <a:defRPr/>
            </a:pPr>
            <a:endParaRPr lang="es-ES" dirty="0"/>
          </a:p>
          <a:p>
            <a:pPr marL="448056" indent="-384048">
              <a:buFont typeface="Wingdings 2"/>
              <a:buChar char=""/>
              <a:defRPr/>
            </a:pPr>
            <a:r>
              <a:rPr lang="es-ES" sz="2000" dirty="0">
                <a:latin typeface="+mj-lt"/>
              </a:rPr>
              <a:t>Hacerlos pensar sobre los ejercicios que se dieron en clase.</a:t>
            </a:r>
          </a:p>
          <a:p>
            <a:pPr marL="448056" indent="-384048">
              <a:buFont typeface="Wingdings 2"/>
              <a:buChar char=""/>
              <a:defRPr/>
            </a:pPr>
            <a:endParaRPr lang="es-ES" sz="2000" dirty="0">
              <a:latin typeface="+mj-lt"/>
            </a:endParaRPr>
          </a:p>
          <a:p>
            <a:pPr marL="448056" indent="-384048">
              <a:buFont typeface="Wingdings 2"/>
              <a:buChar char=""/>
              <a:defRPr/>
            </a:pPr>
            <a:r>
              <a:rPr lang="es-ES" sz="2000" dirty="0">
                <a:latin typeface="+mj-lt"/>
              </a:rPr>
              <a:t>Pedir que justifiquen sus respuestas, estimulándolos a pensar con preguntas.</a:t>
            </a:r>
          </a:p>
          <a:p>
            <a:pPr marL="64008">
              <a:defRPr/>
            </a:pPr>
            <a:endParaRPr lang="es-ES" sz="2000" dirty="0">
              <a:latin typeface="+mj-lt"/>
            </a:endParaRPr>
          </a:p>
          <a:p>
            <a:pPr marL="448056" indent="-384048">
              <a:buFont typeface="Wingdings 2"/>
              <a:buChar char=""/>
              <a:defRPr/>
            </a:pPr>
            <a:r>
              <a:rPr lang="es-ES" sz="2000" dirty="0">
                <a:latin typeface="+mj-lt"/>
              </a:rPr>
              <a:t>Realizar juegos de mesa donde puedan contar y anticipar resultados.</a:t>
            </a:r>
          </a:p>
          <a:p>
            <a:pPr marL="448056" indent="-384048">
              <a:buFont typeface="Wingdings 2"/>
              <a:buChar char=""/>
              <a:defRPr/>
            </a:pPr>
            <a:endParaRPr lang="es-ES" sz="2000" dirty="0">
              <a:latin typeface="+mj-lt"/>
            </a:endParaRPr>
          </a:p>
          <a:p>
            <a:pPr marL="448056" indent="-384048">
              <a:buFont typeface="Wingdings 2"/>
              <a:buChar char=""/>
              <a:defRPr/>
            </a:pPr>
            <a:r>
              <a:rPr lang="es-ES" sz="2000" dirty="0">
                <a:latin typeface="+mj-lt"/>
              </a:rPr>
              <a:t>Ponerlos en contacto con distintos portadores de textos  propagandas, revistas, recetas, historietas, listas de alimentos, etc.)</a:t>
            </a:r>
          </a:p>
          <a:p>
            <a:pPr marL="448056" indent="-384048">
              <a:buFont typeface="Wingdings 2"/>
              <a:buChar char=""/>
              <a:defRPr/>
            </a:pPr>
            <a:r>
              <a:rPr lang="es-AR" sz="2000" dirty="0">
                <a:latin typeface="+mj-lt"/>
              </a:rPr>
              <a:t>Estimularlos desde lo verbal. ejemplo: ¡Qué bien lo hiciste!</a:t>
            </a:r>
          </a:p>
          <a:p>
            <a:pPr marL="448056" indent="-384048">
              <a:buFont typeface="Wingdings 2"/>
              <a:buChar char=""/>
              <a:defRPr/>
            </a:pPr>
            <a:r>
              <a:rPr lang="es-AR" sz="2000" dirty="0">
                <a:latin typeface="+mj-lt"/>
              </a:rPr>
              <a:t>No marcar los errores para no crear frustración en los pequeños.</a:t>
            </a:r>
          </a:p>
          <a:p>
            <a:pPr marL="448056" indent="-384048">
              <a:buFont typeface="Wingdings 2"/>
              <a:buChar char=""/>
              <a:defRPr/>
            </a:pPr>
            <a:r>
              <a:rPr lang="es-AR" sz="2000" dirty="0">
                <a:latin typeface="+mj-lt"/>
              </a:rPr>
              <a:t>No hacer comparaciones con hermanos ni compañeros.</a:t>
            </a:r>
          </a:p>
          <a:p>
            <a:pPr marL="448056" indent="-384048">
              <a:defRPr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4179464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263" y="781050"/>
            <a:ext cx="5705475" cy="529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4582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31640" y="2060848"/>
            <a:ext cx="61926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charset="0"/>
              <a:buNone/>
            </a:pPr>
            <a:r>
              <a:rPr lang="es-MX" sz="3600" dirty="0"/>
              <a:t>¡MUCHAS GRACIAS  POR ACOMPAÑARNOS!</a:t>
            </a:r>
          </a:p>
          <a:p>
            <a:pPr algn="ctr">
              <a:buFont typeface="Arial" charset="0"/>
              <a:buNone/>
            </a:pPr>
            <a:endParaRPr lang="es-MX" sz="3600" dirty="0"/>
          </a:p>
          <a:p>
            <a:pPr algn="ctr">
              <a:buFont typeface="Arial" charset="0"/>
              <a:buNone/>
            </a:pPr>
            <a:r>
              <a:rPr lang="es-MX" sz="3600" dirty="0"/>
              <a:t>SEÑOS DE SEGUNDO.-</a:t>
            </a:r>
            <a:endParaRPr lang="es-AR" sz="3600" dirty="0"/>
          </a:p>
        </p:txBody>
      </p:sp>
      <p:pic>
        <p:nvPicPr>
          <p:cNvPr id="3" name="Picture 9" descr="Stick Kids With Pencil card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509120"/>
            <a:ext cx="2117892" cy="16750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830199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156</TotalTime>
  <Words>401</Words>
  <Application>Microsoft Office PowerPoint</Application>
  <PresentationFormat>Presentación en pantalla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Mirador</vt:lpstr>
      <vt:lpstr>BIENVENIDAS FAMILIAS DE 2°!!</vt:lpstr>
      <vt:lpstr> De la Unidad Pedagógica  (Primero y Segundo Grado)   Se define a la unidad pedagógica como un bloque de enseñanza y de aprendizaje que comienza en el 1º grado de la escolaridad primaria y continúa en el segundo, sin promoción intermedia.   El objetivo es garantizar las trayectorias escolares con  estrategias adecuadas a los tiempos  y ritmos del aprendizaje de los alumnos, con  criterios de evaluación apropiados.  </vt:lpstr>
      <vt:lpstr>Presentación de PowerPoint</vt:lpstr>
      <vt:lpstr>Presentación de PowerPoint</vt:lpstr>
      <vt:lpstr>                                                     MATEMÁTICA: NÚMEROS HASTA 999. (ANTERIOR-POSTERIOR-ENTRE) SUMAS- RESTAS. SITUACIONES PROBLEMÁTICAS  CON DATOS-CUENTA-RESPUESTA. SERIES NUMÉRICAS. (DEL 2, 3, 4, 5 Y 10) LAS TABLAS HASTA EL 5. LA MULTIPLICACIÓN Y NOCION DE REPARTO SISTEMA MONETARIO.  </vt:lpstr>
      <vt:lpstr>Presentación de PowerPoint</vt:lpstr>
      <vt:lpstr>¿CÓMO PODEMOS AYUDAR A NUESTROS HIJOS?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BIENVENIDOS A LA  REUNIÓN DE PRIMERO!!</dc:title>
  <dc:creator>PC</dc:creator>
  <cp:lastModifiedBy>paolacarrazco82@gmail.com</cp:lastModifiedBy>
  <cp:revision>14</cp:revision>
  <dcterms:created xsi:type="dcterms:W3CDTF">2016-02-23T17:08:09Z</dcterms:created>
  <dcterms:modified xsi:type="dcterms:W3CDTF">2024-03-22T13:12:02Z</dcterms:modified>
</cp:coreProperties>
</file>