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4" r:id="rId8"/>
    <p:sldId id="267" r:id="rId9"/>
    <p:sldId id="268" r:id="rId10"/>
    <p:sldId id="265" r:id="rId11"/>
    <p:sldId id="266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70E-02B7-4A06-B211-8D406D3610B8}" type="datetimeFigureOut">
              <a:rPr lang="es-AR" smtClean="0"/>
              <a:t>9/4/2024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E64-2317-4BFB-9FA5-11FA1A02CAA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1578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70E-02B7-4A06-B211-8D406D3610B8}" type="datetimeFigureOut">
              <a:rPr lang="es-AR" smtClean="0"/>
              <a:t>9/4/2024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E64-2317-4BFB-9FA5-11FA1A02CAA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4057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70E-02B7-4A06-B211-8D406D3610B8}" type="datetimeFigureOut">
              <a:rPr lang="es-AR" smtClean="0"/>
              <a:t>9/4/2024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E64-2317-4BFB-9FA5-11FA1A02CAA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75652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70E-02B7-4A06-B211-8D406D3610B8}" type="datetimeFigureOut">
              <a:rPr lang="es-AR" smtClean="0"/>
              <a:t>9/4/2024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E64-2317-4BFB-9FA5-11FA1A02CAA9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565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70E-02B7-4A06-B211-8D406D3610B8}" type="datetimeFigureOut">
              <a:rPr lang="es-AR" smtClean="0"/>
              <a:t>9/4/2024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E64-2317-4BFB-9FA5-11FA1A02CAA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62010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70E-02B7-4A06-B211-8D406D3610B8}" type="datetimeFigureOut">
              <a:rPr lang="es-AR" smtClean="0"/>
              <a:t>9/4/2024</a:t>
            </a:fld>
            <a:endParaRPr lang="es-A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E64-2317-4BFB-9FA5-11FA1A02CAA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06471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70E-02B7-4A06-B211-8D406D3610B8}" type="datetimeFigureOut">
              <a:rPr lang="es-AR" smtClean="0"/>
              <a:t>9/4/2024</a:t>
            </a:fld>
            <a:endParaRPr lang="es-A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E64-2317-4BFB-9FA5-11FA1A02CAA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04212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70E-02B7-4A06-B211-8D406D3610B8}" type="datetimeFigureOut">
              <a:rPr lang="es-AR" smtClean="0"/>
              <a:t>9/4/2024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E64-2317-4BFB-9FA5-11FA1A02CAA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5373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70E-02B7-4A06-B211-8D406D3610B8}" type="datetimeFigureOut">
              <a:rPr lang="es-AR" smtClean="0"/>
              <a:t>9/4/2024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E64-2317-4BFB-9FA5-11FA1A02CAA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0643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70E-02B7-4A06-B211-8D406D3610B8}" type="datetimeFigureOut">
              <a:rPr lang="es-AR" smtClean="0"/>
              <a:t>9/4/2024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E64-2317-4BFB-9FA5-11FA1A02CAA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2775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70E-02B7-4A06-B211-8D406D3610B8}" type="datetimeFigureOut">
              <a:rPr lang="es-AR" smtClean="0"/>
              <a:t>9/4/2024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E64-2317-4BFB-9FA5-11FA1A02CAA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8322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70E-02B7-4A06-B211-8D406D3610B8}" type="datetimeFigureOut">
              <a:rPr lang="es-AR" smtClean="0"/>
              <a:t>9/4/2024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E64-2317-4BFB-9FA5-11FA1A02CAA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7036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70E-02B7-4A06-B211-8D406D3610B8}" type="datetimeFigureOut">
              <a:rPr lang="es-AR" smtClean="0"/>
              <a:t>9/4/2024</a:t>
            </a:fld>
            <a:endParaRPr lang="es-A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E64-2317-4BFB-9FA5-11FA1A02CAA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7784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70E-02B7-4A06-B211-8D406D3610B8}" type="datetimeFigureOut">
              <a:rPr lang="es-AR" smtClean="0"/>
              <a:t>9/4/2024</a:t>
            </a:fld>
            <a:endParaRPr lang="es-A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E64-2317-4BFB-9FA5-11FA1A02CAA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4781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70E-02B7-4A06-B211-8D406D3610B8}" type="datetimeFigureOut">
              <a:rPr lang="es-AR" smtClean="0"/>
              <a:t>9/4/2024</a:t>
            </a:fld>
            <a:endParaRPr lang="es-A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E64-2317-4BFB-9FA5-11FA1A02CAA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8194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70E-02B7-4A06-B211-8D406D3610B8}" type="datetimeFigureOut">
              <a:rPr lang="es-AR" smtClean="0"/>
              <a:t>9/4/2024</a:t>
            </a:fld>
            <a:endParaRPr lang="es-AR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E64-2317-4BFB-9FA5-11FA1A02CAA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7550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70E-02B7-4A06-B211-8D406D3610B8}" type="datetimeFigureOut">
              <a:rPr lang="es-AR" smtClean="0"/>
              <a:t>9/4/2024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7E64-2317-4BFB-9FA5-11FA1A02CAA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677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4FC970E-02B7-4A06-B211-8D406D3610B8}" type="datetimeFigureOut">
              <a:rPr lang="es-AR" smtClean="0"/>
              <a:t>9/4/2024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07E64-2317-4BFB-9FA5-11FA1A02CAA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43636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3356992"/>
            <a:ext cx="7560840" cy="1872208"/>
          </a:xfrm>
        </p:spPr>
        <p:txBody>
          <a:bodyPr>
            <a:noAutofit/>
          </a:bodyPr>
          <a:lstStyle/>
          <a:p>
            <a:r>
              <a:rPr lang="es-AR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PORCIÓN OCEÁNICA DEL TERRITORIO ARGENTINO</a:t>
            </a:r>
            <a:endParaRPr lang="es-AR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3435" t="24406" r="24542" b="6294"/>
          <a:stretch/>
        </p:blipFill>
        <p:spPr>
          <a:xfrm>
            <a:off x="251520" y="260648"/>
            <a:ext cx="8496944" cy="636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542" t="33266" r="25096" b="6708"/>
          <a:stretch/>
        </p:blipFill>
        <p:spPr>
          <a:xfrm>
            <a:off x="179512" y="478079"/>
            <a:ext cx="8610951" cy="577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370"/>
            <a:ext cx="8578403" cy="638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1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7600808" cy="720080"/>
          </a:xfrm>
        </p:spPr>
        <p:txBody>
          <a:bodyPr>
            <a:normAutofit fontScale="90000"/>
          </a:bodyPr>
          <a:lstStyle/>
          <a:p>
            <a:r>
              <a:rPr lang="es-AR" sz="5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PORCIÓN </a:t>
            </a:r>
            <a:r>
              <a:rPr lang="es-AR" sz="5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OCEÁNICA 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5616624"/>
          </a:xfrm>
        </p:spPr>
        <p:txBody>
          <a:bodyPr>
            <a:normAutofit lnSpcReduction="10000"/>
          </a:bodyPr>
          <a:lstStyle/>
          <a:p>
            <a:pPr marL="525780" lvl="0" indent="-457200" algn="just">
              <a:buFont typeface="+mj-lt"/>
              <a:buAutoNum type="arabicPeriod"/>
            </a:pPr>
            <a:r>
              <a:rPr lang="es-AR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Las masas </a:t>
            </a:r>
            <a:r>
              <a:rPr lang="es-AR" sz="3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oceánicas, </a:t>
            </a:r>
            <a:r>
              <a:rPr lang="es-AR" sz="3600" dirty="0" smtClean="0">
                <a:cs typeface="Times New Roman" panose="02020603050405020304" pitchFamily="18" charset="0"/>
              </a:rPr>
              <a:t>aguas del </a:t>
            </a:r>
            <a:r>
              <a:rPr lang="es-AR" sz="3600" dirty="0">
                <a:cs typeface="Times New Roman" panose="02020603050405020304" pitchFamily="18" charset="0"/>
              </a:rPr>
              <a:t>O</a:t>
            </a:r>
            <a:r>
              <a:rPr lang="es-AR" sz="3600" dirty="0" smtClean="0">
                <a:cs typeface="Times New Roman" panose="02020603050405020304" pitchFamily="18" charset="0"/>
              </a:rPr>
              <a:t>céano Atlántico, que cubre los fondos marino y que se  denomina mar Argentino. </a:t>
            </a:r>
            <a:endParaRPr lang="es-AR" sz="3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525780" lvl="0" indent="-457200" algn="just">
              <a:buFont typeface="+mj-lt"/>
              <a:buAutoNum type="arabicPeriod"/>
            </a:pPr>
            <a:r>
              <a:rPr lang="es-AR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Los fondos marinos </a:t>
            </a:r>
            <a:r>
              <a:rPr lang="es-AR" sz="3600" dirty="0" smtClean="0">
                <a:cs typeface="Times New Roman" panose="02020603050405020304" pitchFamily="18" charset="0"/>
              </a:rPr>
              <a:t>son una prolongación de las tierras emergidas, por debajo del mar: denominada margen continental </a:t>
            </a:r>
            <a:endParaRPr lang="es-AR" sz="3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525780" indent="-457200" algn="just">
              <a:buFont typeface="+mj-lt"/>
              <a:buAutoNum type="arabicPeriod"/>
            </a:pPr>
            <a:r>
              <a:rPr lang="es-AR" sz="3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Tierras emergidas: Las </a:t>
            </a:r>
            <a:r>
              <a:rPr lang="es-AR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islas</a:t>
            </a:r>
            <a:r>
              <a:rPr lang="es-AR" sz="3600" dirty="0">
                <a:solidFill>
                  <a:schemeClr val="tx1"/>
                </a:solidFill>
                <a:cs typeface="Times New Roman" panose="02020603050405020304" pitchFamily="18" charset="0"/>
              </a:rPr>
              <a:t>, que emergen del margen continental</a:t>
            </a:r>
            <a:r>
              <a:rPr lang="es-AR" sz="36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endParaRPr lang="es-AR" sz="3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2664296"/>
          </a:xfrm>
        </p:spPr>
        <p:txBody>
          <a:bodyPr>
            <a:noAutofit/>
          </a:bodyPr>
          <a:lstStyle/>
          <a:p>
            <a:pPr algn="just"/>
            <a:r>
              <a:rPr lang="es-AR" sz="2400" dirty="0" smtClean="0">
                <a:solidFill>
                  <a:schemeClr val="tx1"/>
                </a:solidFill>
              </a:rPr>
              <a:t> </a:t>
            </a:r>
            <a:r>
              <a:rPr lang="es-AR" sz="2400" b="1" dirty="0" smtClean="0">
                <a:solidFill>
                  <a:schemeClr val="tx1"/>
                </a:solidFill>
              </a:rPr>
              <a:t>MASAS OCEÁNICAS:</a:t>
            </a:r>
            <a:r>
              <a:rPr lang="es-AR" sz="2400" dirty="0" smtClean="0">
                <a:solidFill>
                  <a:schemeClr val="tx1"/>
                </a:solidFill>
              </a:rPr>
              <a:t> desde </a:t>
            </a:r>
            <a:r>
              <a:rPr lang="es-AR" sz="2400" b="1" dirty="0" smtClean="0">
                <a:solidFill>
                  <a:schemeClr val="tx1"/>
                </a:solidFill>
              </a:rPr>
              <a:t>punto vista jurídico </a:t>
            </a:r>
            <a:r>
              <a:rPr lang="es-AR" sz="2400" dirty="0" smtClean="0">
                <a:solidFill>
                  <a:schemeClr val="tx1"/>
                </a:solidFill>
              </a:rPr>
              <a:t>la </a:t>
            </a:r>
            <a:r>
              <a:rPr lang="es-AR" sz="2400" b="1" dirty="0">
                <a:solidFill>
                  <a:schemeClr val="tx1"/>
                </a:solidFill>
              </a:rPr>
              <a:t>Convención del Mar</a:t>
            </a:r>
            <a:r>
              <a:rPr lang="es-AR" sz="2400" dirty="0">
                <a:solidFill>
                  <a:schemeClr val="tx1"/>
                </a:solidFill>
              </a:rPr>
              <a:t>, existen tres franjas a partir de la línea de base, es decir de la línea de bajamar a lo largo de la costa: </a:t>
            </a:r>
            <a:r>
              <a:rPr lang="es-AR" sz="2400" b="1" dirty="0">
                <a:solidFill>
                  <a:schemeClr val="tx1"/>
                </a:solidFill>
              </a:rPr>
              <a:t>el Mar Territorial, la Zona Contigua y la Zona Económica Exclusiva o Mar </a:t>
            </a:r>
            <a:r>
              <a:rPr lang="es-AR" sz="2400" b="1" dirty="0" smtClean="0">
                <a:solidFill>
                  <a:schemeClr val="tx1"/>
                </a:solidFill>
              </a:rPr>
              <a:t>Patrimonial</a:t>
            </a:r>
            <a:br>
              <a:rPr lang="es-AR" sz="2400" b="1" dirty="0" smtClean="0">
                <a:solidFill>
                  <a:schemeClr val="tx1"/>
                </a:solidFill>
              </a:rPr>
            </a:br>
            <a:endParaRPr lang="es-AR" sz="2400" u="sng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883" y="2852936"/>
            <a:ext cx="7620557" cy="390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2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982024"/>
          </a:xfrm>
        </p:spPr>
        <p:txBody>
          <a:bodyPr>
            <a:noAutofit/>
          </a:bodyPr>
          <a:lstStyle/>
          <a:p>
            <a:pPr algn="just"/>
            <a:r>
              <a:rPr lang="es-AR" sz="2400" dirty="0">
                <a:solidFill>
                  <a:schemeClr val="tx1"/>
                </a:solidFill>
              </a:rPr>
              <a:t>El estudio de los </a:t>
            </a:r>
            <a:r>
              <a:rPr lang="es-AR" sz="3600" b="1" dirty="0">
                <a:solidFill>
                  <a:schemeClr val="tx1"/>
                </a:solidFill>
              </a:rPr>
              <a:t>F</a:t>
            </a:r>
            <a:r>
              <a:rPr lang="es-AR" sz="3600" b="1" dirty="0" smtClean="0">
                <a:solidFill>
                  <a:schemeClr val="tx1"/>
                </a:solidFill>
              </a:rPr>
              <a:t>ondos </a:t>
            </a:r>
            <a:r>
              <a:rPr lang="es-AR" sz="3600" b="1" dirty="0">
                <a:solidFill>
                  <a:schemeClr val="tx1"/>
                </a:solidFill>
              </a:rPr>
              <a:t>O</a:t>
            </a:r>
            <a:r>
              <a:rPr lang="es-AR" sz="3600" b="1" dirty="0" smtClean="0">
                <a:solidFill>
                  <a:schemeClr val="tx1"/>
                </a:solidFill>
              </a:rPr>
              <a:t>ceánicos</a:t>
            </a:r>
            <a:r>
              <a:rPr lang="es-AR" sz="3600" dirty="0" smtClean="0">
                <a:solidFill>
                  <a:schemeClr val="tx1"/>
                </a:solidFill>
              </a:rPr>
              <a:t> </a:t>
            </a:r>
            <a:r>
              <a:rPr lang="es-AR" sz="2400" dirty="0">
                <a:solidFill>
                  <a:schemeClr val="tx1"/>
                </a:solidFill>
              </a:rPr>
              <a:t>puede realizarse, básicamente, desde dos puntos de vista: </a:t>
            </a:r>
            <a:r>
              <a:rPr lang="es-AR" sz="2400" i="1" dirty="0">
                <a:solidFill>
                  <a:schemeClr val="tx1"/>
                </a:solidFill>
              </a:rPr>
              <a:t>el </a:t>
            </a:r>
            <a:r>
              <a:rPr lang="es-AR" sz="2400" b="1" i="1" dirty="0">
                <a:solidFill>
                  <a:srgbClr val="FF0000"/>
                </a:solidFill>
              </a:rPr>
              <a:t>geológico </a:t>
            </a:r>
            <a:r>
              <a:rPr lang="es-AR" sz="2400" i="1" dirty="0">
                <a:solidFill>
                  <a:schemeClr val="tx1"/>
                </a:solidFill>
              </a:rPr>
              <a:t>y el </a:t>
            </a:r>
            <a:r>
              <a:rPr lang="es-AR" sz="2400" b="1" i="1" dirty="0">
                <a:solidFill>
                  <a:srgbClr val="FF0000"/>
                </a:solidFill>
              </a:rPr>
              <a:t>político o jurisdiccional</a:t>
            </a:r>
            <a:r>
              <a:rPr lang="es-AR" sz="2400" dirty="0" smtClean="0">
                <a:solidFill>
                  <a:schemeClr val="tx1"/>
                </a:solidFill>
              </a:rPr>
              <a:t>.</a:t>
            </a:r>
            <a:br>
              <a:rPr lang="es-AR" sz="2400" dirty="0" smtClean="0">
                <a:solidFill>
                  <a:schemeClr val="tx1"/>
                </a:solidFill>
              </a:rPr>
            </a:br>
            <a:r>
              <a:rPr lang="es-AR" sz="2400" dirty="0" smtClean="0">
                <a:solidFill>
                  <a:schemeClr val="tx1"/>
                </a:solidFill>
              </a:rPr>
              <a:t> </a:t>
            </a:r>
            <a:r>
              <a:rPr lang="es-AR" sz="2400" dirty="0">
                <a:solidFill>
                  <a:schemeClr val="tx1"/>
                </a:solidFill>
              </a:rPr>
              <a:t>Desde un </a:t>
            </a:r>
            <a:r>
              <a:rPr lang="es-AR" sz="2400" b="1" dirty="0">
                <a:solidFill>
                  <a:schemeClr val="tx1"/>
                </a:solidFill>
              </a:rPr>
              <a:t>punto de vista geológico</a:t>
            </a:r>
            <a:endParaRPr lang="es-AR" sz="24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988840"/>
            <a:ext cx="8208912" cy="4464496"/>
          </a:xfrm>
        </p:spPr>
        <p:txBody>
          <a:bodyPr/>
          <a:lstStyle/>
          <a:p>
            <a:pPr marL="68580" lvl="0" indent="0">
              <a:buNone/>
            </a:pPr>
            <a:r>
              <a:rPr lang="es-AR" dirty="0" smtClean="0"/>
              <a:t> </a:t>
            </a:r>
            <a:r>
              <a:rPr lang="es-AR" dirty="0"/>
              <a:t>Están integrados por tres elementos: </a:t>
            </a:r>
            <a:r>
              <a:rPr lang="es-AR" b="1" dirty="0"/>
              <a:t>la plataforma, el talud y </a:t>
            </a:r>
            <a:r>
              <a:rPr lang="es-AR" b="1" dirty="0" smtClean="0"/>
              <a:t>la </a:t>
            </a:r>
            <a:r>
              <a:rPr lang="es-AR" b="1" dirty="0"/>
              <a:t>emersión continental</a:t>
            </a:r>
            <a:r>
              <a:rPr lang="es-AR" b="1" dirty="0" smtClean="0"/>
              <a:t>.</a:t>
            </a:r>
          </a:p>
          <a:p>
            <a:pPr marL="68580" lvl="0" indent="0">
              <a:buNone/>
            </a:pPr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722199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4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831706" cy="744034"/>
          </a:xfrm>
        </p:spPr>
        <p:txBody>
          <a:bodyPr/>
          <a:lstStyle/>
          <a:p>
            <a:pPr algn="ctr"/>
            <a:r>
              <a:rPr lang="es-ES" b="1" dirty="0" smtClean="0"/>
              <a:t>Punto de vista político 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4005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3200" dirty="0" smtClean="0"/>
              <a:t>La convención del Mar, los países con fachada  Oceánica pueden ejercer jurisdicción sobre los fondos marinos. </a:t>
            </a:r>
          </a:p>
          <a:p>
            <a:pPr marL="0" indent="0" algn="just">
              <a:buNone/>
            </a:pPr>
            <a:r>
              <a:rPr lang="es-ES" sz="3200" u="sng" dirty="0" smtClean="0"/>
              <a:t>Teniendo en cuenta 2 procedimientos: </a:t>
            </a:r>
          </a:p>
          <a:p>
            <a:pPr marL="514350" indent="-514350" algn="just">
              <a:buAutoNum type="arabicPeriod"/>
            </a:pPr>
            <a:r>
              <a:rPr lang="es-ES" sz="3200" dirty="0" smtClean="0"/>
              <a:t>Hasta la milla 200 Marina de ancho.</a:t>
            </a:r>
          </a:p>
          <a:p>
            <a:pPr marL="514350" indent="-514350" algn="just">
              <a:buAutoNum type="arabicPeriod"/>
            </a:pPr>
            <a:r>
              <a:rPr lang="es-ES" sz="3200" dirty="0" smtClean="0"/>
              <a:t>Hasta borde del margen continental con una distancia de 350 Millas marinas.</a:t>
            </a:r>
          </a:p>
          <a:p>
            <a:pPr marL="0" indent="0" algn="just">
              <a:buNone/>
            </a:pPr>
            <a:r>
              <a:rPr lang="es-ES" sz="3200" dirty="0" smtClean="0"/>
              <a:t>En 1997 se crea COPLAN comisión nacional del limite exterior de la plataforma continental 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1682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16824" cy="1080120"/>
          </a:xfrm>
        </p:spPr>
        <p:txBody>
          <a:bodyPr>
            <a:normAutofit/>
          </a:bodyPr>
          <a:lstStyle/>
          <a:p>
            <a:r>
              <a:rPr lang="es-AR" sz="4800" b="1" dirty="0" smtClean="0">
                <a:solidFill>
                  <a:schemeClr val="tx1"/>
                </a:solidFill>
              </a:rPr>
              <a:t>Tierras Emergidas: islas  </a:t>
            </a:r>
            <a:endParaRPr lang="es-AR" sz="48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208912" cy="4968552"/>
          </a:xfrm>
        </p:spPr>
        <p:txBody>
          <a:bodyPr/>
          <a:lstStyle/>
          <a:p>
            <a:pPr marL="68580" indent="0">
              <a:buNone/>
            </a:pPr>
            <a:r>
              <a:rPr lang="es-AR" sz="4400" dirty="0" smtClean="0">
                <a:solidFill>
                  <a:schemeClr val="tx1"/>
                </a:solidFill>
              </a:rPr>
              <a:t>Constituidas por islas con una superficie aproximada de 17.000 km2.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sz="4400" b="1" dirty="0" smtClean="0">
                <a:solidFill>
                  <a:schemeClr val="tx1"/>
                </a:solidFill>
              </a:rPr>
              <a:t>ISLAS MALVINAS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sz="4400" b="1" dirty="0" smtClean="0">
                <a:solidFill>
                  <a:schemeClr val="tx1"/>
                </a:solidFill>
              </a:rPr>
              <a:t>GEORGIA  DEL SUR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AR" sz="4400" b="1" dirty="0" smtClean="0">
                <a:solidFill>
                  <a:schemeClr val="tx1"/>
                </a:solidFill>
              </a:rPr>
              <a:t>SANDWICH DEL SUR</a:t>
            </a:r>
          </a:p>
          <a:p>
            <a:pPr marL="68580" indent="0">
              <a:buNone/>
            </a:pPr>
            <a:endParaRPr lang="es-A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055380" cy="600018"/>
          </a:xfrm>
        </p:spPr>
        <p:txBody>
          <a:bodyPr/>
          <a:lstStyle/>
          <a:p>
            <a:r>
              <a:rPr lang="es-ES" dirty="0" smtClean="0"/>
              <a:t>Islas Malvinas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788658"/>
            <a:ext cx="8964488" cy="588070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dirty="0" smtClean="0"/>
              <a:t> </a:t>
            </a:r>
            <a:r>
              <a:rPr lang="es-AR" sz="2100" dirty="0"/>
              <a:t>La Argentina reclama la soberanía sobre las islas basándose en: </a:t>
            </a:r>
            <a:endParaRPr lang="es-ES" sz="2100" dirty="0"/>
          </a:p>
          <a:p>
            <a:pPr lvl="0" algn="just"/>
            <a:r>
              <a:rPr lang="es-AR" sz="2100" b="1" dirty="0"/>
              <a:t>La contigüidad geográfica</a:t>
            </a:r>
            <a:r>
              <a:rPr lang="es-AR" sz="2100" dirty="0"/>
              <a:t>: las islas Malvinas se encuentran a escasa distancia de la Patagonia argentina; </a:t>
            </a:r>
            <a:endParaRPr lang="es-ES" sz="2100" dirty="0"/>
          </a:p>
          <a:p>
            <a:pPr lvl="0" algn="just"/>
            <a:r>
              <a:rPr lang="es-AR" sz="2100" b="1" dirty="0"/>
              <a:t>La continuidad geológica</a:t>
            </a:r>
            <a:r>
              <a:rPr lang="es-AR" sz="2100" dirty="0"/>
              <a:t>: el archipiélago está ubicado dentro del margen continental argentino;</a:t>
            </a:r>
            <a:endParaRPr lang="es-ES" sz="2100" dirty="0"/>
          </a:p>
          <a:p>
            <a:pPr lvl="0" algn="just"/>
            <a:r>
              <a:rPr lang="es-AR" sz="2100" b="1" dirty="0"/>
              <a:t>La herencia</a:t>
            </a:r>
            <a:r>
              <a:rPr lang="es-AR" sz="2100" dirty="0"/>
              <a:t>: la Argentina, con la Revolución de Mayo de 1810, hereda de España los territorios que estaban bajo jurisdicción del Virreinato del Río de la Plata. Esto se basa en el principio del </a:t>
            </a:r>
            <a:r>
              <a:rPr lang="es-AR" sz="2100" dirty="0" err="1"/>
              <a:t>Uti</a:t>
            </a:r>
            <a:r>
              <a:rPr lang="es-AR" sz="2100" dirty="0"/>
              <a:t> </a:t>
            </a:r>
            <a:r>
              <a:rPr lang="es-AR" sz="2100" dirty="0" err="1"/>
              <a:t>possidetís</a:t>
            </a:r>
            <a:r>
              <a:rPr lang="es-AR" sz="2100" dirty="0"/>
              <a:t> </a:t>
            </a:r>
            <a:r>
              <a:rPr lang="es-AR" sz="2100" dirty="0" err="1"/>
              <a:t>juris</a:t>
            </a:r>
            <a:r>
              <a:rPr lang="es-AR" sz="2100" dirty="0"/>
              <a:t> ("poseerás lo que poseías"); </a:t>
            </a:r>
            <a:endParaRPr lang="es-ES" sz="2100" dirty="0"/>
          </a:p>
          <a:p>
            <a:pPr lvl="0" algn="just"/>
            <a:r>
              <a:rPr lang="es-AR" sz="2100" b="1" dirty="0"/>
              <a:t>La ocupación y la administración</a:t>
            </a:r>
            <a:r>
              <a:rPr lang="es-AR" sz="2100" dirty="0"/>
              <a:t>: desde 1811, la Argentina ocupó las islas </a:t>
            </a:r>
            <a:r>
              <a:rPr lang="es-AR" sz="2100" dirty="0" smtClean="0"/>
              <a:t>pacíficamente </a:t>
            </a:r>
            <a:r>
              <a:rPr lang="es-AR" sz="2100" dirty="0"/>
              <a:t>casi de forma ininterrumpida. Eran </a:t>
            </a:r>
            <a:r>
              <a:rPr lang="es-AR" sz="2100" dirty="0" smtClean="0"/>
              <a:t>administradas </a:t>
            </a:r>
            <a:r>
              <a:rPr lang="es-AR" sz="2100" dirty="0"/>
              <a:t>por autoridades designadas desde Buenos Aires. En 1829, Luis Vernet fue nombrado comandante político y militar de las islas Malvinas; </a:t>
            </a:r>
            <a:endParaRPr lang="es-ES" sz="2100" dirty="0"/>
          </a:p>
          <a:p>
            <a:pPr lvl="0" algn="just"/>
            <a:r>
              <a:rPr lang="es-AR" sz="2100" b="1" dirty="0"/>
              <a:t>La usurpación</a:t>
            </a:r>
            <a:r>
              <a:rPr lang="es-AR" sz="2100" dirty="0"/>
              <a:t>: las islas fueron usurpadas por el Reino Unido en 1833 expulsando a las autoridades y los habitantes de las islas. Dicho accionar respondió a una política imperial de controlar las rutas marítimas internacionales a partir de la dominación de pequeños lugares de gran valor estratégico.</a:t>
            </a:r>
            <a:endParaRPr lang="es-ES" sz="2100" dirty="0"/>
          </a:p>
          <a:p>
            <a:pPr marL="0" indent="0">
              <a:buNone/>
            </a:pPr>
            <a:r>
              <a:rPr lang="es-AR" dirty="0"/>
              <a:t> 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12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sz="2400" dirty="0"/>
              <a:t>Argentina presentó su </a:t>
            </a:r>
            <a:r>
              <a:rPr lang="es-AR" sz="2400" b="1" dirty="0" smtClean="0"/>
              <a:t>reclamo</a:t>
            </a:r>
            <a:r>
              <a:rPr lang="es-AR" sz="2400" dirty="0"/>
              <a:t> </a:t>
            </a:r>
            <a:r>
              <a:rPr lang="es-AR" sz="2400" dirty="0" smtClean="0"/>
              <a:t>a  la Asamblea </a:t>
            </a:r>
            <a:r>
              <a:rPr lang="es-AR" sz="2400" dirty="0"/>
              <a:t>General de las </a:t>
            </a:r>
            <a:r>
              <a:rPr lang="es-AR" sz="2400" b="1" dirty="0"/>
              <a:t>Naciones Unidas </a:t>
            </a:r>
            <a:r>
              <a:rPr lang="es-AR" sz="2400" dirty="0"/>
              <a:t>declaró en </a:t>
            </a:r>
            <a:r>
              <a:rPr lang="es-AR" sz="2400" b="1" dirty="0"/>
              <a:t>1965</a:t>
            </a:r>
            <a:r>
              <a:rPr lang="es-AR" sz="2400" dirty="0"/>
              <a:t> </a:t>
            </a:r>
            <a:r>
              <a:rPr lang="es-AR" sz="2400" dirty="0" smtClean="0"/>
              <a:t>la </a:t>
            </a:r>
            <a:r>
              <a:rPr lang="es-AR" sz="2400" dirty="0"/>
              <a:t>existencia de una disputa sobre la soberanía entre ambos países. El Reino Unido y la República Argentina fueron instados a resolver la disputa de forma pacífica a través de negociaciones, teniendo en cuenta los "intereses" de los isleños</a:t>
            </a:r>
            <a:r>
              <a:rPr lang="es-AR" sz="2400" dirty="0" smtClean="0"/>
              <a:t>.</a:t>
            </a:r>
          </a:p>
          <a:p>
            <a:pPr marL="0" indent="0" algn="just">
              <a:buNone/>
            </a:pPr>
            <a:r>
              <a:rPr lang="es-AR" sz="2400" dirty="0" smtClean="0"/>
              <a:t> </a:t>
            </a:r>
            <a:r>
              <a:rPr lang="es-AR" sz="2400" dirty="0"/>
              <a:t>En cambio, el </a:t>
            </a:r>
            <a:r>
              <a:rPr lang="es-AR" sz="2400" b="1" dirty="0"/>
              <a:t>Reino Unido </a:t>
            </a:r>
            <a:r>
              <a:rPr lang="es-AR" sz="2400" dirty="0"/>
              <a:t>se basa en el principio de </a:t>
            </a:r>
            <a:r>
              <a:rPr lang="es-AR" sz="2400" b="1" dirty="0"/>
              <a:t>autodeterminación de los pueblos, respetando los “deseos" de los pobladores,</a:t>
            </a:r>
            <a:r>
              <a:rPr lang="es-AR" sz="2400" dirty="0"/>
              <a:t> que se han manifestado a favor de continuar siendo británicos</a:t>
            </a:r>
            <a:r>
              <a:rPr lang="es-AR" sz="2400" dirty="0" smtClean="0"/>
              <a:t>.</a:t>
            </a:r>
          </a:p>
          <a:p>
            <a:pPr marL="0" indent="0" algn="just">
              <a:buNone/>
            </a:pPr>
            <a:r>
              <a:rPr lang="es-AR" sz="2400" dirty="0" smtClean="0"/>
              <a:t> </a:t>
            </a:r>
            <a:r>
              <a:rPr lang="es-AR" sz="2400" b="1" dirty="0"/>
              <a:t>La Argentina sostiene que no debe aplicarse dicho principio</a:t>
            </a:r>
            <a:r>
              <a:rPr lang="es-AR" sz="2400" dirty="0"/>
              <a:t>. Existe una situación colonial pero no un pueblo colonizado ya que la población de Malvinas se trata de un </a:t>
            </a:r>
            <a:r>
              <a:rPr lang="es-AR" sz="2400" b="1" dirty="0"/>
              <a:t>grupo trasplantado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409182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3367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sz="3200" dirty="0"/>
              <a:t>El conflicto bélico de 1982 interrumpió todo el trabajo diplomático y las negociaciones pacíficas que venían realizando, desde 1965 entre los dos países. A partir de la década de 1990 se reanudaron las relaciones diplomáticas y comerciales entre los dos países, pero el Reino Unido se niega a negociar con la Argentina le soberanía de las islas Malvinas a pesar de las reiteradas resoluciones de las Naciones Unidas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113119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312</TotalTime>
  <Words>640</Words>
  <Application>Microsoft Office PowerPoint</Application>
  <PresentationFormat>Presentación en pantalla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Times New Roman</vt:lpstr>
      <vt:lpstr>Wingdings</vt:lpstr>
      <vt:lpstr>Wingdings 3</vt:lpstr>
      <vt:lpstr>Ion</vt:lpstr>
      <vt:lpstr>PORCIÓN OCEÁNICA DEL TERRITORIO ARGENTINO</vt:lpstr>
      <vt:lpstr>PORCIÓN OCEÁNICA  </vt:lpstr>
      <vt:lpstr> MASAS OCEÁNICAS: desde punto vista jurídico la Convención del Mar, existen tres franjas a partir de la línea de base, es decir de la línea de bajamar a lo largo de la costa: el Mar Territorial, la Zona Contigua y la Zona Económica Exclusiva o Mar Patrimonial </vt:lpstr>
      <vt:lpstr>El estudio de los Fondos Oceánicos puede realizarse, básicamente, desde dos puntos de vista: el geológico y el político o jurisdiccional.  Desde un punto de vista geológico</vt:lpstr>
      <vt:lpstr>Punto de vista político </vt:lpstr>
      <vt:lpstr>Tierras Emergidas: islas  </vt:lpstr>
      <vt:lpstr>Islas Malvinas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PORCIÓN OCEÁNICA DEL TERRITORIO ARGENTINO</dc:title>
  <dc:creator>Usuario de Windows</dc:creator>
  <cp:lastModifiedBy>Usuario de Windows</cp:lastModifiedBy>
  <cp:revision>24</cp:revision>
  <dcterms:created xsi:type="dcterms:W3CDTF">2022-05-06T00:12:22Z</dcterms:created>
  <dcterms:modified xsi:type="dcterms:W3CDTF">2024-04-09T12:16:45Z</dcterms:modified>
</cp:coreProperties>
</file>