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62" r:id="rId4"/>
    <p:sldId id="263" r:id="rId5"/>
    <p:sldId id="264" r:id="rId6"/>
  </p:sldIdLst>
  <p:sldSz cx="12192000" cy="6858000"/>
  <p:notesSz cx="6858000" cy="9144000"/>
  <p:defaultTextStyle>
    <a:defPPr>
      <a:defRPr lang="es-419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3" autoAdjust="0"/>
    <p:restoredTop sz="94660"/>
  </p:normalViewPr>
  <p:slideViewPr>
    <p:cSldViewPr snapToGrid="0">
      <p:cViewPr varScale="1">
        <p:scale>
          <a:sx n="68" d="100"/>
          <a:sy n="68" d="100"/>
        </p:scale>
        <p:origin x="78" y="18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Hoja_de_c_lculo_de_Microsoft_Excel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title>
    <c:autoTitleDeleted val="0"/>
    <c:plotArea>
      <c:layout/>
      <c:pieChart>
        <c:varyColors val="1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2-76AE-493D-93AD-A48311BFA289}"/>
              </c:ext>
            </c:extLst>
          </c:dPt>
          <c:dPt>
            <c:idx val="1"/>
            <c:bubble3D val="0"/>
            <c:spPr>
              <a:solidFill>
                <a:schemeClr val="accent2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4-76AE-493D-93AD-A48311BFA289}"/>
              </c:ext>
            </c:extLst>
          </c:dPt>
          <c:dPt>
            <c:idx val="2"/>
            <c:bubble3D val="0"/>
            <c:spPr>
              <a:solidFill>
                <a:schemeClr val="accent3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3-76AE-493D-93AD-A48311BFA289}"/>
              </c:ext>
            </c:extLst>
          </c:dPt>
          <c:dPt>
            <c:idx val="3"/>
            <c:bubble3D val="0"/>
            <c:spPr>
              <a:solidFill>
                <a:schemeClr val="accent4"/>
              </a:solidFill>
              <a:ln>
                <a:noFill/>
              </a:ln>
              <a:effectLst>
                <a:outerShdw blurRad="254000" sx="102000" sy="102000" algn="ctr" rotWithShape="0">
                  <a:prstClr val="black">
                    <a:alpha val="20000"/>
                  </a:prstClr>
                </a:outerShdw>
              </a:effectLst>
            </c:spPr>
            <c:extLst>
              <c:ext xmlns:c16="http://schemas.microsoft.com/office/drawing/2014/chart" uri="{C3380CC4-5D6E-409C-BE32-E72D297353CC}">
                <c16:uniqueId val="{00000001-76AE-493D-93AD-A48311BFA289}"/>
              </c:ext>
            </c:extLst>
          </c:dPt>
          <c:dLbls>
            <c:dLbl>
              <c:idx val="0"/>
              <c:layout>
                <c:manualLayout>
                  <c:x val="-0.21631995074689744"/>
                  <c:y val="-0.19362486855266881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600.000</a:t>
                    </a:r>
                    <a:r>
                      <a:rPr lang="en-US" baseline="0" dirty="0"/>
                      <a:t>
</a:t>
                    </a:r>
                    <a:fld id="{D1808C7E-E836-40B3-ADD9-2450EA0ED844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2-76AE-493D-93AD-A48311BFA289}"/>
                </c:ext>
              </c:extLst>
            </c:dLbl>
            <c:dLbl>
              <c:idx val="1"/>
              <c:layout>
                <c:manualLayout>
                  <c:x val="0.20469492239396"/>
                  <c:y val="-4.417799892277309E-2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50.000</a:t>
                    </a:r>
                    <a:r>
                      <a:rPr lang="en-US" baseline="0" dirty="0"/>
                      <a:t>
</a:t>
                    </a:r>
                    <a:fld id="{2578C53D-A923-438F-8777-EF63826FB28D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76AE-493D-93AD-A48311BFA289}"/>
                </c:ext>
              </c:extLst>
            </c:dLbl>
            <c:dLbl>
              <c:idx val="2"/>
              <c:layout>
                <c:manualLayout>
                  <c:x val="9.5067560999319525E-2"/>
                  <c:y val="0.15736253815178639"/>
                </c:manualLayout>
              </c:layout>
              <c:tx>
                <c:rich>
                  <a:bodyPr/>
                  <a:lstStyle/>
                  <a:p>
                    <a:r>
                      <a:rPr lang="en-US" baseline="0" dirty="0" smtClean="0"/>
                      <a:t>500</a:t>
                    </a:r>
                    <a:r>
                      <a:rPr lang="en-US" baseline="0" dirty="0"/>
                      <a:t>
</a:t>
                    </a:r>
                    <a:fld id="{B893A36B-DADD-470E-AA16-F8BF2FF9AED6}" type="PERCENTAGE">
                      <a:rPr lang="en-US" baseline="0"/>
                      <a:pPr/>
                      <a:t>[PORCENTAJE]</a:t>
                    </a:fld>
                    <a:endParaRPr lang="en-US" baseline="0" dirty="0"/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76AE-493D-93AD-A48311BFA289}"/>
                </c:ext>
              </c:extLst>
            </c:dLbl>
            <c:dLbl>
              <c:idx val="3"/>
              <c:layout>
                <c:manualLayout>
                  <c:x val="7.4811250445546124E-2"/>
                  <c:y val="0.14216481571725356"/>
                </c:manualLayout>
              </c:layout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76AE-493D-93AD-A48311BFA289}"/>
                </c:ext>
              </c:extLst>
            </c:dLbl>
            <c:spPr>
              <a:pattFill prst="pct75">
                <a:fgClr>
                  <a:schemeClr val="dk1">
                    <a:lumMod val="75000"/>
                    <a:lumOff val="25000"/>
                  </a:schemeClr>
                </a:fgClr>
                <a:bgClr>
                  <a:schemeClr val="dk1">
                    <a:lumMod val="65000"/>
                    <a:lumOff val="35000"/>
                  </a:schemeClr>
                </a:bgClr>
              </a:pattFill>
              <a:ln>
                <a:noFill/>
              </a:ln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330" b="1" i="0" u="none" strike="noStrike" kern="1200" baseline="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pPr>
                <a:endParaRPr lang="es-419"/>
              </a:p>
            </c:txPr>
            <c:dLblPos val="ctr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dk1">
                      <a:lumMod val="50000"/>
                      <a:lumOff val="50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strRef>
              <c:f>Hoja1!$A$2:$A$5</c:f>
              <c:strCache>
                <c:ptCount val="3"/>
                <c:pt idx="0">
                  <c:v>muertos </c:v>
                </c:pt>
                <c:pt idx="1">
                  <c:v>evacuados</c:v>
                </c:pt>
                <c:pt idx="2">
                  <c:v>habitantes</c:v>
                </c:pt>
              </c:strCache>
            </c:strRef>
          </c:cat>
          <c:val>
            <c:numRef>
              <c:f>Hoja1!$B$2:$B$5</c:f>
              <c:numCache>
                <c:formatCode>General</c:formatCode>
                <c:ptCount val="4"/>
                <c:pt idx="0">
                  <c:v>8.1999999999999993</c:v>
                </c:pt>
                <c:pt idx="1">
                  <c:v>3.2</c:v>
                </c:pt>
                <c:pt idx="2">
                  <c:v>1.4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6AE-493D-93AD-A48311BFA289}"/>
            </c:ext>
          </c:extLst>
        </c:ser>
        <c:dLbls>
          <c:dLblPos val="ctr"/>
          <c:showLegendKey val="0"/>
          <c:showVal val="0"/>
          <c:showCatName val="0"/>
          <c:showSerName val="0"/>
          <c:showPercent val="1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/>
      <c:overlay val="0"/>
      <c:spPr>
        <a:solidFill>
          <a:schemeClr val="lt1">
            <a:lumMod val="95000"/>
            <a:alpha val="39000"/>
          </a:schemeClr>
        </a:solidFill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dk1">
                  <a:lumMod val="75000"/>
                  <a:lumOff val="25000"/>
                </a:schemeClr>
              </a:solidFill>
              <a:latin typeface="+mn-lt"/>
              <a:ea typeface="+mn-ea"/>
              <a:cs typeface="+mn-cs"/>
            </a:defRPr>
          </a:pPr>
          <a:endParaRPr lang="es-419"/>
        </a:p>
      </c:txPr>
    </c:legend>
    <c:plotVisOnly val="1"/>
    <c:dispBlanksAs val="gap"/>
    <c:showDLblsOverMax val="0"/>
  </c:chart>
  <c:spPr>
    <a:gradFill flip="none" rotWithShape="1">
      <a:gsLst>
        <a:gs pos="0">
          <a:schemeClr val="lt1"/>
        </a:gs>
        <a:gs pos="39000">
          <a:schemeClr val="lt1"/>
        </a:gs>
        <a:gs pos="100000">
          <a:schemeClr val="lt1">
            <a:lumMod val="75000"/>
          </a:schemeClr>
        </a:gs>
      </a:gsLst>
      <a:path path="circle">
        <a:fillToRect l="50000" t="-80000" r="50000" b="180000"/>
      </a:path>
      <a:tileRect/>
    </a:gradFill>
    <a:ln w="9525" cap="flat" cmpd="sng" algn="ctr">
      <a:solidFill>
        <a:schemeClr val="dk1">
          <a:lumMod val="25000"/>
          <a:lumOff val="75000"/>
        </a:schemeClr>
      </a:solidFill>
      <a:round/>
    </a:ln>
    <a:effectLst/>
  </c:spPr>
  <c:txPr>
    <a:bodyPr/>
    <a:lstStyle/>
    <a:p>
      <a:pPr>
        <a:defRPr/>
      </a:pPr>
      <a:endParaRPr lang="es-419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3">
  <cs:axisTitle>
    <cs:lnRef idx="0"/>
    <cs:fillRef idx="0"/>
    <cs:effectRef idx="0"/>
    <cs:fontRef idx="minor">
      <a:schemeClr val="dk1">
        <a:lumMod val="75000"/>
        <a:lumOff val="25000"/>
      </a:schemeClr>
    </cs:fontRef>
    <cs:defRPr sz="1197" b="1" kern="1200"/>
  </cs:axisTitle>
  <cs:categoryAxis>
    <cs:lnRef idx="0"/>
    <cs:fillRef idx="0"/>
    <cs:effectRef idx="0"/>
    <cs:fontRef idx="minor">
      <a:schemeClr val="dk1">
        <a:lumMod val="75000"/>
        <a:lumOff val="25000"/>
      </a:schemeClr>
    </cs:fontRef>
    <cs:spPr>
      <a:ln w="190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 cap="all" baseline="0"/>
  </cs:categoryAxis>
  <cs:chartArea>
    <cs:lnRef idx="0"/>
    <cs:fillRef idx="0"/>
    <cs:effectRef idx="0"/>
    <cs:fontRef idx="minor">
      <a:schemeClr val="dk1"/>
    </cs:fontRef>
    <cs:spPr>
      <a:gradFill flip="none" rotWithShape="1">
        <a:gsLst>
          <a:gs pos="0">
            <a:schemeClr val="lt1"/>
          </a:gs>
          <a:gs pos="39000">
            <a:schemeClr val="lt1"/>
          </a:gs>
          <a:gs pos="100000">
            <a:schemeClr val="lt1">
              <a:lumMod val="75000"/>
            </a:schemeClr>
          </a:gs>
        </a:gsLst>
        <a:path path="circle">
          <a:fillToRect l="50000" t="-80000" r="50000" b="180000"/>
        </a:path>
        <a:tileRect/>
      </a:gradFill>
      <a:ln w="9525" cap="flat" cmpd="sng" algn="ctr">
        <a:solidFill>
          <a:schemeClr val="dk1">
            <a:lumMod val="25000"/>
            <a:lumOff val="7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</cs:dataLabel>
  <cs:dataLabelCallout>
    <cs:lnRef idx="0"/>
    <cs:fillRef idx="0"/>
    <cs:effectRef idx="0"/>
    <cs:fontRef idx="minor">
      <a:schemeClr val="lt1"/>
    </cs:fontRef>
    <cs:spPr>
      <a:pattFill prst="pct75">
        <a:fgClr>
          <a:schemeClr val="dk1">
            <a:lumMod val="75000"/>
            <a:lumOff val="25000"/>
          </a:schemeClr>
        </a:fgClr>
        <a:bgClr>
          <a:schemeClr val="dk1">
            <a:lumMod val="65000"/>
            <a:lumOff val="35000"/>
          </a:schemeClr>
        </a:bgClr>
      </a:pattFill>
      <a:effectLst>
        <a:outerShdw blurRad="50800" dist="38100" dir="2700000" algn="tl" rotWithShape="0">
          <a:prstClr val="black">
            <a:alpha val="40000"/>
          </a:prstClr>
        </a:outerShdw>
      </a:effectLst>
    </cs:spPr>
    <cs:defRPr sz="1330" b="1" i="0" u="none" strike="noStrike" kern="1200" baseline="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>
  <cs:dataPoint3D>
    <cs:lnRef idx="0"/>
    <cs:fillRef idx="0">
      <cs:styleClr val="auto"/>
    </cs:fillRef>
    <cs:effectRef idx="0"/>
    <cs:fontRef idx="minor">
      <a:schemeClr val="dk1"/>
    </cs:fontRef>
    <cs:spPr>
      <a:solidFill>
        <a:schemeClr val="phClr"/>
      </a:solidFill>
      <a:effectLst>
        <a:outerShdw blurRad="254000" sx="102000" sy="102000" algn="ctr" rotWithShape="0">
          <a:prstClr val="black">
            <a:alpha val="20000"/>
          </a:prstClr>
        </a:outerShdw>
      </a:effectLst>
    </cs:spPr>
  </cs:dataPoint3D>
  <cs:dataPointLine>
    <cs:lnRef idx="0">
      <cs:styleClr val="auto"/>
    </cs:lnRef>
    <cs:fillRef idx="0"/>
    <cs:effectRef idx="0"/>
    <cs:fontRef idx="minor">
      <a:schemeClr val="dk1"/>
    </cs:fontRef>
    <cs:spPr>
      <a:ln w="31750" cap="rnd">
        <a:solidFill>
          <a:schemeClr val="phClr">
            <a:alpha val="85000"/>
          </a:schemeClr>
        </a:solidFill>
        <a:round/>
      </a:ln>
    </cs:spPr>
  </cs:dataPointLine>
  <cs:dataPointMarker>
    <cs:lnRef idx="0"/>
    <cs:fillRef idx="0">
      <cs:styleClr val="auto"/>
    </cs:fillRef>
    <cs:effectRef idx="0"/>
    <cs:fontRef idx="minor">
      <a:schemeClr val="dk1"/>
    </cs:fontRef>
    <cs:spPr>
      <a:solidFill>
        <a:schemeClr val="phClr">
          <a:alpha val="85000"/>
        </a:schemeClr>
      </a:solidFill>
    </cs:spPr>
  </cs:dataPointMarker>
  <cs:dataPointMarkerLayout symbol="circle" size="6"/>
  <cs:dataPointWireframe>
    <cs:lnRef idx="0">
      <cs:styleClr val="auto"/>
    </cs:lnRef>
    <cs:fillRef idx="0"/>
    <cs:effectRef idx="0"/>
    <cs:fontRef idx="minor">
      <a:schemeClr val="dk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dk1">
        <a:lumMod val="75000"/>
        <a:lumOff val="25000"/>
      </a:schemeClr>
    </cs:fontRef>
    <cs:spPr>
      <a:ln w="9525">
        <a:solidFill>
          <a:schemeClr val="dk1">
            <a:lumMod val="35000"/>
            <a:lumOff val="6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50000"/>
          <a:lumOff val="50000"/>
        </a:schemeClr>
      </a:solidFill>
      <a:ln w="9525">
        <a:solidFill>
          <a:schemeClr val="dk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dk1"/>
    </cs:fontRef>
    <cs:spPr>
      <a:ln w="9525">
        <a:solidFill>
          <a:schemeClr val="dk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dk1"/>
    </cs:fontRef>
  </cs:floor>
  <cs:gridlineMajor>
    <cs:lnRef idx="0"/>
    <cs:fillRef idx="0"/>
    <cs:effectRef idx="0"/>
    <cs:fontRef idx="minor">
      <a:schemeClr val="dk1"/>
    </cs:fontRef>
    <cs:spPr>
      <a:ln w="9525" cap="flat" cmpd="sng" algn="ctr"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  <a:round/>
      </a:ln>
    </cs:spPr>
  </cs:gridlineMajor>
  <cs:gridlineMinor>
    <cs:lnRef idx="0"/>
    <cs:fillRef idx="0"/>
    <cs:effectRef idx="0"/>
    <cs:fontRef idx="minor">
      <a:schemeClr val="dk1"/>
    </cs:fontRef>
    <cs:spPr>
      <a:ln>
        <a:gradFill>
          <a:gsLst>
            <a:gs pos="100000">
              <a:schemeClr val="dk1">
                <a:lumMod val="95000"/>
                <a:lumOff val="5000"/>
                <a:alpha val="42000"/>
              </a:schemeClr>
            </a:gs>
            <a:gs pos="0">
              <a:schemeClr val="lt1">
                <a:lumMod val="75000"/>
                <a:alpha val="36000"/>
              </a:schemeClr>
            </a:gs>
          </a:gsLst>
          <a:lin ang="5400000" scaled="0"/>
        </a:gradFill>
      </a:ln>
    </cs:spPr>
  </cs:gridlineMinor>
  <cs:hiLo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35000"/>
            <a:lumOff val="65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</a:ln>
    </cs:spPr>
  </cs:leaderLine>
  <cs:legend>
    <cs:lnRef idx="0"/>
    <cs:fillRef idx="0"/>
    <cs:effectRef idx="0"/>
    <cs:fontRef idx="minor">
      <a:schemeClr val="dk1">
        <a:lumMod val="75000"/>
        <a:lumOff val="25000"/>
      </a:schemeClr>
    </cs:fontRef>
    <cs:spPr>
      <a:solidFill>
        <a:schemeClr val="lt1">
          <a:lumMod val="95000"/>
          <a:alpha val="39000"/>
        </a:schemeClr>
      </a:solidFill>
    </cs:spPr>
    <cs:defRPr sz="1197" kern="1200"/>
  </cs:legend>
  <cs:plotArea>
    <cs:lnRef idx="0"/>
    <cs:fillRef idx="0"/>
    <cs:effectRef idx="0"/>
    <cs:fontRef idx="minor">
      <a:schemeClr val="dk1"/>
    </cs:fontRef>
  </cs:plotArea>
  <cs:plotArea3D>
    <cs:lnRef idx="0"/>
    <cs:fillRef idx="0"/>
    <cs:effectRef idx="0"/>
    <cs:fontRef idx="minor">
      <a:schemeClr val="dk1"/>
    </cs:fontRef>
  </cs:plotArea3D>
  <cs:seriesAxis>
    <cs:lnRef idx="0"/>
    <cs:fillRef idx="0"/>
    <cs:effectRef idx="0"/>
    <cs:fontRef idx="minor">
      <a:schemeClr val="dk1">
        <a:lumMod val="75000"/>
        <a:lumOff val="25000"/>
      </a:schemeClr>
    </cs:fontRef>
    <cs:spPr>
      <a:ln w="31750" cap="flat" cmpd="sng" algn="ctr">
        <a:solidFill>
          <a:schemeClr val="dk1">
            <a:lumMod val="75000"/>
            <a:lumOff val="2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dk1"/>
    </cs:fontRef>
    <cs:spPr>
      <a:ln w="9525">
        <a:solidFill>
          <a:schemeClr val="dk1">
            <a:lumMod val="50000"/>
            <a:lumOff val="50000"/>
          </a:schemeClr>
        </a:solidFill>
        <a:round/>
      </a:ln>
    </cs:spPr>
  </cs:seriesLine>
  <cs:title>
    <cs:lnRef idx="0"/>
    <cs:fillRef idx="0"/>
    <cs:effectRef idx="0"/>
    <cs:fontRef idx="minor">
      <a:schemeClr val="dk1">
        <a:lumMod val="75000"/>
        <a:lumOff val="25000"/>
      </a:schemeClr>
    </cs:fontRef>
    <cs:defRPr sz="2200" b="1" kern="1200" baseline="0"/>
  </cs:title>
  <cs:trendline>
    <cs:lnRef idx="0">
      <cs:styleClr val="auto"/>
    </cs:lnRef>
    <cs:fillRef idx="0"/>
    <cs:effectRef idx="0"/>
    <cs:fontRef idx="minor">
      <a:schemeClr val="dk1"/>
    </cs:fontRef>
    <cs:spPr>
      <a:ln w="19050" cap="rnd">
        <a:solidFill>
          <a:schemeClr val="phClr"/>
        </a:solidFill>
      </a:ln>
    </cs:spPr>
  </cs:trendline>
  <cs:trendlineLabel>
    <cs:lnRef idx="0"/>
    <cs:fillRef idx="0"/>
    <cs:effectRef idx="0"/>
    <cs:fontRef idx="minor">
      <a:schemeClr val="dk1">
        <a:lumMod val="75000"/>
        <a:lumOff val="2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dk1">
            <a:lumMod val="65000"/>
            <a:lumOff val="35000"/>
          </a:schemeClr>
        </a:solidFill>
      </a:ln>
    </cs:spPr>
  </cs:upBar>
  <cs:valueAxis>
    <cs:lnRef idx="0"/>
    <cs:fillRef idx="0"/>
    <cs:effectRef idx="0"/>
    <cs:fontRef idx="minor">
      <a:schemeClr val="dk1">
        <a:lumMod val="75000"/>
        <a:lumOff val="25000"/>
      </a:schemeClr>
    </cs:fontRef>
    <cs:spPr>
      <a:ln>
        <a:noFill/>
      </a:ln>
    </cs:spPr>
    <cs:defRPr sz="1197" kern="1200"/>
  </cs:valueAxis>
  <cs:wall>
    <cs:lnRef idx="0"/>
    <cs:fillRef idx="0"/>
    <cs:effectRef idx="0"/>
    <cs:fontRef idx="minor">
      <a:schemeClr val="dk1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20D8-ACF4-4F15-968F-FA442EF23E60}" type="datetimeFigureOut">
              <a:rPr lang="es-419" smtClean="0"/>
              <a:t>26/4/2024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F2C2-E88D-4C91-B5D2-229BBB6051B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4073759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20D8-ACF4-4F15-968F-FA442EF23E60}" type="datetimeFigureOut">
              <a:rPr lang="es-419" smtClean="0"/>
              <a:t>26/4/2024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F2C2-E88D-4C91-B5D2-229BBB6051B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6801792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20D8-ACF4-4F15-968F-FA442EF23E60}" type="datetimeFigureOut">
              <a:rPr lang="es-419" smtClean="0"/>
              <a:t>26/4/2024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F2C2-E88D-4C91-B5D2-229BBB6051B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1579373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20D8-ACF4-4F15-968F-FA442EF23E60}" type="datetimeFigureOut">
              <a:rPr lang="es-419" smtClean="0"/>
              <a:t>26/4/2024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F2C2-E88D-4C91-B5D2-229BBB6051B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3986872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20D8-ACF4-4F15-968F-FA442EF23E60}" type="datetimeFigureOut">
              <a:rPr lang="es-419" smtClean="0"/>
              <a:t>26/4/2024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F2C2-E88D-4C91-B5D2-229BBB6051B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5051625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20D8-ACF4-4F15-968F-FA442EF23E60}" type="datetimeFigureOut">
              <a:rPr lang="es-419" smtClean="0"/>
              <a:t>26/4/2024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F2C2-E88D-4C91-B5D2-229BBB6051B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0704010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20D8-ACF4-4F15-968F-FA442EF23E60}" type="datetimeFigureOut">
              <a:rPr lang="es-419" smtClean="0"/>
              <a:t>26/4/2024</a:t>
            </a:fld>
            <a:endParaRPr lang="es-419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F2C2-E88D-4C91-B5D2-229BBB6051B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41477917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20D8-ACF4-4F15-968F-FA442EF23E60}" type="datetimeFigureOut">
              <a:rPr lang="es-419" smtClean="0"/>
              <a:t>26/4/2024</a:t>
            </a:fld>
            <a:endParaRPr lang="es-419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F2C2-E88D-4C91-B5D2-229BBB6051B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9815390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20D8-ACF4-4F15-968F-FA442EF23E60}" type="datetimeFigureOut">
              <a:rPr lang="es-419" smtClean="0"/>
              <a:t>26/4/2024</a:t>
            </a:fld>
            <a:endParaRPr lang="es-419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F2C2-E88D-4C91-B5D2-229BBB6051B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754185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20D8-ACF4-4F15-968F-FA442EF23E60}" type="datetimeFigureOut">
              <a:rPr lang="es-419" smtClean="0"/>
              <a:t>26/4/2024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F2C2-E88D-4C91-B5D2-229BBB6051B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18909197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419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8920D8-ACF4-4F15-968F-FA442EF23E60}" type="datetimeFigureOut">
              <a:rPr lang="es-419" smtClean="0"/>
              <a:t>26/4/2024</a:t>
            </a:fld>
            <a:endParaRPr lang="es-419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419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82F2C2-E88D-4C91-B5D2-229BBB6051B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0565125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419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419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8920D8-ACF4-4F15-968F-FA442EF23E60}" type="datetimeFigureOut">
              <a:rPr lang="es-419" smtClean="0"/>
              <a:t>26/4/2024</a:t>
            </a:fld>
            <a:endParaRPr lang="es-419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419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82F2C2-E88D-4C91-B5D2-229BBB6051BE}" type="slidenum">
              <a:rPr lang="es-419" smtClean="0"/>
              <a:t>‹Nº›</a:t>
            </a:fld>
            <a:endParaRPr lang="es-419"/>
          </a:p>
        </p:txBody>
      </p:sp>
    </p:spTree>
    <p:extLst>
      <p:ext uri="{BB962C8B-B14F-4D97-AF65-F5344CB8AC3E}">
        <p14:creationId xmlns:p14="http://schemas.microsoft.com/office/powerpoint/2010/main" val="2348146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419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s://www.nationalgeographic.es/tema/sucesos/accidente-de-chernobil" TargetMode="External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ationalgeographic.es/photography/2018/01/visitas-ilegales-la-zona-de-exclusion-de-chernobil" TargetMode="Externa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 shadeToTitle="1">
        <a:gradFill flip="none" rotWithShape="1">
          <a:gsLst>
            <a:gs pos="0">
              <a:schemeClr val="accent6">
                <a:lumMod val="0"/>
                <a:lumOff val="100000"/>
              </a:schemeClr>
            </a:gs>
            <a:gs pos="0">
              <a:schemeClr val="accent6">
                <a:lumMod val="0"/>
                <a:lumOff val="100000"/>
              </a:schemeClr>
            </a:gs>
            <a:gs pos="100000">
              <a:schemeClr val="accent6">
                <a:lumMod val="100000"/>
              </a:schemeClr>
            </a:gs>
          </a:gsLst>
          <a:path path="shape">
            <a:fillToRect l="50000" t="50000" r="50000" b="50000"/>
          </a:path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425526" y="489317"/>
            <a:ext cx="9144000" cy="2521169"/>
          </a:xfrm>
          <a:effectLst>
            <a:outerShdw blurRad="25400" dist="50800" dir="5400000" sx="65000" sy="65000" algn="ctr" rotWithShape="0">
              <a:schemeClr val="tx1">
                <a:lumMod val="75000"/>
                <a:lumOff val="25000"/>
              </a:schemeClr>
            </a:outerShdw>
          </a:effectLst>
        </p:spPr>
        <p:txBody>
          <a:bodyPr>
            <a:normAutofit/>
          </a:bodyPr>
          <a:lstStyle/>
          <a:p>
            <a:r>
              <a:rPr lang="es-ES" dirty="0" smtClean="0"/>
              <a:t>  </a:t>
            </a:r>
            <a:r>
              <a:rPr lang="es-ES" sz="9600" dirty="0" smtClean="0"/>
              <a:t>Chernóbil</a:t>
            </a:r>
            <a:endParaRPr lang="es-419" sz="9600" dirty="0"/>
          </a:p>
        </p:txBody>
      </p:sp>
    </p:spTree>
    <p:extLst>
      <p:ext uri="{BB962C8B-B14F-4D97-AF65-F5344CB8AC3E}">
        <p14:creationId xmlns:p14="http://schemas.microsoft.com/office/powerpoint/2010/main" val="1716359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10418"/>
          </a:xfrm>
        </p:spPr>
        <p:txBody>
          <a:bodyPr>
            <a:normAutofit/>
          </a:bodyPr>
          <a:lstStyle/>
          <a:p>
            <a:r>
              <a:rPr lang="es-ES" sz="4000" dirty="0" smtClean="0"/>
              <a:t>Cuando ocurrió</a:t>
            </a:r>
            <a:endParaRPr lang="es-419" sz="4000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es-419" sz="2800" dirty="0"/>
              <a:t>El 25 y el 26 de abril de 1986 se produjo el peor accidente nuclear de la historia en el actual norte de Ucrania, cuando un reactor de </a:t>
            </a:r>
            <a:r>
              <a:rPr lang="es-419" sz="2800" dirty="0">
                <a:hlinkClick r:id="rId2"/>
              </a:rPr>
              <a:t>una central nuclear en Chernóbil</a:t>
            </a:r>
            <a:r>
              <a:rPr lang="es-419" sz="2800" dirty="0"/>
              <a:t> explotó e incendió la central.</a:t>
            </a:r>
          </a:p>
        </p:txBody>
      </p:sp>
      <p:pic>
        <p:nvPicPr>
          <p:cNvPr id="8" name="Marcador de contenido 7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183188" y="984738"/>
            <a:ext cx="6172200" cy="45039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3176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808892"/>
          </a:xfrm>
        </p:spPr>
        <p:txBody>
          <a:bodyPr>
            <a:noAutofit/>
          </a:bodyPr>
          <a:lstStyle/>
          <a:p>
            <a:r>
              <a:rPr lang="es-ES" sz="6600" dirty="0" smtClean="0"/>
              <a:t>causas</a:t>
            </a:r>
            <a:endParaRPr lang="es-419" sz="6600" dirty="0"/>
          </a:p>
        </p:txBody>
      </p:sp>
      <p:pic>
        <p:nvPicPr>
          <p:cNvPr id="5" name="Marcador de contenido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183187" y="1055078"/>
            <a:ext cx="6478929" cy="4600134"/>
          </a:xfrm>
          <a:prstGeom prst="rect">
            <a:avLst/>
          </a:prstGeom>
        </p:spPr>
      </p:pic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1469170"/>
            <a:ext cx="3932237" cy="4959765"/>
          </a:xfrm>
        </p:spPr>
        <p:txBody>
          <a:bodyPr>
            <a:noAutofit/>
          </a:bodyPr>
          <a:lstStyle/>
          <a:p>
            <a:r>
              <a:rPr lang="es-419" sz="1800" dirty="0" smtClean="0"/>
              <a:t>Se </a:t>
            </a:r>
            <a:r>
              <a:rPr lang="es-419" sz="1800" dirty="0"/>
              <a:t>programó el mantenimiento rutinario del cuarto reactor de la central nuclear Vladímir Ilich Lenin y los trabajadores planearon utilizar el tiempo inactivo para probar si el reactor podía enfriarse si la central se quedaba sin suministro eléctrico.</a:t>
            </a:r>
            <a:br>
              <a:rPr lang="es-419" sz="1800" dirty="0"/>
            </a:br>
            <a:r>
              <a:rPr lang="es-419" sz="1800" dirty="0"/>
              <a:t/>
            </a:r>
            <a:br>
              <a:rPr lang="es-419" sz="1800" dirty="0"/>
            </a:br>
            <a:r>
              <a:rPr lang="es-419" sz="1800" dirty="0"/>
              <a:t>Sin embargo, durante la prueba los trabajadores incumplieron los protocolos de seguridad y aumentó súbitamente la potencia centro de la central. A pesar de los intentos de apagar el reactor, otro aumento de potencia provocó una reacción en cadena de explosiones en su interior. Finalmente, el núcleo de reactor quedó expuesto y expulsó material radiactivo a la atmósfera.</a:t>
            </a:r>
            <a:br>
              <a:rPr lang="es-419" sz="1800" dirty="0"/>
            </a:br>
            <a:endParaRPr lang="es-419" sz="1800" dirty="0"/>
          </a:p>
        </p:txBody>
      </p:sp>
    </p:spTree>
    <p:extLst>
      <p:ext uri="{BB962C8B-B14F-4D97-AF65-F5344CB8AC3E}">
        <p14:creationId xmlns:p14="http://schemas.microsoft.com/office/powerpoint/2010/main" val="2936211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38554"/>
          </a:xfrm>
        </p:spPr>
        <p:txBody>
          <a:bodyPr>
            <a:normAutofit/>
          </a:bodyPr>
          <a:lstStyle/>
          <a:p>
            <a:r>
              <a:rPr lang="es-ES" sz="4000" dirty="0" smtClean="0"/>
              <a:t>consecuencias</a:t>
            </a:r>
            <a:endParaRPr lang="es-419" sz="4000" dirty="0"/>
          </a:p>
        </p:txBody>
      </p:sp>
      <p:graphicFrame>
        <p:nvGraphicFramePr>
          <p:cNvPr id="7" name="Marcador de contenido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67139651"/>
              </p:ext>
            </p:extLst>
          </p:nvPr>
        </p:nvGraphicFramePr>
        <p:xfrm>
          <a:off x="5394202" y="1195754"/>
          <a:ext cx="6172200" cy="48736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839788" y="1223890"/>
            <a:ext cx="3932237" cy="5472331"/>
          </a:xfrm>
        </p:spPr>
        <p:txBody>
          <a:bodyPr>
            <a:noAutofit/>
          </a:bodyPr>
          <a:lstStyle/>
          <a:p>
            <a:r>
              <a:rPr lang="es-419" sz="2800" dirty="0"/>
              <a:t>Hoy, casi treinta y seis años después, los científicos estiman que </a:t>
            </a:r>
            <a:r>
              <a:rPr lang="es-419" sz="2800" dirty="0">
                <a:hlinkClick r:id="rId3"/>
              </a:rPr>
              <a:t>la zona que rodea la antigua central</a:t>
            </a:r>
            <a:r>
              <a:rPr lang="es-419" sz="2800" dirty="0"/>
              <a:t> no será habitable hasta dentro de 20.000 </a:t>
            </a:r>
            <a:r>
              <a:rPr lang="es-419" sz="2800" dirty="0" smtClean="0"/>
              <a:t>años.</a:t>
            </a:r>
            <a:r>
              <a:rPr lang="es-419" sz="2800" dirty="0"/>
              <a:t> </a:t>
            </a:r>
            <a:r>
              <a:rPr lang="es-419" sz="2800" dirty="0" smtClean="0"/>
              <a:t>Algunos </a:t>
            </a:r>
            <a:r>
              <a:rPr lang="es-419" sz="2800" dirty="0"/>
              <a:t>de los efectos de la radiación documentados por la Organización Mundial de la </a:t>
            </a:r>
            <a:r>
              <a:rPr lang="es-419" sz="2800" dirty="0" smtClean="0"/>
              <a:t>Salud son </a:t>
            </a:r>
            <a:r>
              <a:rPr lang="es-419" sz="2800" dirty="0"/>
              <a:t>Cáncer de tiroides, leucemia, cataratas, mutaciones y </a:t>
            </a:r>
            <a:r>
              <a:rPr lang="es-419" sz="2800" dirty="0" smtClean="0"/>
              <a:t>depresión.</a:t>
            </a:r>
            <a:endParaRPr lang="es-419" sz="2800" dirty="0"/>
          </a:p>
        </p:txBody>
      </p:sp>
    </p:spTree>
    <p:extLst>
      <p:ext uri="{BB962C8B-B14F-4D97-AF65-F5344CB8AC3E}">
        <p14:creationId xmlns:p14="http://schemas.microsoft.com/office/powerpoint/2010/main" val="181999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838200" y="3339878"/>
            <a:ext cx="10515600" cy="1322832"/>
          </a:xfrm>
          <a:prstGeom prst="rect">
            <a:avLst/>
          </a:prstGeom>
        </p:spPr>
      </p:pic>
      <p:pic>
        <p:nvPicPr>
          <p:cNvPr id="5" name="Imagen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7744" y="2767526"/>
            <a:ext cx="10516511" cy="1322947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163" y="309489"/>
            <a:ext cx="10320924" cy="6175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84127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89</Words>
  <Application>Microsoft Office PowerPoint</Application>
  <PresentationFormat>Panorámica</PresentationFormat>
  <Paragraphs>12</Paragraphs>
  <Slides>5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5</vt:i4>
      </vt:variant>
    </vt:vector>
  </HeadingPairs>
  <TitlesOfParts>
    <vt:vector size="9" baseType="lpstr">
      <vt:lpstr>Arial</vt:lpstr>
      <vt:lpstr>Calibri</vt:lpstr>
      <vt:lpstr>Calibri Light</vt:lpstr>
      <vt:lpstr>Tema de Office</vt:lpstr>
      <vt:lpstr>  Chernóbil</vt:lpstr>
      <vt:lpstr>Cuando ocurrió</vt:lpstr>
      <vt:lpstr>causas</vt:lpstr>
      <vt:lpstr>consecuencias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Chernóbil</dc:title>
  <dc:creator>Usuario</dc:creator>
  <cp:lastModifiedBy>Usuario</cp:lastModifiedBy>
  <cp:revision>5</cp:revision>
  <dcterms:created xsi:type="dcterms:W3CDTF">2024-04-26T20:53:45Z</dcterms:created>
  <dcterms:modified xsi:type="dcterms:W3CDTF">2024-04-26T21:34:15Z</dcterms:modified>
</cp:coreProperties>
</file>