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3"/>
  </p:notesMasterIdLst>
  <p:sldIdLst>
    <p:sldId id="256" r:id="rId2"/>
    <p:sldId id="280" r:id="rId3"/>
    <p:sldId id="258" r:id="rId4"/>
    <p:sldId id="259" r:id="rId5"/>
    <p:sldId id="260" r:id="rId6"/>
    <p:sldId id="261" r:id="rId7"/>
    <p:sldId id="262" r:id="rId8"/>
    <p:sldId id="276" r:id="rId9"/>
    <p:sldId id="277" r:id="rId10"/>
    <p:sldId id="278" r:id="rId11"/>
    <p:sldId id="27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Wingdings 2" panose="05020102010507070707" pitchFamily="18" charset="2"/>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B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E142C9-21DC-4DBF-A04C-9D5858532E3F}">
  <a:tblStyle styleId="{46E142C9-21DC-4DBF-A04C-9D5858532E3F}"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5F3"/>
          </a:solidFill>
        </a:fill>
      </a:tcStyle>
    </a:wholeTbl>
    <a:band1H>
      <a:tcStyle>
        <a:tcBdr/>
        <a:fill>
          <a:solidFill>
            <a:srgbClr val="CAEAE7"/>
          </a:solidFill>
        </a:fill>
      </a:tcStyle>
    </a:band1H>
    <a:band1V>
      <a:tcStyle>
        <a:tcBdr/>
        <a:fill>
          <a:solidFill>
            <a:srgbClr val="CAEAE7"/>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3" d="100"/>
          <a:sy n="63" d="100"/>
        </p:scale>
        <p:origin x="79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endParaRPr lang="es-AR"/>
          </a:p>
        </p:txBody>
      </p:sp>
      <p:sp>
        <p:nvSpPr>
          <p:cNvPr id="19" name="18 Marcador de pie de página"/>
          <p:cNvSpPr>
            <a:spLocks noGrp="1"/>
          </p:cNvSpPr>
          <p:nvPr>
            <p:ph type="ftr" sz="quarter" idx="11"/>
          </p:nvPr>
        </p:nvSpPr>
        <p:spPr/>
        <p:txBody>
          <a:bodyPr/>
          <a:lstStyle/>
          <a:p>
            <a:endParaRPr lang="es-AR"/>
          </a:p>
        </p:txBody>
      </p:sp>
      <p:sp>
        <p:nvSpPr>
          <p:cNvPr id="27" name="26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10769600" y="6356351"/>
            <a:ext cx="812800" cy="365125"/>
          </a:xfrm>
        </p:spPr>
        <p:txBody>
          <a:body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22" name="21 Marcador de pie de página"/>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17 Marcador de número de diapositiva"/>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rtl="0">
              <a:spcBef>
                <a:spcPts val="0"/>
              </a:spcBef>
              <a:buSzPct val="25000"/>
              <a:buNone/>
            </a:pPr>
            <a:fld id="{00000000-1234-1234-1234-123412341234}" type="slidenum">
              <a:rPr lang="es-MX" sz="2000" b="0" i="0" u="none" strike="noStrike" cap="none" smtClean="0">
                <a:solidFill>
                  <a:schemeClr val="accent1"/>
                </a:solidFill>
                <a:latin typeface="Century Gothic"/>
                <a:ea typeface="Century Gothic"/>
                <a:cs typeface="Century Gothic"/>
                <a:sym typeface="Century Gothic"/>
              </a:rPr>
              <a:pPr marL="0" marR="0" lvl="0" indent="0" algn="r" rtl="0">
                <a:spcBef>
                  <a:spcPts val="0"/>
                </a:spcBef>
                <a:buSzPct val="25000"/>
                <a:buNone/>
              </a:pPr>
              <a:t>‹Nº›</a:t>
            </a:fld>
            <a:endParaRPr lang="es-MX" sz="2000" b="0" i="0" u="none" strike="noStrike" cap="none" dirty="0">
              <a:solidFill>
                <a:schemeClr val="accent1"/>
              </a:solidFill>
              <a:latin typeface="Century Gothic"/>
              <a:ea typeface="Century Gothic"/>
              <a:cs typeface="Century Gothic"/>
              <a:sym typeface="Century Gothic"/>
            </a:endParaRPr>
          </a:p>
        </p:txBody>
      </p:sp>
      <p:grpSp>
        <p:nvGrpSpPr>
          <p:cNvPr id="2" name="1 Grupo"/>
          <p:cNvGrpSpPr/>
          <p:nvPr/>
        </p:nvGrpSpPr>
        <p:grpSpPr>
          <a:xfrm>
            <a:off x="-25356" y="202408"/>
            <a:ext cx="12240731"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zoom/>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1666844" y="2060848"/>
            <a:ext cx="9275500" cy="2188435"/>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ctr" rtl="0">
              <a:spcBef>
                <a:spcPts val="0"/>
              </a:spcBef>
              <a:buClr>
                <a:srgbClr val="FEFEFE"/>
              </a:buClr>
              <a:buSzPct val="25000"/>
              <a:buFont typeface="Century Gothic"/>
              <a:buNone/>
            </a:pPr>
            <a:r>
              <a:rPr lang="es-MX" sz="6000" dirty="0">
                <a:solidFill>
                  <a:schemeClr val="accent2"/>
                </a:solidFill>
              </a:rPr>
              <a:t>ENERGIAS RENOVABLES Y </a:t>
            </a:r>
            <a:br>
              <a:rPr lang="es-MX" sz="6000" dirty="0">
                <a:solidFill>
                  <a:schemeClr val="accent2"/>
                </a:solidFill>
              </a:rPr>
            </a:br>
            <a:r>
              <a:rPr lang="es-MX" sz="6000" dirty="0">
                <a:solidFill>
                  <a:schemeClr val="accent2"/>
                </a:solidFill>
              </a:rPr>
              <a:t>NO RENOVABLES </a:t>
            </a:r>
            <a:r>
              <a:rPr lang="es-MX" sz="6000" b="1" i="0" u="none" strike="noStrike" cap="none" dirty="0">
                <a:solidFill>
                  <a:schemeClr val="accent2"/>
                </a:solidFill>
                <a:latin typeface="Century Gothic"/>
                <a:ea typeface="Century Gothic"/>
                <a:cs typeface="Century Gothic"/>
                <a:sym typeface="Century Gothic"/>
              </a:rPr>
              <a:t> </a:t>
            </a:r>
          </a:p>
        </p:txBody>
      </p:sp>
      <p:sp>
        <p:nvSpPr>
          <p:cNvPr id="121" name="Shape 121"/>
          <p:cNvSpPr txBox="1"/>
          <p:nvPr/>
        </p:nvSpPr>
        <p:spPr>
          <a:xfrm>
            <a:off x="6453190" y="5143512"/>
            <a:ext cx="4942881" cy="135586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1800" b="1" i="1" dirty="0">
                <a:solidFill>
                  <a:schemeClr val="tx1"/>
                </a:solidFill>
                <a:latin typeface="Times New Roman" pitchFamily="18" charset="0"/>
                <a:ea typeface="Century Gothic"/>
                <a:cs typeface="Times New Roman" pitchFamily="18" charset="0"/>
                <a:sym typeface="Century Gothic"/>
              </a:rPr>
              <a:t>MARÍA VICTORIA AVILA</a:t>
            </a:r>
          </a:p>
          <a:p>
            <a:pPr marL="0" marR="0" lvl="0" indent="0" algn="l" rtl="0">
              <a:spcBef>
                <a:spcPts val="0"/>
              </a:spcBef>
              <a:buSzPct val="25000"/>
              <a:buNone/>
            </a:pPr>
            <a:r>
              <a:rPr lang="es-MX" sz="1800" b="1" i="1" u="none" strike="noStrike" cap="none" dirty="0">
                <a:solidFill>
                  <a:schemeClr val="tx1"/>
                </a:solidFill>
                <a:latin typeface="Times New Roman" pitchFamily="18" charset="0"/>
                <a:ea typeface="Century Gothic"/>
                <a:cs typeface="Times New Roman" pitchFamily="18" charset="0"/>
                <a:sym typeface="Century Gothic"/>
              </a:rPr>
              <a:t>6° </a:t>
            </a:r>
            <a:r>
              <a:rPr lang="es-MX" sz="1800" b="1" i="1" u="none" strike="noStrike" cap="none" dirty="0" err="1">
                <a:solidFill>
                  <a:schemeClr val="tx1"/>
                </a:solidFill>
                <a:latin typeface="Times New Roman" pitchFamily="18" charset="0"/>
                <a:ea typeface="Century Gothic"/>
                <a:cs typeface="Times New Roman" pitchFamily="18" charset="0"/>
                <a:sym typeface="Century Gothic"/>
              </a:rPr>
              <a:t>B°</a:t>
            </a:r>
            <a:endParaRPr lang="es-MX" sz="1800" b="1" i="1" u="none" strike="noStrike" cap="none" dirty="0">
              <a:solidFill>
                <a:schemeClr val="tx1"/>
              </a:solidFill>
              <a:latin typeface="Times New Roman" pitchFamily="18" charset="0"/>
              <a:ea typeface="Century Gothic"/>
              <a:cs typeface="Times New Roman" pitchFamily="18" charset="0"/>
              <a:sym typeface="Century Gothic"/>
            </a:endParaRPr>
          </a:p>
          <a:p>
            <a:pPr marL="0" marR="0" lvl="0" indent="0" algn="l" rtl="0">
              <a:spcBef>
                <a:spcPts val="0"/>
              </a:spcBef>
              <a:buSzPct val="25000"/>
              <a:buNone/>
            </a:pPr>
            <a:r>
              <a:rPr lang="es-MX" sz="1800" b="1" i="1" dirty="0">
                <a:solidFill>
                  <a:schemeClr val="tx1"/>
                </a:solidFill>
                <a:latin typeface="Times New Roman" pitchFamily="18" charset="0"/>
                <a:ea typeface="Century Gothic"/>
                <a:cs typeface="Times New Roman" pitchFamily="18" charset="0"/>
                <a:sym typeface="Century Gothic"/>
              </a:rPr>
              <a:t>COLEGIO SANTA ROSA DE LIMA</a:t>
            </a:r>
          </a:p>
          <a:p>
            <a:pPr marL="0" marR="0" lvl="0" indent="0" algn="l" rtl="0">
              <a:spcBef>
                <a:spcPts val="0"/>
              </a:spcBef>
              <a:buSzPct val="25000"/>
              <a:buNone/>
            </a:pPr>
            <a:r>
              <a:rPr lang="es-MX" sz="1800" b="1" i="1" u="none" strike="noStrike" cap="none" dirty="0">
                <a:solidFill>
                  <a:schemeClr val="tx1"/>
                </a:solidFill>
                <a:latin typeface="Times New Roman" pitchFamily="18" charset="0"/>
                <a:ea typeface="Century Gothic"/>
                <a:cs typeface="Times New Roman" pitchFamily="18" charset="0"/>
                <a:sym typeface="Century Gothic"/>
              </a:rPr>
              <a:t>Docente: </a:t>
            </a:r>
            <a:r>
              <a:rPr lang="es-MX" sz="1800" b="1" i="1" dirty="0">
                <a:solidFill>
                  <a:schemeClr val="tx1"/>
                </a:solidFill>
                <a:latin typeface="Times New Roman" pitchFamily="18" charset="0"/>
                <a:ea typeface="Century Gothic"/>
                <a:cs typeface="Times New Roman" pitchFamily="18" charset="0"/>
                <a:sym typeface="Century Gothic"/>
              </a:rPr>
              <a:t>Marisol Nieva</a:t>
            </a:r>
            <a:endParaRPr lang="es-MX" sz="1800" b="1" i="1" u="none" strike="noStrike" cap="none" dirty="0">
              <a:solidFill>
                <a:schemeClr val="tx1"/>
              </a:solidFill>
              <a:latin typeface="Times New Roman" pitchFamily="18" charset="0"/>
              <a:ea typeface="Century Gothic"/>
              <a:cs typeface="Times New Roman" pitchFamily="18" charset="0"/>
              <a:sym typeface="Century Gothic"/>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5A4B6-9B58-4FDE-BE71-7B8F552BF857}"/>
              </a:ext>
            </a:extLst>
          </p:cNvPr>
          <p:cNvSpPr>
            <a:spLocks noGrp="1"/>
          </p:cNvSpPr>
          <p:nvPr>
            <p:ph type="title"/>
          </p:nvPr>
        </p:nvSpPr>
        <p:spPr>
          <a:xfrm>
            <a:off x="558800" y="908720"/>
            <a:ext cx="11074400" cy="1143000"/>
          </a:xfrm>
        </p:spPr>
        <p:txBody>
          <a:bodyPr>
            <a:noAutofit/>
          </a:bodyPr>
          <a:lstStyle/>
          <a:p>
            <a:pPr>
              <a:lnSpc>
                <a:spcPct val="150000"/>
              </a:lnSpc>
            </a:pPr>
            <a:r>
              <a:rPr lang="es-ES" sz="2400" b="1" u="sng" dirty="0">
                <a:solidFill>
                  <a:schemeClr val="tx1"/>
                </a:solidFill>
                <a:latin typeface="Times New Roman" panose="02020603050405020304" pitchFamily="18" charset="0"/>
                <a:cs typeface="Times New Roman" panose="02020603050405020304" pitchFamily="18" charset="0"/>
              </a:rPr>
              <a:t>El carbón. </a:t>
            </a:r>
            <a:r>
              <a:rPr lang="es-ES" sz="2400" dirty="0">
                <a:solidFill>
                  <a:schemeClr val="tx1"/>
                </a:solidFill>
                <a:latin typeface="Times New Roman" panose="02020603050405020304" pitchFamily="18" charset="0"/>
                <a:cs typeface="Times New Roman" panose="02020603050405020304" pitchFamily="18" charset="0"/>
              </a:rPr>
              <a:t>Roca formada por carbono y otras sustancias. En el año 1990 suministraba más del 27% de la energía comercial de todo el mundo.</a:t>
            </a:r>
            <a:endParaRPr lang="es-AR" sz="2400" dirty="0">
              <a:solidFill>
                <a:schemeClr val="tx1"/>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9390D039-2125-4560-9525-F79E87F74E4C}"/>
              </a:ext>
            </a:extLst>
          </p:cNvPr>
          <p:cNvPicPr>
            <a:picLocks noChangeAspect="1"/>
          </p:cNvPicPr>
          <p:nvPr/>
        </p:nvPicPr>
        <p:blipFill>
          <a:blip r:embed="rId2"/>
          <a:stretch>
            <a:fillRect/>
          </a:stretch>
        </p:blipFill>
        <p:spPr>
          <a:xfrm>
            <a:off x="3359696" y="2924944"/>
            <a:ext cx="4970860" cy="2485430"/>
          </a:xfrm>
          <a:prstGeom prst="rect">
            <a:avLst/>
          </a:prstGeom>
        </p:spPr>
      </p:pic>
    </p:spTree>
    <p:extLst>
      <p:ext uri="{BB962C8B-B14F-4D97-AF65-F5344CB8AC3E}">
        <p14:creationId xmlns:p14="http://schemas.microsoft.com/office/powerpoint/2010/main" val="417768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7530C-5531-4A4F-8B31-0529F47E30D4}"/>
              </a:ext>
            </a:extLst>
          </p:cNvPr>
          <p:cNvSpPr>
            <a:spLocks noGrp="1"/>
          </p:cNvSpPr>
          <p:nvPr>
            <p:ph type="title"/>
          </p:nvPr>
        </p:nvSpPr>
        <p:spPr>
          <a:xfrm>
            <a:off x="558800" y="1340768"/>
            <a:ext cx="11074400" cy="3744416"/>
          </a:xfrm>
        </p:spPr>
        <p:txBody>
          <a:bodyPr>
            <a:normAutofit fontScale="90000"/>
          </a:bodyPr>
          <a:lstStyle/>
          <a:p>
            <a:pPr>
              <a:lnSpc>
                <a:spcPct val="150000"/>
              </a:lnSpc>
            </a:pPr>
            <a:r>
              <a:rPr lang="es-ES" sz="2400" dirty="0">
                <a:solidFill>
                  <a:schemeClr val="tx1"/>
                </a:solidFill>
                <a:latin typeface="Times New Roman" panose="02020603050405020304" pitchFamily="18" charset="0"/>
                <a:cs typeface="Times New Roman" panose="02020603050405020304" pitchFamily="18" charset="0"/>
              </a:rPr>
              <a:t>Los tipos de energía no renovable se llevan utilizando durante muchas décadas por los seres humanos y, en consecuencia, existe un gran volumen de tecnología basada en ellas.</a:t>
            </a:r>
            <a:br>
              <a:rPr lang="es-ES" sz="2400" dirty="0">
                <a:solidFill>
                  <a:schemeClr val="tx1"/>
                </a:solidFill>
                <a:latin typeface="Times New Roman" panose="02020603050405020304" pitchFamily="18" charset="0"/>
                <a:cs typeface="Times New Roman" panose="02020603050405020304" pitchFamily="18" charset="0"/>
              </a:rPr>
            </a:br>
            <a:r>
              <a:rPr lang="es-ES" sz="2400" dirty="0">
                <a:solidFill>
                  <a:schemeClr val="tx1"/>
                </a:solidFill>
                <a:latin typeface="Times New Roman" panose="02020603050405020304" pitchFamily="18" charset="0"/>
                <a:cs typeface="Times New Roman" panose="02020603050405020304" pitchFamily="18" charset="0"/>
              </a:rPr>
              <a:t>Sin embargo, preocupa que se trate de tipos de energía basado en recursos finitos, que terminarán por agotarse, lo que hace que sea necesario buscar alternativa para cubrir la demanda energética futura de la sociedad. Por otro lado, el empleo de energías no renovables también genera residuos y emisiones de gases contaminantes a la atmósfera, por lo que, a gran escala, representan un gran riesgo para la salud de las personas.</a:t>
            </a:r>
            <a:endParaRPr lang="es-A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6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5C489-001F-40EB-8A06-29836953B311}"/>
              </a:ext>
            </a:extLst>
          </p:cNvPr>
          <p:cNvSpPr>
            <a:spLocks noGrp="1"/>
          </p:cNvSpPr>
          <p:nvPr>
            <p:ph type="title"/>
          </p:nvPr>
        </p:nvSpPr>
        <p:spPr>
          <a:xfrm>
            <a:off x="479376" y="2857500"/>
            <a:ext cx="10972800" cy="1143000"/>
          </a:xfrm>
        </p:spPr>
        <p:txBody>
          <a:bodyPr>
            <a:normAutofit fontScale="90000"/>
          </a:bodyPr>
          <a:lstStyle/>
          <a:p>
            <a:pPr lvl="0">
              <a:lnSpc>
                <a:spcPct val="150000"/>
              </a:lnSpc>
            </a:pPr>
            <a:r>
              <a:rPr lang="es-AR" sz="2200" b="1" u="sng" dirty="0">
                <a:solidFill>
                  <a:schemeClr val="tx1"/>
                </a:solidFill>
                <a:latin typeface="Times New Roman" panose="02020603050405020304" pitchFamily="18" charset="0"/>
                <a:cs typeface="Times New Roman" pitchFamily="18" charset="0"/>
              </a:rPr>
              <a:t>ENERGÍAS RENOVABLES</a:t>
            </a:r>
            <a:br>
              <a:rPr lang="es-AR" sz="2200" b="1" u="sng" dirty="0">
                <a:solidFill>
                  <a:schemeClr val="tx1"/>
                </a:solidFill>
                <a:latin typeface="Times New Roman" panose="02020603050405020304" pitchFamily="18" charset="0"/>
                <a:cs typeface="Times New Roman" pitchFamily="18" charset="0"/>
              </a:rPr>
            </a:br>
            <a:r>
              <a:rPr lang="es-ES" sz="2200" dirty="0">
                <a:solidFill>
                  <a:schemeClr val="tx1"/>
                </a:solidFill>
                <a:latin typeface="Times New Roman" panose="02020603050405020304" pitchFamily="18" charset="0"/>
                <a:cs typeface="Times New Roman" pitchFamily="18" charset="0"/>
              </a:rPr>
              <a:t>Las fuentes y tipos de energía renovable estarían formados principalmente por:</a:t>
            </a:r>
            <a:br>
              <a:rPr lang="es-AR" sz="2200" dirty="0">
                <a:solidFill>
                  <a:schemeClr val="tx1"/>
                </a:solidFill>
                <a:latin typeface="Times New Roman" panose="02020603050405020304" pitchFamily="18" charset="0"/>
                <a:cs typeface="Times New Roman" pitchFamily="18" charset="0"/>
              </a:rPr>
            </a:br>
            <a:r>
              <a:rPr lang="es-ES" sz="2200" dirty="0">
                <a:solidFill>
                  <a:schemeClr val="tx1"/>
                </a:solidFill>
                <a:latin typeface="Times New Roman" panose="02020603050405020304" pitchFamily="18" charset="0"/>
                <a:cs typeface="Times New Roman" pitchFamily="18" charset="0"/>
              </a:rPr>
              <a:t> </a:t>
            </a:r>
            <a:r>
              <a:rPr lang="es-ES" sz="2200" b="1" u="sng" dirty="0">
                <a:solidFill>
                  <a:schemeClr val="tx1"/>
                </a:solidFill>
                <a:latin typeface="Times New Roman" panose="02020603050405020304" pitchFamily="18" charset="0"/>
                <a:cs typeface="Times New Roman" pitchFamily="18" charset="0"/>
              </a:rPr>
              <a:t>Energía solar. </a:t>
            </a:r>
            <a:r>
              <a:rPr lang="es-ES" sz="2200" dirty="0">
                <a:solidFill>
                  <a:schemeClr val="tx1"/>
                </a:solidFill>
                <a:latin typeface="Times New Roman" panose="02020603050405020304" pitchFamily="18" charset="0"/>
                <a:cs typeface="Times New Roman" pitchFamily="18" charset="0"/>
              </a:rPr>
              <a:t>La radiación solar se puede aprovechar para producir </a:t>
            </a:r>
            <a:r>
              <a:rPr lang="es-AR" sz="2200" dirty="0">
                <a:solidFill>
                  <a:schemeClr val="tx1"/>
                </a:solidFill>
                <a:latin typeface="Times New Roman" panose="02020603050405020304" pitchFamily="18" charset="0"/>
                <a:cs typeface="Times New Roman" pitchFamily="18" charset="0"/>
              </a:rPr>
              <a:t>electricidad o calor.</a:t>
            </a:r>
            <a:br>
              <a:rPr lang="es-AR" sz="2200" dirty="0">
                <a:solidFill>
                  <a:schemeClr val="tx1"/>
                </a:solidFill>
                <a:latin typeface="Times New Roman" panose="02020603050405020304" pitchFamily="18" charset="0"/>
                <a:cs typeface="Times New Roman" pitchFamily="18" charset="0"/>
              </a:rPr>
            </a:br>
            <a:r>
              <a:rPr lang="es-ES" sz="2200" dirty="0">
                <a:solidFill>
                  <a:schemeClr val="tx1"/>
                </a:solidFill>
                <a:latin typeface="Times New Roman" panose="02020603050405020304" pitchFamily="18" charset="0"/>
                <a:cs typeface="Times New Roman" pitchFamily="18" charset="0"/>
              </a:rPr>
              <a:t> Se trata de energía solar fotovoltaica cuando la radiación solar que incide en unos módulos diseñados para tal fin, (paneles solares) generan energía eléctrica por efecto fotovoltaico.</a:t>
            </a:r>
            <a:br>
              <a:rPr lang="es-AR" sz="2200" dirty="0">
                <a:solidFill>
                  <a:schemeClr val="tx1"/>
                </a:solidFill>
                <a:latin typeface="Times New Roman" panose="02020603050405020304" pitchFamily="18" charset="0"/>
                <a:cs typeface="Times New Roman" pitchFamily="18" charset="0"/>
              </a:rPr>
            </a:br>
            <a:r>
              <a:rPr lang="es-ES" sz="2200" dirty="0">
                <a:solidFill>
                  <a:schemeClr val="tx1"/>
                </a:solidFill>
                <a:latin typeface="Times New Roman" pitchFamily="18" charset="0"/>
                <a:cs typeface="Times New Roman" pitchFamily="18" charset="0"/>
              </a:rPr>
              <a:t> Se trata de energía solar térmica cuando se utiliza la radiación solar directa concentrada para el calentamiento de un fluido.</a:t>
            </a:r>
            <a:br>
              <a:rPr lang="es-ES" sz="2000" dirty="0">
                <a:latin typeface="Times New Roman" pitchFamily="18" charset="0"/>
                <a:cs typeface="Times New Roman" pitchFamily="18" charset="0"/>
              </a:rPr>
            </a:br>
            <a:endParaRPr lang="es-AR" sz="20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78829082-90B3-446E-9D1B-B0864AB0171E}"/>
              </a:ext>
            </a:extLst>
          </p:cNvPr>
          <p:cNvPicPr>
            <a:picLocks noChangeAspect="1"/>
          </p:cNvPicPr>
          <p:nvPr/>
        </p:nvPicPr>
        <p:blipFill rotWithShape="1">
          <a:blip r:embed="rId2"/>
          <a:srcRect l="22241" t="22700" r="22831" b="22701"/>
          <a:stretch/>
        </p:blipFill>
        <p:spPr>
          <a:xfrm>
            <a:off x="2999656" y="3645024"/>
            <a:ext cx="4896544" cy="2737853"/>
          </a:xfrm>
          <a:prstGeom prst="rect">
            <a:avLst/>
          </a:prstGeom>
        </p:spPr>
      </p:pic>
    </p:spTree>
    <p:extLst>
      <p:ext uri="{BB962C8B-B14F-4D97-AF65-F5344CB8AC3E}">
        <p14:creationId xmlns:p14="http://schemas.microsoft.com/office/powerpoint/2010/main" val="107282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89796CE-9B84-4AE2-BD64-9A4E54FAB851}"/>
              </a:ext>
            </a:extLst>
          </p:cNvPr>
          <p:cNvSpPr/>
          <p:nvPr/>
        </p:nvSpPr>
        <p:spPr>
          <a:xfrm>
            <a:off x="767408" y="764705"/>
            <a:ext cx="10153128" cy="2339102"/>
          </a:xfrm>
          <a:prstGeom prst="rect">
            <a:avLst/>
          </a:prstGeom>
        </p:spPr>
        <p:txBody>
          <a:bodyPr wrap="square">
            <a:spAutoFit/>
          </a:bodyPr>
          <a:lstStyle/>
          <a:p>
            <a:pPr>
              <a:lnSpc>
                <a:spcPct val="150000"/>
              </a:lnSpc>
            </a:pPr>
            <a:r>
              <a:rPr lang="es-ES" sz="2000" dirty="0">
                <a:latin typeface="Times New Roman" panose="02020603050405020304" pitchFamily="18" charset="0"/>
                <a:cs typeface="Times New Roman" panose="02020603050405020304" pitchFamily="18" charset="0"/>
              </a:rPr>
              <a:t> </a:t>
            </a:r>
            <a:r>
              <a:rPr lang="es-ES" sz="2000" b="1" u="sng" dirty="0">
                <a:latin typeface="Times New Roman" panose="02020603050405020304" pitchFamily="18" charset="0"/>
                <a:cs typeface="Times New Roman" panose="02020603050405020304" pitchFamily="18" charset="0"/>
              </a:rPr>
              <a:t>Energía hidráulica</a:t>
            </a:r>
            <a:r>
              <a:rPr lang="es-ES" sz="2000" dirty="0">
                <a:latin typeface="Times New Roman" panose="02020603050405020304" pitchFamily="18" charset="0"/>
                <a:cs typeface="Times New Roman" panose="02020603050405020304" pitchFamily="18" charset="0"/>
              </a:rPr>
              <a:t>: Si el agua retenida en embalses o diques a gran altura se deja caer hasta un nivel inferior, esta energía se convierte en energía cinética y, posteriormente, mediante una central hidroeléctrica, se transforma en electricidad.</a:t>
            </a:r>
          </a:p>
          <a:p>
            <a:endParaRPr lang="es-ES" dirty="0"/>
          </a:p>
          <a:p>
            <a:endParaRPr lang="es-ES" dirty="0"/>
          </a:p>
          <a:p>
            <a:endParaRPr lang="es-ES" dirty="0"/>
          </a:p>
          <a:p>
            <a:endParaRPr lang="es-AR" dirty="0"/>
          </a:p>
        </p:txBody>
      </p:sp>
      <p:pic>
        <p:nvPicPr>
          <p:cNvPr id="3" name="Imagen 2">
            <a:extLst>
              <a:ext uri="{FF2B5EF4-FFF2-40B4-BE49-F238E27FC236}">
                <a16:creationId xmlns:a16="http://schemas.microsoft.com/office/drawing/2014/main" id="{7EE8CF11-2F75-4A24-8648-5861BA5D105D}"/>
              </a:ext>
            </a:extLst>
          </p:cNvPr>
          <p:cNvPicPr>
            <a:picLocks noChangeAspect="1"/>
          </p:cNvPicPr>
          <p:nvPr/>
        </p:nvPicPr>
        <p:blipFill>
          <a:blip r:embed="rId2"/>
          <a:stretch>
            <a:fillRect/>
          </a:stretch>
        </p:blipFill>
        <p:spPr>
          <a:xfrm>
            <a:off x="3024568" y="2424111"/>
            <a:ext cx="5231672" cy="3679609"/>
          </a:xfrm>
          <a:prstGeom prst="rect">
            <a:avLst/>
          </a:prstGeom>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A4B1C7D-BB35-43B9-AC39-9F7F8B216A06}"/>
              </a:ext>
            </a:extLst>
          </p:cNvPr>
          <p:cNvSpPr/>
          <p:nvPr/>
        </p:nvSpPr>
        <p:spPr>
          <a:xfrm>
            <a:off x="767408" y="764705"/>
            <a:ext cx="9865096" cy="2616101"/>
          </a:xfrm>
          <a:prstGeom prst="rect">
            <a:avLst/>
          </a:prstGeom>
        </p:spPr>
        <p:txBody>
          <a:bodyPr wrap="square">
            <a:spAutoFit/>
          </a:bodyPr>
          <a:lstStyle/>
          <a:p>
            <a:pPr>
              <a:lnSpc>
                <a:spcPct val="150000"/>
              </a:lnSpc>
            </a:pPr>
            <a:r>
              <a:rPr lang="es-ES" sz="2000" dirty="0"/>
              <a:t> </a:t>
            </a:r>
            <a:r>
              <a:rPr lang="es-ES" sz="2000" b="1" u="sng" dirty="0">
                <a:latin typeface="Times New Roman" panose="02020603050405020304" pitchFamily="18" charset="0"/>
                <a:cs typeface="Times New Roman" panose="02020603050405020304" pitchFamily="18" charset="0"/>
              </a:rPr>
              <a:t>Energía eólica. </a:t>
            </a:r>
            <a:r>
              <a:rPr lang="es-ES" sz="2000" dirty="0">
                <a:latin typeface="Times New Roman" panose="02020603050405020304" pitchFamily="18" charset="0"/>
                <a:cs typeface="Times New Roman" panose="02020603050405020304" pitchFamily="18" charset="0"/>
              </a:rPr>
              <a:t>Es la energía cinética contenida en las masas de aire en la atmósfera. A través de los ‘molinos de viento’ estratégicamente ubicados a lo largo de la geografía de las costas , es posible transformar esta energía en electricidad</a:t>
            </a:r>
          </a:p>
          <a:p>
            <a:endParaRPr lang="es-ES" sz="1600" dirty="0">
              <a:latin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endParaRPr lang="es-ES" dirty="0"/>
          </a:p>
          <a:p>
            <a:endParaRPr lang="es-ES" dirty="0"/>
          </a:p>
          <a:p>
            <a:endParaRPr lang="es-AR" dirty="0"/>
          </a:p>
        </p:txBody>
      </p:sp>
      <p:pic>
        <p:nvPicPr>
          <p:cNvPr id="2" name="Imagen 1">
            <a:extLst>
              <a:ext uri="{FF2B5EF4-FFF2-40B4-BE49-F238E27FC236}">
                <a16:creationId xmlns:a16="http://schemas.microsoft.com/office/drawing/2014/main" id="{C77F9006-1CAC-4BDF-BF5E-FBEC46F9937A}"/>
              </a:ext>
            </a:extLst>
          </p:cNvPr>
          <p:cNvPicPr>
            <a:picLocks noChangeAspect="1"/>
          </p:cNvPicPr>
          <p:nvPr/>
        </p:nvPicPr>
        <p:blipFill>
          <a:blip r:embed="rId2"/>
          <a:stretch>
            <a:fillRect/>
          </a:stretch>
        </p:blipFill>
        <p:spPr>
          <a:xfrm>
            <a:off x="3107668" y="2636912"/>
            <a:ext cx="5184576" cy="3526274"/>
          </a:xfrm>
          <a:prstGeom prst="rect">
            <a:avLst/>
          </a:prstGeom>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B2D445E-F6E3-4FA0-9AFF-B29EE11F9F30}"/>
              </a:ext>
            </a:extLst>
          </p:cNvPr>
          <p:cNvSpPr/>
          <p:nvPr/>
        </p:nvSpPr>
        <p:spPr>
          <a:xfrm>
            <a:off x="1127448" y="836712"/>
            <a:ext cx="9505056" cy="1802416"/>
          </a:xfrm>
          <a:prstGeom prst="rect">
            <a:avLst/>
          </a:prstGeom>
        </p:spPr>
        <p:txBody>
          <a:bodyPr wrap="square">
            <a:spAutoFit/>
          </a:bodyPr>
          <a:lstStyle/>
          <a:p>
            <a:pPr>
              <a:lnSpc>
                <a:spcPct val="150000"/>
              </a:lnSpc>
            </a:pPr>
            <a:r>
              <a:rPr lang="es-ES" sz="2000" b="1" u="sng" dirty="0">
                <a:latin typeface="Times New Roman" panose="02020603050405020304" pitchFamily="18" charset="0"/>
                <a:cs typeface="Times New Roman" panose="02020603050405020304" pitchFamily="18" charset="0"/>
              </a:rPr>
              <a:t>Biomasa. </a:t>
            </a:r>
            <a:r>
              <a:rPr lang="es-ES" sz="2000" dirty="0">
                <a:latin typeface="Times New Roman" panose="02020603050405020304" pitchFamily="18" charset="0"/>
                <a:cs typeface="Times New Roman" panose="02020603050405020304" pitchFamily="18" charset="0"/>
              </a:rPr>
              <a:t>La materia orgánica también puede aprovecharse como fuente de energía. Existen varias materias orgánicas que se pueden aprovechar como biomasa, por lo que se trata de una fuente de energía muy heterogénea.</a:t>
            </a:r>
          </a:p>
          <a:p>
            <a:pPr>
              <a:lnSpc>
                <a:spcPct val="150000"/>
              </a:lnSpc>
            </a:pPr>
            <a:endParaRPr lang="es-AR" sz="16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621CD1AE-F789-49E6-BAF3-3F943E4725A3}"/>
              </a:ext>
            </a:extLst>
          </p:cNvPr>
          <p:cNvPicPr>
            <a:picLocks noChangeAspect="1"/>
          </p:cNvPicPr>
          <p:nvPr/>
        </p:nvPicPr>
        <p:blipFill>
          <a:blip r:embed="rId2"/>
          <a:stretch>
            <a:fillRect/>
          </a:stretch>
        </p:blipFill>
        <p:spPr>
          <a:xfrm>
            <a:off x="2927648" y="2639128"/>
            <a:ext cx="5507707" cy="3850792"/>
          </a:xfrm>
          <a:prstGeom prst="rect">
            <a:avLst/>
          </a:prstGeom>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1F41E62-0D5D-4AF6-B8BD-7B3E0BA6F3BB}"/>
              </a:ext>
            </a:extLst>
          </p:cNvPr>
          <p:cNvSpPr/>
          <p:nvPr/>
        </p:nvSpPr>
        <p:spPr>
          <a:xfrm>
            <a:off x="1199456" y="980728"/>
            <a:ext cx="10009112" cy="1421992"/>
          </a:xfrm>
          <a:prstGeom prst="rect">
            <a:avLst/>
          </a:prstGeom>
        </p:spPr>
        <p:txBody>
          <a:bodyPr wrap="square">
            <a:spAutoFit/>
          </a:bodyPr>
          <a:lstStyle/>
          <a:p>
            <a:pPr>
              <a:lnSpc>
                <a:spcPct val="150000"/>
              </a:lnSpc>
            </a:pPr>
            <a:r>
              <a:rPr lang="es-ES" sz="2000" b="1" u="sng" dirty="0">
                <a:latin typeface="Times New Roman" panose="02020603050405020304" pitchFamily="18" charset="0"/>
                <a:cs typeface="Times New Roman" panose="02020603050405020304" pitchFamily="18" charset="0"/>
              </a:rPr>
              <a:t>Geotermia. </a:t>
            </a:r>
            <a:r>
              <a:rPr lang="es-ES" sz="2000" dirty="0">
                <a:latin typeface="Times New Roman" panose="02020603050405020304" pitchFamily="18" charset="0"/>
                <a:cs typeface="Times New Roman" panose="02020603050405020304" pitchFamily="18" charset="0"/>
              </a:rPr>
              <a:t>Bajo la superficie de la Tierra existe un gran volumen de energía en forma de calor que puede aprovecharse tanto para producir energía eléctrica (en yacimientos de alta temperatura, superiores a 100-150 grados centígrados) o energía térmica.</a:t>
            </a:r>
            <a:endParaRPr lang="es-AR" sz="20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D6329064-A888-4964-B7E3-BF440F8D2457}"/>
              </a:ext>
            </a:extLst>
          </p:cNvPr>
          <p:cNvPicPr>
            <a:picLocks noChangeAspect="1"/>
          </p:cNvPicPr>
          <p:nvPr/>
        </p:nvPicPr>
        <p:blipFill>
          <a:blip r:embed="rId2"/>
          <a:stretch>
            <a:fillRect/>
          </a:stretch>
        </p:blipFill>
        <p:spPr>
          <a:xfrm>
            <a:off x="3071664" y="2636912"/>
            <a:ext cx="5764457" cy="3878624"/>
          </a:xfrm>
          <a:prstGeom prst="rect">
            <a:avLst/>
          </a:prstGeom>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90EE839-FD76-47A1-918F-914F7461020B}"/>
              </a:ext>
            </a:extLst>
          </p:cNvPr>
          <p:cNvSpPr/>
          <p:nvPr/>
        </p:nvSpPr>
        <p:spPr>
          <a:xfrm>
            <a:off x="983432" y="404664"/>
            <a:ext cx="9361040" cy="5565947"/>
          </a:xfrm>
          <a:prstGeom prst="rect">
            <a:avLst/>
          </a:prstGeom>
        </p:spPr>
        <p:txBody>
          <a:bodyPr wrap="square">
            <a:spAutoFit/>
          </a:bodyPr>
          <a:lstStyle/>
          <a:p>
            <a:pPr>
              <a:lnSpc>
                <a:spcPct val="150000"/>
              </a:lnSpc>
            </a:pPr>
            <a:r>
              <a:rPr lang="es-ES" sz="2400" b="1" u="sng" dirty="0">
                <a:latin typeface="Times New Roman" panose="02020603050405020304" pitchFamily="18" charset="0"/>
                <a:cs typeface="Times New Roman" panose="02020603050405020304" pitchFamily="18" charset="0"/>
              </a:rPr>
              <a:t>VENTAJAS DE ENERGIAS RENOVABLES</a:t>
            </a:r>
          </a:p>
          <a:p>
            <a:pPr>
              <a:lnSpc>
                <a:spcPct val="150000"/>
              </a:lnSpc>
            </a:pPr>
            <a:r>
              <a:rPr lang="es-ES" sz="2400" dirty="0">
                <a:latin typeface="Times New Roman" panose="02020603050405020304" pitchFamily="18" charset="0"/>
                <a:cs typeface="Times New Roman" panose="02020603050405020304" pitchFamily="18" charset="0"/>
              </a:rPr>
              <a:t> No contaminan y son respetuosas con el medio ambiente, por lo que también se denominan “energías limpias”.</a:t>
            </a:r>
          </a:p>
          <a:p>
            <a:pPr>
              <a:lnSpc>
                <a:spcPct val="150000"/>
              </a:lnSpc>
            </a:pPr>
            <a:r>
              <a:rPr lang="es-ES" sz="2400" dirty="0">
                <a:latin typeface="Times New Roman" panose="02020603050405020304" pitchFamily="18" charset="0"/>
                <a:cs typeface="Times New Roman" panose="02020603050405020304" pitchFamily="18" charset="0"/>
              </a:rPr>
              <a:t> Son más seguras para la salud de las personas ya que no generan residuos y son fáciles de desmantelar.</a:t>
            </a:r>
          </a:p>
          <a:p>
            <a:pPr>
              <a:lnSpc>
                <a:spcPct val="150000"/>
              </a:lnSpc>
            </a:pPr>
            <a:r>
              <a:rPr lang="es-ES" sz="2400" dirty="0">
                <a:latin typeface="Times New Roman" panose="02020603050405020304" pitchFamily="18" charset="0"/>
                <a:cs typeface="Times New Roman" panose="02020603050405020304" pitchFamily="18" charset="0"/>
              </a:rPr>
              <a:t> Tienen un potencial prácticamente ilimitado para producir energía ya que se generan a partir de fuentes ‘inagotables’ como el sol, el viento, el movimiento del agua, etc.</a:t>
            </a:r>
          </a:p>
          <a:p>
            <a:pPr>
              <a:lnSpc>
                <a:spcPct val="150000"/>
              </a:lnSpc>
            </a:pPr>
            <a:r>
              <a:rPr lang="es-ES" sz="2400" dirty="0">
                <a:latin typeface="Times New Roman" panose="02020603050405020304" pitchFamily="18" charset="0"/>
                <a:cs typeface="Times New Roman" panose="02020603050405020304" pitchFamily="18" charset="0"/>
              </a:rPr>
              <a:t> Contribuyen a crear puestos de trabajo en un nuevo sector, y su impacto económico es especialmente positivo para la región en la que se instala.</a:t>
            </a:r>
            <a:endParaRPr lang="es-AR" sz="2400" dirty="0">
              <a:latin typeface="Times New Roman" panose="02020603050405020304" pitchFamily="18" charset="0"/>
              <a:cs typeface="Times New Roman" panose="02020603050405020304" pitchFamily="18" charset="0"/>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A7E9B-77D7-421C-91CD-806CF14F6CF0}"/>
              </a:ext>
            </a:extLst>
          </p:cNvPr>
          <p:cNvSpPr>
            <a:spLocks noGrp="1"/>
          </p:cNvSpPr>
          <p:nvPr>
            <p:ph type="title"/>
          </p:nvPr>
        </p:nvSpPr>
        <p:spPr>
          <a:xfrm rot="10800000" flipV="1">
            <a:off x="839416" y="620688"/>
            <a:ext cx="11074400" cy="2736304"/>
          </a:xfrm>
        </p:spPr>
        <p:txBody>
          <a:bodyPr>
            <a:noAutofit/>
          </a:bodyPr>
          <a:lstStyle/>
          <a:p>
            <a:pPr>
              <a:lnSpc>
                <a:spcPct val="150000"/>
              </a:lnSpc>
            </a:pPr>
            <a:r>
              <a:rPr lang="es-ES" sz="3200" b="1" u="sng" dirty="0">
                <a:solidFill>
                  <a:schemeClr val="tx1"/>
                </a:solidFill>
                <a:latin typeface="Times New Roman" panose="02020603050405020304" pitchFamily="18" charset="0"/>
                <a:cs typeface="Times New Roman" panose="02020603050405020304" pitchFamily="18" charset="0"/>
              </a:rPr>
              <a:t>ENERGÍAS NO RENOVABLES</a:t>
            </a:r>
            <a:br>
              <a:rPr lang="es-ES" sz="2000" dirty="0">
                <a:solidFill>
                  <a:schemeClr val="tx1"/>
                </a:solidFill>
                <a:latin typeface="Times New Roman" panose="02020603050405020304" pitchFamily="18" charset="0"/>
                <a:cs typeface="Times New Roman" panose="02020603050405020304" pitchFamily="18" charset="0"/>
              </a:rPr>
            </a:br>
            <a:r>
              <a:rPr lang="es-ES" sz="2000" b="1" dirty="0">
                <a:solidFill>
                  <a:schemeClr val="tx1"/>
                </a:solidFill>
                <a:latin typeface="Times New Roman" panose="02020603050405020304" pitchFamily="18" charset="0"/>
                <a:cs typeface="Times New Roman" panose="02020603050405020304" pitchFamily="18" charset="0"/>
              </a:rPr>
              <a:t>El petróleo. </a:t>
            </a:r>
            <a:r>
              <a:rPr lang="es-ES" sz="2000" dirty="0">
                <a:solidFill>
                  <a:schemeClr val="tx1"/>
                </a:solidFill>
                <a:latin typeface="Times New Roman" panose="02020603050405020304" pitchFamily="18" charset="0"/>
                <a:cs typeface="Times New Roman" panose="02020603050405020304" pitchFamily="18" charset="0"/>
              </a:rPr>
              <a:t>Este líquido viscoso de color verde, amarillo, marrón o negro está constituido por distintos hidrocarburos (compuestos formados por átomos de carbono e hidrógeno en cantidades variables). La formación del petróleo comenzó hace millones de años, cuando la Tierra era un planeta cubierto de agua. Con el paso del tiempo, los procesos geológicos y la acción bacteriana sobre la materia orgánica acumulada en el fondo del mar dio lugar a esta mezcla de hidrocarburos.</a:t>
            </a:r>
            <a:endParaRPr lang="es-AR" sz="2000"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586BF899-F0F0-4818-9253-1BA3E342281E}"/>
              </a:ext>
            </a:extLst>
          </p:cNvPr>
          <p:cNvPicPr>
            <a:picLocks noChangeAspect="1"/>
          </p:cNvPicPr>
          <p:nvPr/>
        </p:nvPicPr>
        <p:blipFill>
          <a:blip r:embed="rId2"/>
          <a:stretch>
            <a:fillRect/>
          </a:stretch>
        </p:blipFill>
        <p:spPr>
          <a:xfrm>
            <a:off x="7752184" y="3068960"/>
            <a:ext cx="2793851" cy="3442816"/>
          </a:xfrm>
          <a:prstGeom prst="rect">
            <a:avLst/>
          </a:prstGeom>
        </p:spPr>
      </p:pic>
    </p:spTree>
    <p:extLst>
      <p:ext uri="{BB962C8B-B14F-4D97-AF65-F5344CB8AC3E}">
        <p14:creationId xmlns:p14="http://schemas.microsoft.com/office/powerpoint/2010/main" val="211282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0F2A2-0B3C-4C4B-A8ED-AA9A2B25A698}"/>
              </a:ext>
            </a:extLst>
          </p:cNvPr>
          <p:cNvSpPr>
            <a:spLocks noGrp="1"/>
          </p:cNvSpPr>
          <p:nvPr>
            <p:ph type="title"/>
          </p:nvPr>
        </p:nvSpPr>
        <p:spPr>
          <a:xfrm>
            <a:off x="558800" y="1124744"/>
            <a:ext cx="11074400" cy="1368152"/>
          </a:xfrm>
        </p:spPr>
        <p:txBody>
          <a:bodyPr>
            <a:noAutofit/>
          </a:bodyPr>
          <a:lstStyle/>
          <a:p>
            <a:pPr>
              <a:lnSpc>
                <a:spcPct val="150000"/>
              </a:lnSpc>
            </a:pPr>
            <a:r>
              <a:rPr lang="es-ES" sz="2400" b="1" u="sng" dirty="0">
                <a:solidFill>
                  <a:schemeClr val="tx1"/>
                </a:solidFill>
                <a:latin typeface="Times New Roman" panose="02020603050405020304" pitchFamily="18" charset="0"/>
                <a:cs typeface="Times New Roman" panose="02020603050405020304" pitchFamily="18" charset="0"/>
              </a:rPr>
              <a:t>El gas natural</a:t>
            </a:r>
            <a:r>
              <a:rPr lang="es-ES" sz="2400" dirty="0">
                <a:solidFill>
                  <a:schemeClr val="tx1"/>
                </a:solidFill>
                <a:latin typeface="Times New Roman" panose="02020603050405020304" pitchFamily="18" charset="0"/>
                <a:cs typeface="Times New Roman" panose="02020603050405020304" pitchFamily="18" charset="0"/>
              </a:rPr>
              <a:t>. Esta fuente de energía fósil consiste en una mezcla de hidrocarburos. Al</a:t>
            </a:r>
            <a:br>
              <a:rPr lang="es-ES" sz="2400" dirty="0">
                <a:solidFill>
                  <a:schemeClr val="tx1"/>
                </a:solidFill>
                <a:latin typeface="Times New Roman" panose="02020603050405020304" pitchFamily="18" charset="0"/>
                <a:cs typeface="Times New Roman" panose="02020603050405020304" pitchFamily="18" charset="0"/>
              </a:rPr>
            </a:br>
            <a:r>
              <a:rPr lang="es-ES" sz="2400" dirty="0">
                <a:solidFill>
                  <a:schemeClr val="tx1"/>
                </a:solidFill>
                <a:latin typeface="Times New Roman" panose="02020603050405020304" pitchFamily="18" charset="0"/>
                <a:cs typeface="Times New Roman" panose="02020603050405020304" pitchFamily="18" charset="0"/>
              </a:rPr>
              <a:t>igual que el petróleo, su existencia se debe a la acción bacteriana de miles de años bajo</a:t>
            </a:r>
            <a:br>
              <a:rPr lang="es-ES" sz="2400" dirty="0">
                <a:solidFill>
                  <a:schemeClr val="tx1"/>
                </a:solidFill>
                <a:latin typeface="Times New Roman" panose="02020603050405020304" pitchFamily="18" charset="0"/>
                <a:cs typeface="Times New Roman" panose="02020603050405020304" pitchFamily="18" charset="0"/>
              </a:rPr>
            </a:br>
            <a:r>
              <a:rPr lang="es-ES" sz="2400" dirty="0">
                <a:solidFill>
                  <a:schemeClr val="tx1"/>
                </a:solidFill>
                <a:latin typeface="Times New Roman" panose="02020603050405020304" pitchFamily="18" charset="0"/>
                <a:cs typeface="Times New Roman" panose="02020603050405020304" pitchFamily="18" charset="0"/>
              </a:rPr>
              <a:t>tierra.</a:t>
            </a:r>
            <a:endParaRPr lang="es-AR" sz="2400" dirty="0">
              <a:solidFill>
                <a:schemeClr val="tx1"/>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C7CB2E53-92F0-465F-A327-6470AC00E5C1}"/>
              </a:ext>
            </a:extLst>
          </p:cNvPr>
          <p:cNvPicPr>
            <a:picLocks noChangeAspect="1"/>
          </p:cNvPicPr>
          <p:nvPr/>
        </p:nvPicPr>
        <p:blipFill>
          <a:blip r:embed="rId2"/>
          <a:stretch>
            <a:fillRect/>
          </a:stretch>
        </p:blipFill>
        <p:spPr>
          <a:xfrm>
            <a:off x="4439816" y="2780928"/>
            <a:ext cx="3164835" cy="3413919"/>
          </a:xfrm>
          <a:prstGeom prst="rect">
            <a:avLst/>
          </a:prstGeom>
        </p:spPr>
      </p:pic>
    </p:spTree>
    <p:extLst>
      <p:ext uri="{BB962C8B-B14F-4D97-AF65-F5344CB8AC3E}">
        <p14:creationId xmlns:p14="http://schemas.microsoft.com/office/powerpoint/2010/main" val="1986161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1140</TotalTime>
  <Words>379</Words>
  <Application>Microsoft Office PowerPoint</Application>
  <PresentationFormat>Panorámica</PresentationFormat>
  <Paragraphs>24</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Times New Roman</vt:lpstr>
      <vt:lpstr>Constantia</vt:lpstr>
      <vt:lpstr>Wingdings 2</vt:lpstr>
      <vt:lpstr>Calibri</vt:lpstr>
      <vt:lpstr>Century Gothic</vt:lpstr>
      <vt:lpstr>Arial</vt:lpstr>
      <vt:lpstr>Flujo</vt:lpstr>
      <vt:lpstr>ENERGIAS RENOVABLES Y  NO RENOVABLES  </vt:lpstr>
      <vt:lpstr>ENERGÍAS RENOVABLES Las fuentes y tipos de energía renovable estarían formados principalmente por:  Energía solar. La radiación solar se puede aprovechar para producir electricidad o calor.  Se trata de energía solar fotovoltaica cuando la radiación solar que incide en unos módulos diseñados para tal fin, (paneles solares) generan energía eléctrica por efecto fotovoltaico.  Se trata de energía solar térmica cuando se utiliza la radiación solar directa concentrada para el calentamiento de un fluido. </vt:lpstr>
      <vt:lpstr>Presentación de PowerPoint</vt:lpstr>
      <vt:lpstr>Presentación de PowerPoint</vt:lpstr>
      <vt:lpstr>Presentación de PowerPoint</vt:lpstr>
      <vt:lpstr>Presentación de PowerPoint</vt:lpstr>
      <vt:lpstr>Presentación de PowerPoint</vt:lpstr>
      <vt:lpstr>ENERGÍAS NO RENOVABLES El petróleo. Este líquido viscoso de color verde, amarillo, marrón o negro está constituido por distintos hidrocarburos (compuestos formados por átomos de carbono e hidrógeno en cantidades variables). La formación del petróleo comenzó hace millones de años, cuando la Tierra era un planeta cubierto de agua. Con el paso del tiempo, los procesos geológicos y la acción bacteriana sobre la materia orgánica acumulada en el fondo del mar dio lugar a esta mezcla de hidrocarburos.</vt:lpstr>
      <vt:lpstr>El gas natural. Esta fuente de energía fósil consiste en una mezcla de hidrocarburos. Al igual que el petróleo, su existencia se debe a la acción bacteriana de miles de años bajo tierra.</vt:lpstr>
      <vt:lpstr>El carbón. Roca formada por carbono y otras sustancias. En el año 1990 suministraba más del 27% de la energía comercial de todo el mundo.</vt:lpstr>
      <vt:lpstr>Los tipos de energía no renovable se llevan utilizando durante muchas décadas por los seres humanos y, en consecuencia, existe un gran volumen de tecnología basada en ellas. Sin embargo, preocupa que se trate de tipos de energía basado en recursos finitos, que terminarán por agotarse, lo que hace que sea necesario buscar alternativa para cubrir la demanda energética futura de la sociedad. Por otro lado, el empleo de energías no renovables también genera residuos y emisiones de gases contaminantes a la atmósfera, por lo que, a gran escala, representan un gran riesgo para la salud de las personas.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ESPACIOS CONFINADOS</dc:title>
  <dc:creator>SAVILA</dc:creator>
  <cp:lastModifiedBy>sergio avila</cp:lastModifiedBy>
  <cp:revision>113</cp:revision>
  <dcterms:modified xsi:type="dcterms:W3CDTF">2024-05-30T22:32:25Z</dcterms:modified>
</cp:coreProperties>
</file>