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5" r:id="rId10"/>
  </p:sldIdLst>
  <p:sldSz cx="12192000" cy="6858000"/>
  <p:notesSz cx="6858000" cy="9144000"/>
  <p:custShowLst>
    <p:custShow name="Presentación personalizada 1" id="0">
      <p:sldLst>
        <p:sld r:id="rId2"/>
        <p:sld r:id="rId3"/>
        <p:sld r:id="rId4"/>
        <p:sld r:id="rId5"/>
        <p:sld r:id="rId6"/>
        <p:sld r:id="rId7"/>
        <p:sld r:id="rId8"/>
        <p:sld r:id="rId9"/>
        <p:sld r:id="rId10"/>
      </p:sldLst>
    </p:custShow>
  </p:custShow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90"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B61BEF0D-F0BB-DE4B-95CE-6DB70DBA9567}" type="datetimeFigureOut">
              <a:rPr lang="en-US" dirty="0"/>
              <a:pPr/>
              <a:t>5/30/2024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5/30/2024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5/30/2024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5/30/2024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s-ES"/>
              <a:t>Haga clic para modificar los estilos de texto del patrón</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5/30/2024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s-ES"/>
              <a:t>Haga clic para modificar el estilo de título del patrón</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s-ES"/>
              <a:t>Haga clic para modificar los estilos de texto del patrón</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5/30/2024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5/30/2024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5/30/2024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5/30/2024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5/30/2024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5/30/2024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s-ES"/>
              <a:t>Haga clic para modificar el estilo de título del patrón</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5/30/2024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5/30/2024</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5.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5.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5.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es.wikipedia.org/wiki/Energ%C3%ADa_no_renovable#cite_note-1"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solar-energia.net/energias-no-renovables/combustibles-fosiles/petroleo" TargetMode="External"/><Relationship Id="rId2" Type="http://schemas.openxmlformats.org/officeDocument/2006/relationships/image" Target="../media/image2.jpeg"/><Relationship Id="rId1" Type="http://schemas.openxmlformats.org/officeDocument/2006/relationships/slideLayout" Target="../slideLayouts/slideLayout5.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hyperlink" Target="https://solar-energia.net/energias-no-renovables/combustibles-fosiles/gas-natural"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energia-nuclear.net/atomo" TargetMode="External"/><Relationship Id="rId7"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5.xml"/><Relationship Id="rId6" Type="http://schemas.openxmlformats.org/officeDocument/2006/relationships/image" Target="../media/image12.jpeg"/><Relationship Id="rId5" Type="http://schemas.openxmlformats.org/officeDocument/2006/relationships/hyperlink" Target="https://energia-nuclear.net/energia/energia-electrica" TargetMode="External"/><Relationship Id="rId4" Type="http://schemas.openxmlformats.org/officeDocument/2006/relationships/hyperlink" Target="https://energia-nuclear.net/centrales-nucleares/combustible-nuclear/uranio"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929855-9171-9533-CFB8-4F13DC516856}"/>
              </a:ext>
            </a:extLst>
          </p:cNvPr>
          <p:cNvSpPr>
            <a:spLocks noGrp="1"/>
          </p:cNvSpPr>
          <p:nvPr>
            <p:ph type="ctrTitle"/>
          </p:nvPr>
        </p:nvSpPr>
        <p:spPr/>
        <p:txBody>
          <a:bodyPr/>
          <a:lstStyle/>
          <a:p>
            <a:r>
              <a:rPr lang="es-ES" dirty="0" err="1"/>
              <a:t>Energias</a:t>
            </a:r>
            <a:r>
              <a:rPr lang="es-ES" dirty="0"/>
              <a:t> renovables y no renovables</a:t>
            </a:r>
            <a:endParaRPr lang="es-AR" dirty="0"/>
          </a:p>
        </p:txBody>
      </p:sp>
      <p:sp>
        <p:nvSpPr>
          <p:cNvPr id="3" name="Subtítulo 2">
            <a:extLst>
              <a:ext uri="{FF2B5EF4-FFF2-40B4-BE49-F238E27FC236}">
                <a16:creationId xmlns:a16="http://schemas.microsoft.com/office/drawing/2014/main" id="{5396CA34-6ACF-3FE8-4C7B-0F8041206E14}"/>
              </a:ext>
            </a:extLst>
          </p:cNvPr>
          <p:cNvSpPr>
            <a:spLocks noGrp="1"/>
          </p:cNvSpPr>
          <p:nvPr>
            <p:ph type="subTitle" idx="1"/>
          </p:nvPr>
        </p:nvSpPr>
        <p:spPr/>
        <p:txBody>
          <a:bodyPr/>
          <a:lstStyle/>
          <a:p>
            <a:r>
              <a:rPr lang="es-ES" dirty="0"/>
              <a:t>                                                          Agustín Díaz</a:t>
            </a:r>
          </a:p>
          <a:p>
            <a:r>
              <a:rPr lang="es-ES" dirty="0"/>
              <a:t>                                                                   6 “B”</a:t>
            </a:r>
          </a:p>
          <a:p>
            <a:r>
              <a:rPr lang="es-ES" dirty="0"/>
              <a:t>                                                           Seño: Marisol</a:t>
            </a:r>
            <a:endParaRPr lang="es-AR" dirty="0"/>
          </a:p>
        </p:txBody>
      </p:sp>
    </p:spTree>
    <p:extLst>
      <p:ext uri="{BB962C8B-B14F-4D97-AF65-F5344CB8AC3E}">
        <p14:creationId xmlns:p14="http://schemas.microsoft.com/office/powerpoint/2010/main" val="3089893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47000">
              <a:schemeClr val="bg2">
                <a:tint val="97000"/>
                <a:hueMod val="142000"/>
                <a:satMod val="200000"/>
                <a:lumMod val="118000"/>
              </a:schemeClr>
            </a:gs>
            <a:gs pos="100000">
              <a:schemeClr val="bg2">
                <a:shade val="94000"/>
                <a:hueMod val="22000"/>
                <a:satMod val="220000"/>
                <a:lumMod val="62000"/>
              </a:schemeClr>
            </a:gs>
          </a:gsLst>
          <a:lin ang="6120000" scaled="1"/>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CD315A-05AA-0F8C-B021-8DC767BCC2AD}"/>
              </a:ext>
            </a:extLst>
          </p:cNvPr>
          <p:cNvSpPr>
            <a:spLocks noGrp="1"/>
          </p:cNvSpPr>
          <p:nvPr>
            <p:ph type="title"/>
          </p:nvPr>
        </p:nvSpPr>
        <p:spPr/>
        <p:txBody>
          <a:bodyPr>
            <a:normAutofit/>
          </a:bodyPr>
          <a:lstStyle/>
          <a:p>
            <a:r>
              <a:rPr lang="es-ES" sz="3850" dirty="0">
                <a:latin typeface="Arial Black" panose="020B0A04020102020204" pitchFamily="34" charset="0"/>
              </a:rPr>
              <a:t>Energías renovables</a:t>
            </a:r>
            <a:endParaRPr lang="es-AR" sz="3850" dirty="0">
              <a:latin typeface="Arial Black" panose="020B0A04020102020204" pitchFamily="34" charset="0"/>
            </a:endParaRPr>
          </a:p>
        </p:txBody>
      </p:sp>
      <p:sp>
        <p:nvSpPr>
          <p:cNvPr id="3" name="Marcador de contenido 2">
            <a:extLst>
              <a:ext uri="{FF2B5EF4-FFF2-40B4-BE49-F238E27FC236}">
                <a16:creationId xmlns:a16="http://schemas.microsoft.com/office/drawing/2014/main" id="{1BE1135F-FA29-CABA-5830-5C6215CCE3C6}"/>
              </a:ext>
            </a:extLst>
          </p:cNvPr>
          <p:cNvSpPr>
            <a:spLocks noGrp="1"/>
          </p:cNvSpPr>
          <p:nvPr>
            <p:ph idx="1"/>
          </p:nvPr>
        </p:nvSpPr>
        <p:spPr>
          <a:xfrm>
            <a:off x="684212" y="685801"/>
            <a:ext cx="8534400" cy="2743200"/>
          </a:xfrm>
        </p:spPr>
        <p:txBody>
          <a:bodyPr/>
          <a:lstStyle/>
          <a:p>
            <a:pPr algn="l"/>
            <a:r>
              <a:rPr lang="es-ES" sz="1600" dirty="0">
                <a:solidFill>
                  <a:schemeClr val="bg1"/>
                </a:solidFill>
                <a:latin typeface="Arial" panose="020B0604020202020204" pitchFamily="34" charset="0"/>
                <a:cs typeface="Arial" panose="020B0604020202020204" pitchFamily="34" charset="0"/>
              </a:rPr>
              <a:t>La energía r</a:t>
            </a:r>
            <a:r>
              <a:rPr lang="es-ES" sz="1600" i="0" dirty="0">
                <a:solidFill>
                  <a:schemeClr val="bg1"/>
                </a:solidFill>
                <a:effectLst/>
                <a:latin typeface="Arial" panose="020B0604020202020204" pitchFamily="34" charset="0"/>
                <a:cs typeface="Arial" panose="020B0604020202020204" pitchFamily="34" charset="0"/>
              </a:rPr>
              <a:t>enovable cuando su fuente de energía se basa en la utilización de recursos naturales inagotables, como el sol, el viento, el agua o la biomasa. Las energías renovables, se caracterizan por no utilizar combustibles fósiles, sino recursos naturales capaces de renovarse ilimitadamente.</a:t>
            </a:r>
          </a:p>
          <a:p>
            <a:pPr algn="l"/>
            <a:r>
              <a:rPr lang="es-ES" sz="1600" i="0" dirty="0">
                <a:solidFill>
                  <a:schemeClr val="bg1"/>
                </a:solidFill>
                <a:effectLst/>
                <a:latin typeface="Arial" panose="020B0604020202020204" pitchFamily="34" charset="0"/>
                <a:cs typeface="Arial" panose="020B0604020202020204" pitchFamily="34" charset="0"/>
              </a:rPr>
              <a:t>Además de ser energías inagotables, no producen gases de efecto invernadero (GEI), causantes principales del cambio climático, así como otras emisiones contaminantes, por lo que tienen un impacto ambiental muy escaso. Se puede decir que las energías renovables son fuentes de energía </a:t>
            </a:r>
            <a:r>
              <a:rPr lang="es-ES" sz="1600" b="0" i="0" dirty="0">
                <a:solidFill>
                  <a:schemeClr val="bg1"/>
                </a:solidFill>
                <a:effectLst/>
                <a:latin typeface="Arial" panose="020B0604020202020204" pitchFamily="34" charset="0"/>
                <a:cs typeface="Arial" panose="020B0604020202020204" pitchFamily="34" charset="0"/>
              </a:rPr>
              <a:t>limpias.</a:t>
            </a:r>
          </a:p>
          <a:p>
            <a:endParaRPr lang="es-AR" dirty="0"/>
          </a:p>
        </p:txBody>
      </p:sp>
      <p:pic>
        <p:nvPicPr>
          <p:cNvPr id="1026" name="Picture 2">
            <a:extLst>
              <a:ext uri="{FF2B5EF4-FFF2-40B4-BE49-F238E27FC236}">
                <a16:creationId xmlns:a16="http://schemas.microsoft.com/office/drawing/2014/main" id="{AB24FC3D-F69C-6174-6650-347FDC21A0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4042" y="3100917"/>
            <a:ext cx="302895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8287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6643E3-F824-DECE-752A-D8B3813CAC78}"/>
              </a:ext>
            </a:extLst>
          </p:cNvPr>
          <p:cNvSpPr>
            <a:spLocks noGrp="1"/>
          </p:cNvSpPr>
          <p:nvPr>
            <p:ph type="title"/>
          </p:nvPr>
        </p:nvSpPr>
        <p:spPr>
          <a:xfrm>
            <a:off x="564776" y="7664824"/>
            <a:ext cx="8485124" cy="1490287"/>
          </a:xfrm>
        </p:spPr>
        <p:txBody>
          <a:bodyPr/>
          <a:lstStyle/>
          <a:p>
            <a:endParaRPr lang="es-AR" dirty="0"/>
          </a:p>
        </p:txBody>
      </p:sp>
      <p:sp>
        <p:nvSpPr>
          <p:cNvPr id="3" name="Marcador de texto 2">
            <a:extLst>
              <a:ext uri="{FF2B5EF4-FFF2-40B4-BE49-F238E27FC236}">
                <a16:creationId xmlns:a16="http://schemas.microsoft.com/office/drawing/2014/main" id="{24F7EF7C-60DE-EB9C-DD7A-088AB9503BCF}"/>
              </a:ext>
            </a:extLst>
          </p:cNvPr>
          <p:cNvSpPr>
            <a:spLocks noGrp="1"/>
          </p:cNvSpPr>
          <p:nvPr>
            <p:ph type="body" idx="1"/>
          </p:nvPr>
        </p:nvSpPr>
        <p:spPr/>
        <p:txBody>
          <a:bodyPr/>
          <a:lstStyle/>
          <a:p>
            <a:r>
              <a:rPr lang="es-ES" dirty="0"/>
              <a:t>ENERGIA SOLAR</a:t>
            </a:r>
            <a:endParaRPr lang="es-AR" dirty="0"/>
          </a:p>
        </p:txBody>
      </p:sp>
      <p:sp>
        <p:nvSpPr>
          <p:cNvPr id="4" name="Marcador de contenido 3">
            <a:extLst>
              <a:ext uri="{FF2B5EF4-FFF2-40B4-BE49-F238E27FC236}">
                <a16:creationId xmlns:a16="http://schemas.microsoft.com/office/drawing/2014/main" id="{CBEC9444-68C2-1246-2FED-C24836659344}"/>
              </a:ext>
            </a:extLst>
          </p:cNvPr>
          <p:cNvSpPr>
            <a:spLocks noGrp="1"/>
          </p:cNvSpPr>
          <p:nvPr>
            <p:ph sz="half" idx="2"/>
          </p:nvPr>
        </p:nvSpPr>
        <p:spPr/>
        <p:txBody>
          <a:bodyPr>
            <a:normAutofit/>
          </a:bodyPr>
          <a:lstStyle/>
          <a:p>
            <a:r>
              <a:rPr lang="es-ES" sz="1600" dirty="0">
                <a:solidFill>
                  <a:schemeClr val="bg1"/>
                </a:solidFill>
                <a:effectLst/>
                <a:latin typeface="Arial" panose="020B0604020202020204" pitchFamily="34" charset="0"/>
              </a:rPr>
              <a:t>La energía solar es una energía renovable, obtenida a partir del aprovechamiento de la radiación electromagnética procedente del sol. La radiación solar que alcanza la tierra ha sido aprovechada por el ser humano desde la antigüedad, mediante diferentes tecnologías que han ido evolucionando. Hoy en día, el calor y la luz del Sol pueden aprovecharse por medio de diversos captadores como células fotoeléctricas</a:t>
            </a:r>
            <a:r>
              <a:rPr lang="es-ES" sz="1600" i="0" dirty="0">
                <a:solidFill>
                  <a:srgbClr val="202122"/>
                </a:solidFill>
                <a:effectLst/>
                <a:latin typeface="Arial" panose="020B0604020202020204" pitchFamily="34" charset="0"/>
              </a:rPr>
              <a:t>.</a:t>
            </a:r>
            <a:endParaRPr lang="es-AR" sz="1600" dirty="0"/>
          </a:p>
        </p:txBody>
      </p:sp>
      <p:sp>
        <p:nvSpPr>
          <p:cNvPr id="5" name="Marcador de texto 4">
            <a:extLst>
              <a:ext uri="{FF2B5EF4-FFF2-40B4-BE49-F238E27FC236}">
                <a16:creationId xmlns:a16="http://schemas.microsoft.com/office/drawing/2014/main" id="{A3A00D79-5822-49B9-508D-28370E9FC50E}"/>
              </a:ext>
            </a:extLst>
          </p:cNvPr>
          <p:cNvSpPr>
            <a:spLocks noGrp="1"/>
          </p:cNvSpPr>
          <p:nvPr>
            <p:ph type="body" sz="quarter" idx="3"/>
          </p:nvPr>
        </p:nvSpPr>
        <p:spPr/>
        <p:txBody>
          <a:bodyPr/>
          <a:lstStyle/>
          <a:p>
            <a:r>
              <a:rPr lang="es-ES" dirty="0"/>
              <a:t>ENERGIA HIDRAULICA</a:t>
            </a:r>
            <a:endParaRPr lang="es-AR" dirty="0"/>
          </a:p>
        </p:txBody>
      </p:sp>
      <p:sp>
        <p:nvSpPr>
          <p:cNvPr id="6" name="Marcador de contenido 5">
            <a:extLst>
              <a:ext uri="{FF2B5EF4-FFF2-40B4-BE49-F238E27FC236}">
                <a16:creationId xmlns:a16="http://schemas.microsoft.com/office/drawing/2014/main" id="{5C45F3A9-8752-7F58-1024-2CC65AF3A33B}"/>
              </a:ext>
            </a:extLst>
          </p:cNvPr>
          <p:cNvSpPr>
            <a:spLocks noGrp="1"/>
          </p:cNvSpPr>
          <p:nvPr>
            <p:ph sz="quarter" idx="4"/>
          </p:nvPr>
        </p:nvSpPr>
        <p:spPr/>
        <p:txBody>
          <a:bodyPr>
            <a:normAutofit/>
          </a:bodyPr>
          <a:lstStyle/>
          <a:p>
            <a:pPr algn="l"/>
            <a:r>
              <a:rPr lang="es-ES" sz="1600" b="0" i="0" dirty="0">
                <a:solidFill>
                  <a:schemeClr val="bg1"/>
                </a:solidFill>
                <a:effectLst/>
                <a:latin typeface="Arial" panose="020B0604020202020204" pitchFamily="34" charset="0"/>
                <a:cs typeface="Arial" panose="020B0604020202020204" pitchFamily="34" charset="0"/>
              </a:rPr>
              <a:t>La energía hidráulica permite generar electricidad a partir de la actividad cinegética del agua. Es decir, utiliza el agua en movimiento para generar electricidad.</a:t>
            </a:r>
          </a:p>
          <a:p>
            <a:pPr algn="l"/>
            <a:r>
              <a:rPr lang="es-ES" sz="1600" b="0" i="0" dirty="0">
                <a:solidFill>
                  <a:schemeClr val="bg1"/>
                </a:solidFill>
                <a:effectLst/>
                <a:latin typeface="Arial" panose="020B0604020202020204" pitchFamily="34" charset="0"/>
                <a:cs typeface="Arial" panose="020B0604020202020204" pitchFamily="34" charset="0"/>
              </a:rPr>
              <a:t>La energía hidráulica es un tipo de energía totalmente ecológica ya que es limpia y no produce emisiones tóxicas. Los embalses no solo se construyen para almacenar agua para el consumo humano o para el riego. También se aprovechan para generar energía hidráulica</a:t>
            </a:r>
            <a:r>
              <a:rPr lang="es-ES" sz="1600" b="0" i="0" dirty="0">
                <a:solidFill>
                  <a:srgbClr val="212529"/>
                </a:solidFill>
                <a:effectLst/>
                <a:latin typeface="Arial" panose="020B0604020202020204" pitchFamily="34" charset="0"/>
                <a:cs typeface="Arial" panose="020B0604020202020204" pitchFamily="34" charset="0"/>
              </a:rPr>
              <a:t>.</a:t>
            </a:r>
          </a:p>
          <a:p>
            <a:endParaRPr lang="es-AR" dirty="0"/>
          </a:p>
        </p:txBody>
      </p:sp>
      <p:pic>
        <p:nvPicPr>
          <p:cNvPr id="2050" name="Picture 2">
            <a:extLst>
              <a:ext uri="{FF2B5EF4-FFF2-40B4-BE49-F238E27FC236}">
                <a16:creationId xmlns:a16="http://schemas.microsoft.com/office/drawing/2014/main" id="{4C3DB2C1-20E8-19BC-9B1B-AAC785B451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0595" y="4292600"/>
            <a:ext cx="257175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A6BC0382-4ABF-E1F8-144E-C02F602E37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9031" y="4011612"/>
            <a:ext cx="2695575"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0583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AE5A10-A2A7-A027-6426-A6E2713F1459}"/>
              </a:ext>
            </a:extLst>
          </p:cNvPr>
          <p:cNvSpPr>
            <a:spLocks noGrp="1"/>
          </p:cNvSpPr>
          <p:nvPr>
            <p:ph type="title"/>
          </p:nvPr>
        </p:nvSpPr>
        <p:spPr>
          <a:xfrm>
            <a:off x="-933964" y="6181662"/>
            <a:ext cx="4462431" cy="1507067"/>
          </a:xfrm>
        </p:spPr>
        <p:txBody>
          <a:bodyPr/>
          <a:lstStyle/>
          <a:p>
            <a:endParaRPr lang="es-AR" dirty="0"/>
          </a:p>
        </p:txBody>
      </p:sp>
      <p:sp>
        <p:nvSpPr>
          <p:cNvPr id="3" name="Marcador de texto 2">
            <a:extLst>
              <a:ext uri="{FF2B5EF4-FFF2-40B4-BE49-F238E27FC236}">
                <a16:creationId xmlns:a16="http://schemas.microsoft.com/office/drawing/2014/main" id="{0EC2E0C8-E3DD-8CF3-BFAC-B529A261F5F7}"/>
              </a:ext>
            </a:extLst>
          </p:cNvPr>
          <p:cNvSpPr>
            <a:spLocks noGrp="1"/>
          </p:cNvSpPr>
          <p:nvPr>
            <p:ph type="body" idx="1"/>
          </p:nvPr>
        </p:nvSpPr>
        <p:spPr/>
        <p:txBody>
          <a:bodyPr/>
          <a:lstStyle/>
          <a:p>
            <a:r>
              <a:rPr lang="es-ES" dirty="0"/>
              <a:t>ENERGIA DEL MAR</a:t>
            </a:r>
            <a:endParaRPr lang="es-AR" dirty="0"/>
          </a:p>
        </p:txBody>
      </p:sp>
      <p:sp>
        <p:nvSpPr>
          <p:cNvPr id="4" name="Marcador de contenido 3">
            <a:extLst>
              <a:ext uri="{FF2B5EF4-FFF2-40B4-BE49-F238E27FC236}">
                <a16:creationId xmlns:a16="http://schemas.microsoft.com/office/drawing/2014/main" id="{E7B38794-3749-962F-CD47-08E95BE398B0}"/>
              </a:ext>
            </a:extLst>
          </p:cNvPr>
          <p:cNvSpPr>
            <a:spLocks noGrp="1"/>
          </p:cNvSpPr>
          <p:nvPr>
            <p:ph sz="half" idx="2"/>
          </p:nvPr>
        </p:nvSpPr>
        <p:spPr/>
        <p:txBody>
          <a:bodyPr>
            <a:normAutofit lnSpcReduction="10000"/>
          </a:bodyPr>
          <a:lstStyle/>
          <a:p>
            <a:r>
              <a:rPr lang="es-ES" sz="1600" b="0" i="0" dirty="0">
                <a:solidFill>
                  <a:schemeClr val="bg1"/>
                </a:solidFill>
                <a:effectLst/>
                <a:latin typeface="Arial" panose="020B0604020202020204" pitchFamily="34" charset="0"/>
                <a:cs typeface="Arial" panose="020B0604020202020204" pitchFamily="34" charset="0"/>
              </a:rPr>
              <a:t>La energía marina es un tipo de </a:t>
            </a:r>
            <a:r>
              <a:rPr lang="es-ES" sz="1600" dirty="0">
                <a:solidFill>
                  <a:schemeClr val="bg1"/>
                </a:solidFill>
                <a:latin typeface="Arial" panose="020B0604020202020204" pitchFamily="34" charset="0"/>
                <a:cs typeface="Arial" panose="020B0604020202020204" pitchFamily="34" charset="0"/>
              </a:rPr>
              <a:t>energía natural</a:t>
            </a:r>
            <a:r>
              <a:rPr lang="es-ES" sz="1600" b="1" i="0" dirty="0">
                <a:solidFill>
                  <a:schemeClr val="bg1"/>
                </a:solidFill>
                <a:effectLst/>
                <a:latin typeface="Arial" panose="020B0604020202020204" pitchFamily="34" charset="0"/>
                <a:cs typeface="Arial" panose="020B0604020202020204" pitchFamily="34" charset="0"/>
              </a:rPr>
              <a:t> </a:t>
            </a:r>
            <a:r>
              <a:rPr lang="es-ES" sz="1600" b="0" i="0" dirty="0">
                <a:solidFill>
                  <a:schemeClr val="bg1"/>
                </a:solidFill>
                <a:effectLst/>
                <a:latin typeface="Arial" panose="020B0604020202020204" pitchFamily="34" charset="0"/>
                <a:cs typeface="Arial" panose="020B0604020202020204" pitchFamily="34" charset="0"/>
              </a:rPr>
              <a:t>producida por las </a:t>
            </a:r>
            <a:r>
              <a:rPr lang="es-ES" sz="1600" b="1" i="0" dirty="0">
                <a:solidFill>
                  <a:schemeClr val="bg1"/>
                </a:solidFill>
                <a:effectLst/>
                <a:latin typeface="Arial" panose="020B0604020202020204" pitchFamily="34" charset="0"/>
                <a:cs typeface="Arial" panose="020B0604020202020204" pitchFamily="34" charset="0"/>
              </a:rPr>
              <a:t>virtudes del océano</a:t>
            </a:r>
            <a:r>
              <a:rPr lang="es-ES" sz="1600" b="0" i="0" dirty="0">
                <a:solidFill>
                  <a:schemeClr val="bg1"/>
                </a:solidFill>
                <a:effectLst/>
                <a:latin typeface="Arial" panose="020B0604020202020204" pitchFamily="34" charset="0"/>
                <a:cs typeface="Arial" panose="020B0604020202020204" pitchFamily="34" charset="0"/>
              </a:rPr>
              <a:t>. Las características del mar ofrecen un gran poderío energético que pueden ser aprovechadas para generar energías limpias y renovables.</a:t>
            </a:r>
            <a:endParaRPr lang="es-AR" sz="1600" dirty="0">
              <a:solidFill>
                <a:schemeClr val="bg1"/>
              </a:solidFill>
              <a:latin typeface="Arial" panose="020B0604020202020204" pitchFamily="34" charset="0"/>
              <a:cs typeface="Arial" panose="020B0604020202020204" pitchFamily="34" charset="0"/>
            </a:endParaRPr>
          </a:p>
        </p:txBody>
      </p:sp>
      <p:sp>
        <p:nvSpPr>
          <p:cNvPr id="5" name="Marcador de texto 4">
            <a:extLst>
              <a:ext uri="{FF2B5EF4-FFF2-40B4-BE49-F238E27FC236}">
                <a16:creationId xmlns:a16="http://schemas.microsoft.com/office/drawing/2014/main" id="{3D6040A0-4E53-BA28-9D9A-173A5F930E9C}"/>
              </a:ext>
            </a:extLst>
          </p:cNvPr>
          <p:cNvSpPr>
            <a:spLocks noGrp="1"/>
          </p:cNvSpPr>
          <p:nvPr>
            <p:ph type="body" sz="quarter" idx="3"/>
          </p:nvPr>
        </p:nvSpPr>
        <p:spPr/>
        <p:txBody>
          <a:bodyPr/>
          <a:lstStyle/>
          <a:p>
            <a:r>
              <a:rPr lang="es-ES" dirty="0"/>
              <a:t>ENERGIA EOLICA</a:t>
            </a:r>
            <a:endParaRPr lang="es-AR" dirty="0"/>
          </a:p>
        </p:txBody>
      </p:sp>
      <p:sp>
        <p:nvSpPr>
          <p:cNvPr id="6" name="Marcador de contenido 5">
            <a:extLst>
              <a:ext uri="{FF2B5EF4-FFF2-40B4-BE49-F238E27FC236}">
                <a16:creationId xmlns:a16="http://schemas.microsoft.com/office/drawing/2014/main" id="{D13F0509-A37C-3907-F7CF-A9313F5DC4D1}"/>
              </a:ext>
            </a:extLst>
          </p:cNvPr>
          <p:cNvSpPr>
            <a:spLocks noGrp="1"/>
          </p:cNvSpPr>
          <p:nvPr>
            <p:ph sz="quarter" idx="4"/>
          </p:nvPr>
        </p:nvSpPr>
        <p:spPr/>
        <p:txBody>
          <a:bodyPr>
            <a:normAutofit lnSpcReduction="10000"/>
          </a:bodyPr>
          <a:lstStyle/>
          <a:p>
            <a:r>
              <a:rPr lang="es-ES" sz="1600" i="0" dirty="0">
                <a:solidFill>
                  <a:schemeClr val="bg1"/>
                </a:solidFill>
                <a:effectLst/>
                <a:latin typeface="Arial" panose="020B0604020202020204" pitchFamily="34" charset="0"/>
                <a:cs typeface="Arial" panose="020B0604020202020204" pitchFamily="34" charset="0"/>
              </a:rPr>
              <a:t>La energía eólica es aquella que se obtiene a partir de la fuerza del viento, llamada también energía cinética del viento y se utiliza para producir electricidad. Estamos ante una energía renovable, ya que el viento es un recurso renovable, que también es limpia y respetuosa con el medio ambiente. Esto no significa que sea inocua o que no tenga ningún impacto negativo, todos las cosas lo tienen, pero en este caso se trata de una energía renovable con un impacto ambiental muy bajo, en comparación a las energías no renovables o a otras renovables, y que resulta ser muy eficiente</a:t>
            </a:r>
            <a:r>
              <a:rPr lang="es-ES" sz="1600" b="0" i="0" dirty="0">
                <a:solidFill>
                  <a:srgbClr val="333333"/>
                </a:solidFill>
                <a:effectLst/>
                <a:latin typeface="Arial" panose="020B0604020202020204" pitchFamily="34" charset="0"/>
                <a:cs typeface="Arial" panose="020B0604020202020204" pitchFamily="34" charset="0"/>
              </a:rPr>
              <a:t>.</a:t>
            </a:r>
          </a:p>
          <a:p>
            <a:endParaRPr lang="es-AR" sz="1600" dirty="0">
              <a:latin typeface="Arial" panose="020B0604020202020204" pitchFamily="34" charset="0"/>
              <a:cs typeface="Arial" panose="020B0604020202020204" pitchFamily="34" charset="0"/>
            </a:endParaRPr>
          </a:p>
        </p:txBody>
      </p:sp>
      <p:pic>
        <p:nvPicPr>
          <p:cNvPr id="3074" name="Picture 2" descr="¿Qué es la energía marina? Tipos, ventajas, desventajas y cómo funciona">
            <a:extLst>
              <a:ext uri="{FF2B5EF4-FFF2-40B4-BE49-F238E27FC236}">
                <a16:creationId xmlns:a16="http://schemas.microsoft.com/office/drawing/2014/main" id="{8ABEFAC3-B320-1068-2526-904E89B01B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8824" y="3785068"/>
            <a:ext cx="3585882" cy="2676525"/>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4">
            <a:extLst>
              <a:ext uri="{FF2B5EF4-FFF2-40B4-BE49-F238E27FC236}">
                <a16:creationId xmlns:a16="http://schemas.microsoft.com/office/drawing/2014/main" id="{2C4731B5-306A-849C-1595-A458201A28FC}"/>
              </a:ext>
            </a:extLst>
          </p:cNvPr>
          <p:cNvSpPr>
            <a:spLocks noChangeAspect="1" noChangeArrowheads="1"/>
          </p:cNvSpPr>
          <p:nvPr/>
        </p:nvSpPr>
        <p:spPr bwMode="auto">
          <a:xfrm>
            <a:off x="5943600" y="3276600"/>
            <a:ext cx="3052482" cy="305248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sp>
        <p:nvSpPr>
          <p:cNvPr id="8" name="AutoShape 6">
            <a:extLst>
              <a:ext uri="{FF2B5EF4-FFF2-40B4-BE49-F238E27FC236}">
                <a16:creationId xmlns:a16="http://schemas.microsoft.com/office/drawing/2014/main" id="{6735DD0B-EF57-F8DB-4A2F-06552B399CD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sp>
        <p:nvSpPr>
          <p:cNvPr id="9" name="AutoShape 8">
            <a:extLst>
              <a:ext uri="{FF2B5EF4-FFF2-40B4-BE49-F238E27FC236}">
                <a16:creationId xmlns:a16="http://schemas.microsoft.com/office/drawing/2014/main" id="{AF936E37-3AEE-B1C3-28CB-A8EEAA7CEFC3}"/>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sp>
        <p:nvSpPr>
          <p:cNvPr id="10" name="AutoShape 10">
            <a:extLst>
              <a:ext uri="{FF2B5EF4-FFF2-40B4-BE49-F238E27FC236}">
                <a16:creationId xmlns:a16="http://schemas.microsoft.com/office/drawing/2014/main" id="{E26F3A09-F4DB-9468-4EB8-91D936FB542E}"/>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pic>
        <p:nvPicPr>
          <p:cNvPr id="3084" name="Picture 12">
            <a:extLst>
              <a:ext uri="{FF2B5EF4-FFF2-40B4-BE49-F238E27FC236}">
                <a16:creationId xmlns:a16="http://schemas.microsoft.com/office/drawing/2014/main" id="{5DC3C974-5777-52F7-CB0A-77049BB681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V="1">
            <a:off x="6638614" y="4390746"/>
            <a:ext cx="3585882" cy="2017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9853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558A2F-618D-F664-522F-B857A4757733}"/>
              </a:ext>
            </a:extLst>
          </p:cNvPr>
          <p:cNvSpPr>
            <a:spLocks noGrp="1"/>
          </p:cNvSpPr>
          <p:nvPr>
            <p:ph type="title"/>
          </p:nvPr>
        </p:nvSpPr>
        <p:spPr>
          <a:xfrm>
            <a:off x="1546754" y="4897849"/>
            <a:ext cx="2519169" cy="410750"/>
          </a:xfrm>
        </p:spPr>
        <p:txBody>
          <a:bodyPr>
            <a:normAutofit fontScale="90000"/>
          </a:bodyPr>
          <a:lstStyle/>
          <a:p>
            <a:endParaRPr lang="es-AR" dirty="0"/>
          </a:p>
        </p:txBody>
      </p:sp>
      <p:sp>
        <p:nvSpPr>
          <p:cNvPr id="3" name="Marcador de texto 2">
            <a:extLst>
              <a:ext uri="{FF2B5EF4-FFF2-40B4-BE49-F238E27FC236}">
                <a16:creationId xmlns:a16="http://schemas.microsoft.com/office/drawing/2014/main" id="{FC9B55B9-A3BA-1C31-DE6C-DA2691E07FA6}"/>
              </a:ext>
            </a:extLst>
          </p:cNvPr>
          <p:cNvSpPr>
            <a:spLocks noGrp="1"/>
          </p:cNvSpPr>
          <p:nvPr>
            <p:ph type="body" idx="1"/>
          </p:nvPr>
        </p:nvSpPr>
        <p:spPr/>
        <p:txBody>
          <a:bodyPr/>
          <a:lstStyle/>
          <a:p>
            <a:r>
              <a:rPr lang="es-ES" dirty="0"/>
              <a:t>BIOMASA</a:t>
            </a:r>
            <a:endParaRPr lang="es-AR" dirty="0"/>
          </a:p>
        </p:txBody>
      </p:sp>
      <p:sp>
        <p:nvSpPr>
          <p:cNvPr id="4" name="Marcador de contenido 3">
            <a:extLst>
              <a:ext uri="{FF2B5EF4-FFF2-40B4-BE49-F238E27FC236}">
                <a16:creationId xmlns:a16="http://schemas.microsoft.com/office/drawing/2014/main" id="{DACBCE58-F9B5-281D-DF01-71F9091BF0F3}"/>
              </a:ext>
            </a:extLst>
          </p:cNvPr>
          <p:cNvSpPr>
            <a:spLocks noGrp="1"/>
          </p:cNvSpPr>
          <p:nvPr>
            <p:ph sz="half" idx="2"/>
          </p:nvPr>
        </p:nvSpPr>
        <p:spPr/>
        <p:txBody>
          <a:bodyPr>
            <a:normAutofit/>
          </a:bodyPr>
          <a:lstStyle/>
          <a:p>
            <a:r>
              <a:rPr lang="es-ES" sz="1600" i="0" dirty="0">
                <a:solidFill>
                  <a:schemeClr val="bg1"/>
                </a:solidFill>
                <a:effectLst/>
                <a:latin typeface="Arial" panose="020B0604020202020204" pitchFamily="34" charset="0"/>
                <a:cs typeface="Arial" panose="020B0604020202020204" pitchFamily="34" charset="0"/>
              </a:rPr>
              <a:t>La biomasa es un combustible que se obtiene a partir de materia orgánica. Su nombre deriva del prefijo “bio“ (vida) y la palabra masa. Es decir, “materia viva”. De este modo, la biomasa es un tipo de combustible que se caracteriza por estar fabricado a partir de materia orgánica. Aunque muchas veces pensamos que la biomasa solo se refiere a la que se obtiene con la </a:t>
            </a:r>
            <a:r>
              <a:rPr lang="es-ES" sz="1600" dirty="0">
                <a:solidFill>
                  <a:schemeClr val="bg1"/>
                </a:solidFill>
                <a:latin typeface="Arial" panose="020B0604020202020204" pitchFamily="34" charset="0"/>
                <a:cs typeface="Arial" panose="020B0604020202020204" pitchFamily="34" charset="0"/>
              </a:rPr>
              <a:t>madera como combustible</a:t>
            </a:r>
            <a:r>
              <a:rPr lang="es-ES" sz="1600" i="0" dirty="0">
                <a:solidFill>
                  <a:schemeClr val="bg1"/>
                </a:solidFill>
                <a:effectLst/>
                <a:latin typeface="Arial" panose="020B0604020202020204" pitchFamily="34" charset="0"/>
                <a:cs typeface="Arial" panose="020B0604020202020204" pitchFamily="34" charset="0"/>
              </a:rPr>
              <a:t>, la realidad es que existen muchísimos otros tipos</a:t>
            </a:r>
            <a:r>
              <a:rPr lang="es-ES" b="0" i="0" dirty="0">
                <a:solidFill>
                  <a:srgbClr val="333333"/>
                </a:solidFill>
                <a:effectLst/>
                <a:latin typeface="Catamaran"/>
              </a:rPr>
              <a:t>.</a:t>
            </a:r>
            <a:endParaRPr lang="es-AR" dirty="0"/>
          </a:p>
        </p:txBody>
      </p:sp>
      <p:sp>
        <p:nvSpPr>
          <p:cNvPr id="5" name="Marcador de texto 4">
            <a:extLst>
              <a:ext uri="{FF2B5EF4-FFF2-40B4-BE49-F238E27FC236}">
                <a16:creationId xmlns:a16="http://schemas.microsoft.com/office/drawing/2014/main" id="{CE2E8FE0-E998-1C42-7306-6C472A1E02B2}"/>
              </a:ext>
            </a:extLst>
          </p:cNvPr>
          <p:cNvSpPr>
            <a:spLocks noGrp="1"/>
          </p:cNvSpPr>
          <p:nvPr>
            <p:ph type="body" sz="quarter" idx="3"/>
          </p:nvPr>
        </p:nvSpPr>
        <p:spPr/>
        <p:txBody>
          <a:bodyPr/>
          <a:lstStyle/>
          <a:p>
            <a:r>
              <a:rPr lang="es-ES" dirty="0"/>
              <a:t>GEOTERMIA</a:t>
            </a:r>
            <a:endParaRPr lang="es-AR" dirty="0"/>
          </a:p>
        </p:txBody>
      </p:sp>
      <p:sp>
        <p:nvSpPr>
          <p:cNvPr id="6" name="Marcador de contenido 5">
            <a:extLst>
              <a:ext uri="{FF2B5EF4-FFF2-40B4-BE49-F238E27FC236}">
                <a16:creationId xmlns:a16="http://schemas.microsoft.com/office/drawing/2014/main" id="{F7054ECE-9FBD-F827-0492-596A44CA5D89}"/>
              </a:ext>
            </a:extLst>
          </p:cNvPr>
          <p:cNvSpPr>
            <a:spLocks noGrp="1"/>
          </p:cNvSpPr>
          <p:nvPr>
            <p:ph sz="quarter" idx="4"/>
          </p:nvPr>
        </p:nvSpPr>
        <p:spPr/>
        <p:txBody>
          <a:bodyPr>
            <a:normAutofit/>
          </a:bodyPr>
          <a:lstStyle/>
          <a:p>
            <a:r>
              <a:rPr lang="es-ES" sz="1600" b="0" i="0" dirty="0">
                <a:solidFill>
                  <a:schemeClr val="bg1"/>
                </a:solidFill>
                <a:effectLst/>
                <a:latin typeface="Arial" panose="020B0604020202020204" pitchFamily="34" charset="0"/>
                <a:cs typeface="Arial" panose="020B0604020202020204" pitchFamily="34" charset="0"/>
              </a:rPr>
              <a:t>La </a:t>
            </a:r>
            <a:r>
              <a:rPr lang="es-ES" sz="1600" b="1" i="0" dirty="0">
                <a:solidFill>
                  <a:schemeClr val="bg1"/>
                </a:solidFill>
                <a:effectLst/>
                <a:latin typeface="Arial" panose="020B0604020202020204" pitchFamily="34" charset="0"/>
                <a:cs typeface="Arial" panose="020B0604020202020204" pitchFamily="34" charset="0"/>
              </a:rPr>
              <a:t>energía geotérmica</a:t>
            </a:r>
            <a:r>
              <a:rPr lang="es-ES" sz="1600" b="0" i="0" dirty="0">
                <a:solidFill>
                  <a:schemeClr val="bg1"/>
                </a:solidFill>
                <a:effectLst/>
                <a:latin typeface="Arial" panose="020B0604020202020204" pitchFamily="34" charset="0"/>
                <a:cs typeface="Arial" panose="020B0604020202020204" pitchFamily="34" charset="0"/>
              </a:rPr>
              <a:t> es una energía renovable​ que se obtiene mediante el aprovechamiento del calor del interior de la Tierra que se transmite a través de los cuerpos de roca o piedras calientes o conducción y convección, donde se suscitan procesos de interacción de agua subterránea y rocas, dando origen a los sistemas geotérmicos.</a:t>
            </a:r>
            <a:endParaRPr lang="es-AR" sz="1600" dirty="0">
              <a:solidFill>
                <a:schemeClr val="bg1"/>
              </a:solidFill>
              <a:latin typeface="Arial" panose="020B0604020202020204" pitchFamily="34" charset="0"/>
              <a:cs typeface="Arial" panose="020B0604020202020204" pitchFamily="34" charset="0"/>
            </a:endParaRPr>
          </a:p>
        </p:txBody>
      </p:sp>
      <p:pic>
        <p:nvPicPr>
          <p:cNvPr id="4100" name="Picture 4">
            <a:extLst>
              <a:ext uri="{FF2B5EF4-FFF2-40B4-BE49-F238E27FC236}">
                <a16:creationId xmlns:a16="http://schemas.microsoft.com/office/drawing/2014/main" id="{ECB75951-02AC-5ACD-11B0-3FF4B0C79C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2080" y="4147868"/>
            <a:ext cx="3534615" cy="2024332"/>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En este momento estás viendo Geotermia: qué es y cómo funciona la energía geotérmica">
            <a:extLst>
              <a:ext uri="{FF2B5EF4-FFF2-40B4-BE49-F238E27FC236}">
                <a16:creationId xmlns:a16="http://schemas.microsoft.com/office/drawing/2014/main" id="{1FDFFEE7-6C40-DC32-6039-05F1191797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4172" y="3661423"/>
            <a:ext cx="4194922" cy="2540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0191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45ED02-6870-443B-98B0-741E06657828}"/>
              </a:ext>
            </a:extLst>
          </p:cNvPr>
          <p:cNvSpPr>
            <a:spLocks noGrp="1"/>
          </p:cNvSpPr>
          <p:nvPr>
            <p:ph type="ctrTitle"/>
          </p:nvPr>
        </p:nvSpPr>
        <p:spPr/>
        <p:txBody>
          <a:bodyPr>
            <a:normAutofit/>
          </a:bodyPr>
          <a:lstStyle/>
          <a:p>
            <a:r>
              <a:rPr lang="es-ES" sz="1600" i="0" dirty="0">
                <a:solidFill>
                  <a:srgbClr val="202122"/>
                </a:solidFill>
                <a:effectLst/>
                <a:latin typeface="Arial" panose="020B0604020202020204" pitchFamily="34" charset="0"/>
                <a:cs typeface="Arial" panose="020B0604020202020204" pitchFamily="34" charset="0"/>
              </a:rPr>
              <a:t>Las energías no renovables o energías convencionales son aquellas fuentes de energía que se encuentran en la naturaleza en cantidades limitadas, las cuales, una vez consumidas en su totalidad, no pueden sustituirse,</a:t>
            </a:r>
            <a:r>
              <a:rPr lang="es-ES" sz="1600" i="0" u="none" strike="noStrike" baseline="30000" dirty="0">
                <a:solidFill>
                  <a:srgbClr val="202122"/>
                </a:solidFill>
                <a:effectLst/>
                <a:latin typeface="Arial" panose="020B0604020202020204" pitchFamily="34" charset="0"/>
                <a:cs typeface="Arial" panose="020B0604020202020204" pitchFamily="34" charset="0"/>
                <a:hlinkClick r:id="rId2"/>
              </a:rPr>
              <a:t>1</a:t>
            </a:r>
            <a:r>
              <a:rPr lang="es-ES" sz="1600" i="0" dirty="0">
                <a:solidFill>
                  <a:srgbClr val="202122"/>
                </a:solidFill>
                <a:effectLst/>
                <a:latin typeface="Arial" panose="020B0604020202020204" pitchFamily="34" charset="0"/>
                <a:cs typeface="Arial" panose="020B0604020202020204" pitchFamily="34" charset="0"/>
              </a:rPr>
              <a:t>​ ya que no existe sistema de producción o de extracción económicamente viable.</a:t>
            </a:r>
            <a:br>
              <a:rPr lang="es-AR" sz="1600" dirty="0">
                <a:latin typeface="Arial" panose="020B0604020202020204" pitchFamily="34" charset="0"/>
                <a:cs typeface="Arial" panose="020B0604020202020204" pitchFamily="34" charset="0"/>
              </a:rPr>
            </a:br>
            <a:endParaRPr lang="es-AR" sz="1600" dirty="0">
              <a:latin typeface="Arial" panose="020B0604020202020204" pitchFamily="34" charset="0"/>
              <a:cs typeface="Arial" panose="020B0604020202020204" pitchFamily="34" charset="0"/>
            </a:endParaRPr>
          </a:p>
        </p:txBody>
      </p:sp>
      <p:sp>
        <p:nvSpPr>
          <p:cNvPr id="3" name="Subtítulo 2">
            <a:extLst>
              <a:ext uri="{FF2B5EF4-FFF2-40B4-BE49-F238E27FC236}">
                <a16:creationId xmlns:a16="http://schemas.microsoft.com/office/drawing/2014/main" id="{68964F57-B624-C6FB-6888-644CFC878F9F}"/>
              </a:ext>
            </a:extLst>
          </p:cNvPr>
          <p:cNvSpPr>
            <a:spLocks noGrp="1"/>
          </p:cNvSpPr>
          <p:nvPr>
            <p:ph type="subTitle" idx="1"/>
          </p:nvPr>
        </p:nvSpPr>
        <p:spPr/>
        <p:txBody>
          <a:bodyPr>
            <a:normAutofit/>
          </a:bodyPr>
          <a:lstStyle/>
          <a:p>
            <a:r>
              <a:rPr lang="es-ES" sz="3850" dirty="0">
                <a:latin typeface="Arial Black" panose="020B0A04020102020204" pitchFamily="34" charset="0"/>
              </a:rPr>
              <a:t>ENERGIA NO RENOVABLE</a:t>
            </a:r>
            <a:endParaRPr lang="es-AR" sz="3850" dirty="0">
              <a:latin typeface="Arial Black" panose="020B0A04020102020204" pitchFamily="34" charset="0"/>
            </a:endParaRPr>
          </a:p>
        </p:txBody>
      </p:sp>
      <p:pic>
        <p:nvPicPr>
          <p:cNvPr id="5122" name="Picture 2">
            <a:extLst>
              <a:ext uri="{FF2B5EF4-FFF2-40B4-BE49-F238E27FC236}">
                <a16:creationId xmlns:a16="http://schemas.microsoft.com/office/drawing/2014/main" id="{46AA5143-80DA-CF05-AAFB-AAA03605B1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6534" y="3429000"/>
            <a:ext cx="3272204" cy="3272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8679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AE69B8-22B0-A548-2133-447840C0F904}"/>
              </a:ext>
            </a:extLst>
          </p:cNvPr>
          <p:cNvSpPr>
            <a:spLocks noGrp="1"/>
          </p:cNvSpPr>
          <p:nvPr>
            <p:ph type="title"/>
          </p:nvPr>
        </p:nvSpPr>
        <p:spPr>
          <a:xfrm>
            <a:off x="3312454" y="5788553"/>
            <a:ext cx="10095146" cy="1890811"/>
          </a:xfrm>
        </p:spPr>
        <p:txBody>
          <a:bodyPr/>
          <a:lstStyle/>
          <a:p>
            <a:endParaRPr lang="es-AR" dirty="0"/>
          </a:p>
        </p:txBody>
      </p:sp>
      <p:sp>
        <p:nvSpPr>
          <p:cNvPr id="3" name="Marcador de texto 2">
            <a:extLst>
              <a:ext uri="{FF2B5EF4-FFF2-40B4-BE49-F238E27FC236}">
                <a16:creationId xmlns:a16="http://schemas.microsoft.com/office/drawing/2014/main" id="{0021FE19-FEC1-CB17-2258-76E442781AB1}"/>
              </a:ext>
            </a:extLst>
          </p:cNvPr>
          <p:cNvSpPr>
            <a:spLocks noGrp="1"/>
          </p:cNvSpPr>
          <p:nvPr>
            <p:ph type="body" idx="1"/>
          </p:nvPr>
        </p:nvSpPr>
        <p:spPr/>
        <p:txBody>
          <a:bodyPr/>
          <a:lstStyle/>
          <a:p>
            <a:r>
              <a:rPr lang="es-ES" dirty="0"/>
              <a:t>PETROLEO</a:t>
            </a:r>
            <a:endParaRPr lang="es-AR" dirty="0"/>
          </a:p>
        </p:txBody>
      </p:sp>
      <p:sp>
        <p:nvSpPr>
          <p:cNvPr id="4" name="Marcador de contenido 3">
            <a:extLst>
              <a:ext uri="{FF2B5EF4-FFF2-40B4-BE49-F238E27FC236}">
                <a16:creationId xmlns:a16="http://schemas.microsoft.com/office/drawing/2014/main" id="{44E3CFEE-33AD-6D1B-3A47-FCF607B5E4D5}"/>
              </a:ext>
            </a:extLst>
          </p:cNvPr>
          <p:cNvSpPr>
            <a:spLocks noGrp="1"/>
          </p:cNvSpPr>
          <p:nvPr>
            <p:ph sz="half" idx="2"/>
          </p:nvPr>
        </p:nvSpPr>
        <p:spPr/>
        <p:txBody>
          <a:bodyPr>
            <a:normAutofit fontScale="70000" lnSpcReduction="20000"/>
          </a:bodyPr>
          <a:lstStyle/>
          <a:p>
            <a:pPr algn="l"/>
            <a:r>
              <a:rPr lang="es-ES" sz="2300" b="0" i="0" dirty="0">
                <a:solidFill>
                  <a:srgbClr val="000000"/>
                </a:solidFill>
                <a:effectLst/>
                <a:latin typeface="Arial" panose="020B0604020202020204" pitchFamily="34" charset="0"/>
              </a:rPr>
              <a:t>Los automóviles, camiones y motocicletas que funcionan con motores de combustión interna utilizan gasolina o gasóleo como combustible.</a:t>
            </a:r>
          </a:p>
          <a:p>
            <a:pPr algn="l"/>
            <a:r>
              <a:rPr lang="es-ES" sz="2300" b="0" i="0" dirty="0">
                <a:solidFill>
                  <a:srgbClr val="000000"/>
                </a:solidFill>
                <a:effectLst/>
                <a:latin typeface="Arial" panose="020B0604020202020204" pitchFamily="34" charset="0"/>
              </a:rPr>
              <a:t>Estos combustibles derivan directamente del </a:t>
            </a:r>
            <a:r>
              <a:rPr lang="es-ES" sz="2300" b="0" i="0" u="sng" dirty="0">
                <a:solidFill>
                  <a:srgbClr val="073C1E"/>
                </a:solidFill>
                <a:effectLst/>
                <a:latin typeface="Arial" panose="020B0604020202020204" pitchFamily="34" charset="0"/>
                <a:hlinkClick r:id="rId3"/>
              </a:rPr>
              <a:t>petróleo</a:t>
            </a:r>
            <a:r>
              <a:rPr lang="es-ES" sz="2300" b="0" i="0" dirty="0">
                <a:solidFill>
                  <a:srgbClr val="000000"/>
                </a:solidFill>
                <a:effectLst/>
                <a:latin typeface="Arial" panose="020B0604020202020204" pitchFamily="34" charset="0"/>
              </a:rPr>
              <a:t> crudo y son responsables de la movilidad en carreteras y autopistas en todo el mundo.</a:t>
            </a:r>
          </a:p>
          <a:p>
            <a:pPr algn="l"/>
            <a:r>
              <a:rPr lang="es-ES" sz="2300" b="0" i="0" dirty="0">
                <a:solidFill>
                  <a:srgbClr val="000000"/>
                </a:solidFill>
                <a:effectLst/>
                <a:latin typeface="Arial" panose="020B0604020202020204" pitchFamily="34" charset="0"/>
              </a:rPr>
              <a:t>Aunque los vehículos eléctricos están en crecimiento como una alternativa más limpia, todavía se utilizan millones de vehículos con motores de combustión que dependen de estos combustibles no renovables.</a:t>
            </a:r>
          </a:p>
          <a:p>
            <a:endParaRPr lang="es-AR" dirty="0"/>
          </a:p>
        </p:txBody>
      </p:sp>
      <p:sp>
        <p:nvSpPr>
          <p:cNvPr id="5" name="Marcador de texto 4">
            <a:extLst>
              <a:ext uri="{FF2B5EF4-FFF2-40B4-BE49-F238E27FC236}">
                <a16:creationId xmlns:a16="http://schemas.microsoft.com/office/drawing/2014/main" id="{34CF24E9-9CBB-3167-BA78-3DA4EB115BA6}"/>
              </a:ext>
            </a:extLst>
          </p:cNvPr>
          <p:cNvSpPr>
            <a:spLocks noGrp="1"/>
          </p:cNvSpPr>
          <p:nvPr>
            <p:ph type="body" sz="quarter" idx="3"/>
          </p:nvPr>
        </p:nvSpPr>
        <p:spPr/>
        <p:txBody>
          <a:bodyPr/>
          <a:lstStyle/>
          <a:p>
            <a:r>
              <a:rPr lang="es-ES" dirty="0"/>
              <a:t>GAS NATURAL</a:t>
            </a:r>
            <a:endParaRPr lang="es-AR" dirty="0"/>
          </a:p>
        </p:txBody>
      </p:sp>
      <p:sp>
        <p:nvSpPr>
          <p:cNvPr id="6" name="Marcador de contenido 5">
            <a:extLst>
              <a:ext uri="{FF2B5EF4-FFF2-40B4-BE49-F238E27FC236}">
                <a16:creationId xmlns:a16="http://schemas.microsoft.com/office/drawing/2014/main" id="{CA84B617-DE87-F6F4-AE6F-ED0FB703D919}"/>
              </a:ext>
            </a:extLst>
          </p:cNvPr>
          <p:cNvSpPr>
            <a:spLocks noGrp="1"/>
          </p:cNvSpPr>
          <p:nvPr>
            <p:ph sz="quarter" idx="4"/>
          </p:nvPr>
        </p:nvSpPr>
        <p:spPr/>
        <p:txBody>
          <a:bodyPr>
            <a:normAutofit fontScale="70000" lnSpcReduction="20000"/>
          </a:bodyPr>
          <a:lstStyle/>
          <a:p>
            <a:pPr algn="l"/>
            <a:r>
              <a:rPr lang="es-ES" sz="2300" b="0" i="0" dirty="0">
                <a:solidFill>
                  <a:srgbClr val="000000"/>
                </a:solidFill>
                <a:effectLst/>
                <a:latin typeface="Arial" panose="020B0604020202020204" pitchFamily="34" charset="0"/>
                <a:cs typeface="Arial" panose="020B0604020202020204" pitchFamily="34" charset="0"/>
              </a:rPr>
              <a:t>En muchas viviendas y edificios comerciales, se utilizan calderas de gas que funcionan con </a:t>
            </a:r>
            <a:r>
              <a:rPr lang="es-ES" sz="2300" b="0" i="0" u="sng" dirty="0">
                <a:solidFill>
                  <a:srgbClr val="073C1E"/>
                </a:solidFill>
                <a:effectLst/>
                <a:latin typeface="Arial" panose="020B0604020202020204" pitchFamily="34" charset="0"/>
                <a:cs typeface="Arial" panose="020B0604020202020204" pitchFamily="34" charset="0"/>
                <a:hlinkClick r:id="rId4"/>
              </a:rPr>
              <a:t>gas natural</a:t>
            </a:r>
            <a:r>
              <a:rPr lang="es-ES" sz="2300" b="0" i="0" dirty="0">
                <a:solidFill>
                  <a:srgbClr val="000000"/>
                </a:solidFill>
                <a:effectLst/>
                <a:latin typeface="Arial" panose="020B0604020202020204" pitchFamily="34" charset="0"/>
                <a:cs typeface="Arial" panose="020B0604020202020204" pitchFamily="34" charset="0"/>
              </a:rPr>
              <a:t> para proporcionar calefacción y agua caliente.</a:t>
            </a:r>
          </a:p>
          <a:p>
            <a:pPr algn="l"/>
            <a:r>
              <a:rPr lang="es-ES" sz="2300" b="0" i="0" dirty="0">
                <a:solidFill>
                  <a:srgbClr val="000000"/>
                </a:solidFill>
                <a:effectLst/>
                <a:latin typeface="Arial" panose="020B0604020202020204" pitchFamily="34" charset="0"/>
                <a:cs typeface="Arial" panose="020B0604020202020204" pitchFamily="34" charset="0"/>
              </a:rPr>
              <a:t>El gas natural es una fuente de energía versátil y limpia en comparación con otros combustibles fósiles, y se utiliza ampliamente en aplicaciones de calefacción y refrigeración, así como en la industria y la generación de electricidad</a:t>
            </a:r>
            <a:r>
              <a:rPr lang="es-ES" b="0" i="0" dirty="0">
                <a:solidFill>
                  <a:srgbClr val="000000"/>
                </a:solidFill>
                <a:effectLst/>
                <a:latin typeface="Verdana" panose="020B0604030504040204" pitchFamily="34" charset="0"/>
              </a:rPr>
              <a:t>.</a:t>
            </a:r>
          </a:p>
          <a:p>
            <a:br>
              <a:rPr lang="es-ES" b="0" i="0" dirty="0">
                <a:solidFill>
                  <a:srgbClr val="000000"/>
                </a:solidFill>
                <a:effectLst/>
                <a:latin typeface="Verdana" panose="020B0604030504040204" pitchFamily="34" charset="0"/>
              </a:rPr>
            </a:br>
            <a:endParaRPr lang="es-AR" dirty="0"/>
          </a:p>
        </p:txBody>
      </p:sp>
      <p:pic>
        <p:nvPicPr>
          <p:cNvPr id="6146" name="Picture 2">
            <a:extLst>
              <a:ext uri="{FF2B5EF4-FFF2-40B4-BE49-F238E27FC236}">
                <a16:creationId xmlns:a16="http://schemas.microsoft.com/office/drawing/2014/main" id="{05614CC9-43F9-F509-956D-1BADF644F3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24635" y="4309534"/>
            <a:ext cx="2839402" cy="227152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a:extLst>
              <a:ext uri="{FF2B5EF4-FFF2-40B4-BE49-F238E27FC236}">
                <a16:creationId xmlns:a16="http://schemas.microsoft.com/office/drawing/2014/main" id="{34A33BE0-1B96-E818-4CC9-2608E7C3477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38366" y="3872970"/>
            <a:ext cx="3226595" cy="2151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302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704024-B58D-23E4-49FB-823C0CDE1A33}"/>
              </a:ext>
            </a:extLst>
          </p:cNvPr>
          <p:cNvSpPr>
            <a:spLocks noGrp="1"/>
          </p:cNvSpPr>
          <p:nvPr>
            <p:ph type="title"/>
          </p:nvPr>
        </p:nvSpPr>
        <p:spPr>
          <a:xfrm>
            <a:off x="-2912534" y="5204784"/>
            <a:ext cx="11427470" cy="1671685"/>
          </a:xfrm>
        </p:spPr>
        <p:txBody>
          <a:bodyPr/>
          <a:lstStyle/>
          <a:p>
            <a:endParaRPr lang="es-AR" dirty="0"/>
          </a:p>
        </p:txBody>
      </p:sp>
      <p:sp>
        <p:nvSpPr>
          <p:cNvPr id="3" name="Marcador de texto 2">
            <a:extLst>
              <a:ext uri="{FF2B5EF4-FFF2-40B4-BE49-F238E27FC236}">
                <a16:creationId xmlns:a16="http://schemas.microsoft.com/office/drawing/2014/main" id="{5766D992-1A53-810D-0F28-74EA5B90F5A9}"/>
              </a:ext>
            </a:extLst>
          </p:cNvPr>
          <p:cNvSpPr>
            <a:spLocks noGrp="1"/>
          </p:cNvSpPr>
          <p:nvPr>
            <p:ph type="body" idx="1"/>
          </p:nvPr>
        </p:nvSpPr>
        <p:spPr/>
        <p:txBody>
          <a:bodyPr/>
          <a:lstStyle/>
          <a:p>
            <a:r>
              <a:rPr lang="es-ES" dirty="0"/>
              <a:t>CARBON</a:t>
            </a:r>
            <a:endParaRPr lang="es-AR" dirty="0"/>
          </a:p>
        </p:txBody>
      </p:sp>
      <p:sp>
        <p:nvSpPr>
          <p:cNvPr id="4" name="Marcador de contenido 3">
            <a:extLst>
              <a:ext uri="{FF2B5EF4-FFF2-40B4-BE49-F238E27FC236}">
                <a16:creationId xmlns:a16="http://schemas.microsoft.com/office/drawing/2014/main" id="{983EE4C7-F878-EB3F-C86B-0B07DE45F15B}"/>
              </a:ext>
            </a:extLst>
          </p:cNvPr>
          <p:cNvSpPr>
            <a:spLocks noGrp="1"/>
          </p:cNvSpPr>
          <p:nvPr>
            <p:ph sz="half" idx="2"/>
          </p:nvPr>
        </p:nvSpPr>
        <p:spPr/>
        <p:txBody>
          <a:bodyPr>
            <a:normAutofit/>
          </a:bodyPr>
          <a:lstStyle/>
          <a:p>
            <a:r>
              <a:rPr lang="es-ES" sz="1600" i="0" dirty="0">
                <a:solidFill>
                  <a:schemeClr val="bg1"/>
                </a:solidFill>
                <a:effectLst/>
                <a:latin typeface="Verdana" panose="020B0604030504040204" pitchFamily="34" charset="0"/>
              </a:rPr>
              <a:t>El carbón es un combustible fósil, una roca sedimentaria de origen orgánico de color negro o marrón oscuro. Sus propiedades termodinámicas permiten obtener una gran cantidad de energía calorífica durante su proceso de combustión.</a:t>
            </a:r>
            <a:endParaRPr lang="es-AR" sz="1600" dirty="0">
              <a:solidFill>
                <a:schemeClr val="bg1"/>
              </a:solidFill>
            </a:endParaRPr>
          </a:p>
        </p:txBody>
      </p:sp>
      <p:sp>
        <p:nvSpPr>
          <p:cNvPr id="5" name="Marcador de texto 4">
            <a:extLst>
              <a:ext uri="{FF2B5EF4-FFF2-40B4-BE49-F238E27FC236}">
                <a16:creationId xmlns:a16="http://schemas.microsoft.com/office/drawing/2014/main" id="{A042C4DE-472A-F519-C03B-80A80E77874F}"/>
              </a:ext>
            </a:extLst>
          </p:cNvPr>
          <p:cNvSpPr>
            <a:spLocks noGrp="1"/>
          </p:cNvSpPr>
          <p:nvPr>
            <p:ph type="body" sz="quarter" idx="3"/>
          </p:nvPr>
        </p:nvSpPr>
        <p:spPr/>
        <p:txBody>
          <a:bodyPr/>
          <a:lstStyle/>
          <a:p>
            <a:r>
              <a:rPr lang="es-ES" dirty="0"/>
              <a:t>ENERGIA NUCLEAR</a:t>
            </a:r>
            <a:endParaRPr lang="es-AR" dirty="0"/>
          </a:p>
        </p:txBody>
      </p:sp>
      <p:sp>
        <p:nvSpPr>
          <p:cNvPr id="6" name="Marcador de contenido 5">
            <a:extLst>
              <a:ext uri="{FF2B5EF4-FFF2-40B4-BE49-F238E27FC236}">
                <a16:creationId xmlns:a16="http://schemas.microsoft.com/office/drawing/2014/main" id="{5DD5D547-F8EC-A411-A248-87C3047A71E1}"/>
              </a:ext>
            </a:extLst>
          </p:cNvPr>
          <p:cNvSpPr>
            <a:spLocks noGrp="1"/>
          </p:cNvSpPr>
          <p:nvPr>
            <p:ph sz="quarter" idx="4"/>
          </p:nvPr>
        </p:nvSpPr>
        <p:spPr/>
        <p:txBody>
          <a:bodyPr>
            <a:normAutofit/>
          </a:bodyPr>
          <a:lstStyle/>
          <a:p>
            <a:r>
              <a:rPr lang="es-ES" sz="1600" i="0" dirty="0">
                <a:solidFill>
                  <a:schemeClr val="bg1"/>
                </a:solidFill>
                <a:effectLst/>
                <a:latin typeface="Arial" panose="020B0604020202020204" pitchFamily="34" charset="0"/>
              </a:rPr>
              <a:t>La energía nuclear se obtiene de la fisión de </a:t>
            </a:r>
            <a:r>
              <a:rPr lang="es-ES" sz="1600" i="0" dirty="0">
                <a:solidFill>
                  <a:schemeClr val="bg1"/>
                </a:solidFill>
                <a:effectLst/>
                <a:latin typeface="Arial" panose="020B0604020202020204" pitchFamily="34" charset="0"/>
                <a:hlinkClick r:id="rId3">
                  <a:extLst>
                    <a:ext uri="{A12FA001-AC4F-418D-AE19-62706E023703}">
                      <ahyp:hlinkClr xmlns:ahyp="http://schemas.microsoft.com/office/drawing/2018/hyperlinkcolor" val="tx"/>
                    </a:ext>
                  </a:extLst>
                </a:hlinkClick>
              </a:rPr>
              <a:t>átomos</a:t>
            </a:r>
            <a:r>
              <a:rPr lang="es-ES" sz="1600" i="0" dirty="0">
                <a:solidFill>
                  <a:schemeClr val="bg1"/>
                </a:solidFill>
                <a:effectLst/>
                <a:latin typeface="Arial" panose="020B0604020202020204" pitchFamily="34" charset="0"/>
              </a:rPr>
              <a:t> de uranio. El uranio es un material que se encuentra de forma natural. Sin embargo, la naturaleza no produce las toneladas de </a:t>
            </a:r>
            <a:r>
              <a:rPr lang="es-ES" sz="1600" i="0" dirty="0">
                <a:solidFill>
                  <a:schemeClr val="bg1"/>
                </a:solidFill>
                <a:effectLst/>
                <a:latin typeface="Arial" panose="020B0604020202020204" pitchFamily="34" charset="0"/>
                <a:hlinkClick r:id="rId4">
                  <a:extLst>
                    <a:ext uri="{A12FA001-AC4F-418D-AE19-62706E023703}">
                      <ahyp:hlinkClr xmlns:ahyp="http://schemas.microsoft.com/office/drawing/2018/hyperlinkcolor" val="tx"/>
                    </a:ext>
                  </a:extLst>
                </a:hlinkClick>
              </a:rPr>
              <a:t>uranio</a:t>
            </a:r>
            <a:r>
              <a:rPr lang="es-ES" sz="1600" i="0" dirty="0">
                <a:solidFill>
                  <a:schemeClr val="bg1"/>
                </a:solidFill>
                <a:effectLst/>
                <a:latin typeface="Arial" panose="020B0604020202020204" pitchFamily="34" charset="0"/>
              </a:rPr>
              <a:t> que el hombre consume para producir </a:t>
            </a:r>
            <a:r>
              <a:rPr lang="es-ES" sz="1600" i="0" dirty="0">
                <a:solidFill>
                  <a:schemeClr val="bg1"/>
                </a:solidFill>
                <a:effectLst/>
                <a:latin typeface="Arial" panose="020B0604020202020204" pitchFamily="34" charset="0"/>
                <a:hlinkClick r:id="rId5">
                  <a:extLst>
                    <a:ext uri="{A12FA001-AC4F-418D-AE19-62706E023703}">
                      <ahyp:hlinkClr xmlns:ahyp="http://schemas.microsoft.com/office/drawing/2018/hyperlinkcolor" val="tx"/>
                    </a:ext>
                  </a:extLst>
                </a:hlinkClick>
              </a:rPr>
              <a:t>energía eléctrica</a:t>
            </a:r>
            <a:r>
              <a:rPr lang="es-ES" sz="1600" b="0" i="0" dirty="0">
                <a:solidFill>
                  <a:srgbClr val="000000"/>
                </a:solidFill>
                <a:effectLst/>
                <a:latin typeface="Arial" panose="020B0604020202020204" pitchFamily="34" charset="0"/>
              </a:rPr>
              <a:t>.</a:t>
            </a:r>
            <a:endParaRPr lang="es-AR" sz="1600" dirty="0">
              <a:latin typeface="Arial" panose="020B0604020202020204" pitchFamily="34" charset="0"/>
            </a:endParaRPr>
          </a:p>
        </p:txBody>
      </p:sp>
      <p:pic>
        <p:nvPicPr>
          <p:cNvPr id="7170" name="Picture 2">
            <a:extLst>
              <a:ext uri="{FF2B5EF4-FFF2-40B4-BE49-F238E27FC236}">
                <a16:creationId xmlns:a16="http://schemas.microsoft.com/office/drawing/2014/main" id="{9519FD71-C3D2-7DC3-415A-5ACCAABFD64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65803" y="3289201"/>
            <a:ext cx="2499759" cy="2295697"/>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a:extLst>
              <a:ext uri="{FF2B5EF4-FFF2-40B4-BE49-F238E27FC236}">
                <a16:creationId xmlns:a16="http://schemas.microsoft.com/office/drawing/2014/main" id="{9133492E-A793-272B-90CD-DB5D8B2A652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89864" y="3289201"/>
            <a:ext cx="3214985" cy="2135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7618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10000">
              <a:schemeClr val="bg2">
                <a:tint val="97000"/>
                <a:hueMod val="142000"/>
                <a:satMod val="200000"/>
                <a:lumMod val="118000"/>
              </a:schemeClr>
            </a:gs>
            <a:gs pos="100000">
              <a:schemeClr val="bg2">
                <a:shade val="94000"/>
                <a:hueMod val="22000"/>
                <a:satMod val="220000"/>
                <a:lumMod val="62000"/>
              </a:schemeClr>
            </a:gs>
          </a:gsLst>
          <a:lin ang="6120000" scaled="1"/>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E12283-5EFA-D736-2CF4-70D2D3EAEA4E}"/>
              </a:ext>
            </a:extLst>
          </p:cNvPr>
          <p:cNvSpPr>
            <a:spLocks noGrp="1"/>
          </p:cNvSpPr>
          <p:nvPr>
            <p:ph type="title"/>
          </p:nvPr>
        </p:nvSpPr>
        <p:spPr>
          <a:xfrm>
            <a:off x="684211" y="520507"/>
            <a:ext cx="9444527" cy="858128"/>
          </a:xfrm>
        </p:spPr>
        <p:txBody>
          <a:bodyPr>
            <a:normAutofit/>
          </a:bodyPr>
          <a:lstStyle/>
          <a:p>
            <a:r>
              <a:rPr lang="es-ES" dirty="0"/>
              <a:t>VENTAJAS DE LAS ENERGIAS RENOVABLES</a:t>
            </a:r>
            <a:endParaRPr lang="es-AR" dirty="0"/>
          </a:p>
        </p:txBody>
      </p:sp>
      <p:sp>
        <p:nvSpPr>
          <p:cNvPr id="3" name="Marcador de texto 2">
            <a:extLst>
              <a:ext uri="{FF2B5EF4-FFF2-40B4-BE49-F238E27FC236}">
                <a16:creationId xmlns:a16="http://schemas.microsoft.com/office/drawing/2014/main" id="{8DFBDD89-FCFB-5575-67B2-F7FF0EC18C3E}"/>
              </a:ext>
            </a:extLst>
          </p:cNvPr>
          <p:cNvSpPr>
            <a:spLocks noGrp="1"/>
          </p:cNvSpPr>
          <p:nvPr>
            <p:ph type="body" idx="1"/>
          </p:nvPr>
        </p:nvSpPr>
        <p:spPr>
          <a:xfrm>
            <a:off x="684212" y="1378635"/>
            <a:ext cx="9444525" cy="4615765"/>
          </a:xfrm>
        </p:spPr>
        <p:txBody>
          <a:bodyPr>
            <a:normAutofit fontScale="85000" lnSpcReduction="10000"/>
          </a:bodyPr>
          <a:lstStyle/>
          <a:p>
            <a:pPr algn="l"/>
            <a:r>
              <a:rPr lang="es-ES" b="1" i="0" dirty="0">
                <a:solidFill>
                  <a:srgbClr val="333333"/>
                </a:solidFill>
                <a:effectLst/>
                <a:latin typeface="Catamaran"/>
              </a:rPr>
              <a:t>Respetan más al medio ambiente</a:t>
            </a:r>
          </a:p>
          <a:p>
            <a:pPr algn="l"/>
            <a:r>
              <a:rPr lang="es-ES" b="0" i="0" dirty="0">
                <a:solidFill>
                  <a:srgbClr val="333333"/>
                </a:solidFill>
                <a:effectLst/>
                <a:latin typeface="Catamaran"/>
              </a:rPr>
              <a:t>No producen emisiones de CO2 u otros gases dañinos, es decir, de gases que producen un mayor efecto invernadero u emisiones contaminantes para la atmósfera, como sí ocurre con los combustibles fósiles</a:t>
            </a:r>
          </a:p>
          <a:p>
            <a:pPr algn="l"/>
            <a:r>
              <a:rPr lang="es-ES" b="1" i="0" dirty="0">
                <a:solidFill>
                  <a:srgbClr val="333333"/>
                </a:solidFill>
                <a:effectLst/>
                <a:latin typeface="Catamaran"/>
              </a:rPr>
              <a:t>Son energías ilimitadas</a:t>
            </a:r>
          </a:p>
          <a:p>
            <a:pPr algn="l"/>
            <a:r>
              <a:rPr lang="es-ES" b="0" i="0" dirty="0">
                <a:solidFill>
                  <a:srgbClr val="333333"/>
                </a:solidFill>
                <a:effectLst/>
                <a:latin typeface="Catamaran"/>
              </a:rPr>
              <a:t>En principio </a:t>
            </a:r>
            <a:r>
              <a:rPr lang="es-ES" b="1" i="0" dirty="0">
                <a:solidFill>
                  <a:srgbClr val="333333"/>
                </a:solidFill>
                <a:effectLst/>
                <a:latin typeface="Catamaran"/>
              </a:rPr>
              <a:t>no se agotan</a:t>
            </a:r>
            <a:r>
              <a:rPr lang="es-ES" b="0" i="0" dirty="0">
                <a:solidFill>
                  <a:srgbClr val="333333"/>
                </a:solidFill>
                <a:effectLst/>
                <a:latin typeface="Catamaran"/>
              </a:rPr>
              <a:t>. Siempre podemos recurrir a ellas para seguir produciendo energía sin temor a que se acaben sus recursos naturales, como sí ocurre con los combustibles fósiles, por ejemplo.</a:t>
            </a:r>
          </a:p>
          <a:p>
            <a:pPr algn="l"/>
            <a:r>
              <a:rPr lang="es-ES" b="1" i="0" dirty="0">
                <a:solidFill>
                  <a:srgbClr val="333333"/>
                </a:solidFill>
                <a:effectLst/>
                <a:latin typeface="Catamaran"/>
              </a:rPr>
              <a:t>Son más seguras</a:t>
            </a:r>
          </a:p>
          <a:p>
            <a:pPr algn="l"/>
            <a:r>
              <a:rPr lang="es-ES" dirty="0">
                <a:solidFill>
                  <a:srgbClr val="333333"/>
                </a:solidFill>
                <a:latin typeface="Catamaran"/>
              </a:rPr>
              <a:t>N</a:t>
            </a:r>
            <a:r>
              <a:rPr lang="es-ES" b="0" i="0" dirty="0">
                <a:solidFill>
                  <a:srgbClr val="333333"/>
                </a:solidFill>
                <a:effectLst/>
                <a:latin typeface="Catamaran"/>
              </a:rPr>
              <a:t>o generan residuos durante su explotación y no generan emisiones contaminantes perjudiciales para la salud.</a:t>
            </a:r>
          </a:p>
          <a:p>
            <a:pPr algn="l"/>
            <a:r>
              <a:rPr lang="es-ES" b="1" i="0" dirty="0">
                <a:solidFill>
                  <a:srgbClr val="333333"/>
                </a:solidFill>
                <a:effectLst/>
                <a:latin typeface="Catamaran"/>
              </a:rPr>
              <a:t>Facilitan la autonomía</a:t>
            </a:r>
          </a:p>
          <a:p>
            <a:pPr algn="l"/>
            <a:r>
              <a:rPr lang="es-ES" b="0" i="0" dirty="0">
                <a:solidFill>
                  <a:srgbClr val="333333"/>
                </a:solidFill>
                <a:effectLst/>
                <a:latin typeface="Catamaran"/>
              </a:rPr>
              <a:t>Hablamos de independencia económica e incluso autoconsumo. Con las energías renovables disminuye la dependencia exterior porque la producción a partir de los recursos naturales de la zona puede </a:t>
            </a:r>
            <a:r>
              <a:rPr lang="es-ES" b="1" i="0" dirty="0">
                <a:solidFill>
                  <a:srgbClr val="333333"/>
                </a:solidFill>
                <a:effectLst/>
                <a:latin typeface="Catamaran"/>
              </a:rPr>
              <a:t>impulsar la economía de cada región</a:t>
            </a:r>
            <a:r>
              <a:rPr lang="es-ES" b="0" i="0" dirty="0">
                <a:solidFill>
                  <a:srgbClr val="333333"/>
                </a:solidFill>
                <a:effectLst/>
                <a:latin typeface="Catamaran"/>
              </a:rPr>
              <a:t>. </a:t>
            </a:r>
          </a:p>
          <a:p>
            <a:pPr algn="l"/>
            <a:r>
              <a:rPr lang="es-ES" b="1" i="0" dirty="0">
                <a:solidFill>
                  <a:srgbClr val="333333"/>
                </a:solidFill>
                <a:effectLst/>
                <a:latin typeface="Catamaran"/>
              </a:rPr>
              <a:t>Crean puestos de trabajo</a:t>
            </a:r>
          </a:p>
          <a:p>
            <a:pPr algn="l"/>
            <a:r>
              <a:rPr lang="es-ES" b="0" i="0" dirty="0">
                <a:solidFill>
                  <a:srgbClr val="333333"/>
                </a:solidFill>
                <a:effectLst/>
                <a:latin typeface="Catamaran"/>
              </a:rPr>
              <a:t>Teniendo en cuenta la proyección de la demanda y la implantación de este tipo de energías que deben sucederse a medio plazo, se estima que estas energías podrán generar hasta cinco veces más puestos de trabajo que las no renovables.</a:t>
            </a:r>
          </a:p>
          <a:p>
            <a:endParaRPr lang="es-AR" dirty="0"/>
          </a:p>
        </p:txBody>
      </p:sp>
    </p:spTree>
    <p:extLst>
      <p:ext uri="{BB962C8B-B14F-4D97-AF65-F5344CB8AC3E}">
        <p14:creationId xmlns:p14="http://schemas.microsoft.com/office/powerpoint/2010/main" val="1719857794"/>
      </p:ext>
    </p:extLst>
  </p:cSld>
  <p:clrMapOvr>
    <a:masterClrMapping/>
  </p:clrMapOvr>
</p:sld>
</file>

<file path=ppt/theme/theme1.xml><?xml version="1.0" encoding="utf-8"?>
<a:theme xmlns:a="http://schemas.openxmlformats.org/drawingml/2006/main" name="Sector">
  <a:themeElements>
    <a:clrScheme name="Slice">
      <a:dk1>
        <a:sysClr val="windowText" lastClr="000000"/>
      </a:dk1>
      <a:lt1>
        <a:sysClr val="window" lastClr="FFFFFF"/>
      </a:lt1>
      <a:dk2>
        <a:srgbClr val="AD2E03"/>
      </a:dk2>
      <a:lt2>
        <a:srgbClr val="D75626"/>
      </a:lt2>
      <a:accent1>
        <a:srgbClr val="760603"/>
      </a:accent1>
      <a:accent2>
        <a:srgbClr val="FA9C1F"/>
      </a:accent2>
      <a:accent3>
        <a:srgbClr val="D9BB55"/>
      </a:accent3>
      <a:accent4>
        <a:srgbClr val="829551"/>
      </a:accent4>
      <a:accent5>
        <a:srgbClr val="58A28B"/>
      </a:accent5>
      <a:accent6>
        <a:srgbClr val="426480"/>
      </a:accent6>
      <a:hlink>
        <a:srgbClr val="460402"/>
      </a:hlink>
      <a:folHlink>
        <a:srgbClr val="991111"/>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142000"/>
                <a:satMod val="200000"/>
                <a:lumMod val="118000"/>
              </a:schemeClr>
            </a:gs>
            <a:gs pos="100000">
              <a:schemeClr val="phClr">
                <a:shade val="94000"/>
                <a:hueMod val="22000"/>
                <a:satMod val="220000"/>
                <a:lumMod val="62000"/>
              </a:schemeClr>
            </a:gs>
          </a:gsLst>
          <a:lin ang="6120000" scaled="1"/>
        </a:gradFill>
        <a:gradFill rotWithShape="1">
          <a:gsLst>
            <a:gs pos="0">
              <a:schemeClr val="phClr">
                <a:tint val="97000"/>
                <a:hueMod val="142000"/>
                <a:satMod val="200000"/>
                <a:lumMod val="118000"/>
              </a:schemeClr>
            </a:gs>
            <a:gs pos="100000">
              <a:schemeClr val="phClr">
                <a:shade val="92000"/>
                <a:hueMod val="22000"/>
                <a:satMod val="220000"/>
                <a:lumMod val="62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2903AAAE-3EA5-424A-B142-CC51DC1F897D}"/>
    </a:ext>
  </a:extLst>
</a:theme>
</file>

<file path=docProps/app.xml><?xml version="1.0" encoding="utf-8"?>
<Properties xmlns="http://schemas.openxmlformats.org/officeDocument/2006/extended-properties" xmlns:vt="http://schemas.openxmlformats.org/officeDocument/2006/docPropsVTypes">
  <Template>Slice</Template>
  <TotalTime>293</TotalTime>
  <Words>1037</Words>
  <Application>Microsoft Office PowerPoint</Application>
  <PresentationFormat>Panorámica</PresentationFormat>
  <Paragraphs>45</Paragraphs>
  <Slides>9</Slides>
  <Notes>0</Notes>
  <HiddenSlides>0</HiddenSlides>
  <MMClips>0</MMClips>
  <ScaleCrop>false</ScaleCrop>
  <HeadingPairs>
    <vt:vector size="8" baseType="variant">
      <vt:variant>
        <vt:lpstr>Fuentes usadas</vt:lpstr>
      </vt:variant>
      <vt:variant>
        <vt:i4>6</vt:i4>
      </vt:variant>
      <vt:variant>
        <vt:lpstr>Tema</vt:lpstr>
      </vt:variant>
      <vt:variant>
        <vt:i4>1</vt:i4>
      </vt:variant>
      <vt:variant>
        <vt:lpstr>Títulos de diapositiva</vt:lpstr>
      </vt:variant>
      <vt:variant>
        <vt:i4>9</vt:i4>
      </vt:variant>
      <vt:variant>
        <vt:lpstr>Presentaciones personalizadas</vt:lpstr>
      </vt:variant>
      <vt:variant>
        <vt:i4>1</vt:i4>
      </vt:variant>
    </vt:vector>
  </HeadingPairs>
  <TitlesOfParts>
    <vt:vector size="17" baseType="lpstr">
      <vt:lpstr>Arial</vt:lpstr>
      <vt:lpstr>Arial Black</vt:lpstr>
      <vt:lpstr>Catamaran</vt:lpstr>
      <vt:lpstr>Century Gothic</vt:lpstr>
      <vt:lpstr>Verdana</vt:lpstr>
      <vt:lpstr>Wingdings 3</vt:lpstr>
      <vt:lpstr>Sector</vt:lpstr>
      <vt:lpstr>Energias renovables y no renovables</vt:lpstr>
      <vt:lpstr>Energías renovables</vt:lpstr>
      <vt:lpstr>Presentación de PowerPoint</vt:lpstr>
      <vt:lpstr>Presentación de PowerPoint</vt:lpstr>
      <vt:lpstr>Presentación de PowerPoint</vt:lpstr>
      <vt:lpstr>Las energías no renovables o energías convencionales son aquellas fuentes de energía que se encuentran en la naturaleza en cantidades limitadas, las cuales, una vez consumidas en su totalidad, no pueden sustituirse,1​ ya que no existe sistema de producción o de extracción económicamente viable. </vt:lpstr>
      <vt:lpstr>Presentación de PowerPoint</vt:lpstr>
      <vt:lpstr>Presentación de PowerPoint</vt:lpstr>
      <vt:lpstr>VENTAJAS DE LAS ENERGIAS RENOVABLES</vt:lpstr>
      <vt:lpstr>Presentación personalizada 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Energias renovables y no renovables</dc:title>
  <dc:creator>Marian Dorto</dc:creator>
  <cp:lastModifiedBy>Marian Dorto</cp:lastModifiedBy>
  <cp:revision>6</cp:revision>
  <dcterms:created xsi:type="dcterms:W3CDTF">2024-05-30T19:57:14Z</dcterms:created>
  <dcterms:modified xsi:type="dcterms:W3CDTF">2024-05-31T00:50:17Z</dcterms:modified>
</cp:coreProperties>
</file>