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8" r:id="rId5"/>
    <p:sldId id="261" r:id="rId6"/>
    <p:sldId id="262" r:id="rId7"/>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534" y="120"/>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ES"/>
          </a:p>
        </p:txBody>
      </p:sp>
      <p:sp>
        <p:nvSpPr>
          <p:cNvPr id="4" name="Marcador de fecha 3"/>
          <p:cNvSpPr>
            <a:spLocks noGrp="1"/>
          </p:cNvSpPr>
          <p:nvPr>
            <p:ph type="dt" sz="half" idx="10"/>
          </p:nvPr>
        </p:nvSpPr>
        <p:spPr/>
        <p:txBody>
          <a:bodyPr/>
          <a:lstStyle/>
          <a:p>
            <a:fld id="{D8290DCB-A482-423D-B9E0-559C42D30AE2}" type="datetimeFigureOut">
              <a:rPr lang="es-ES" smtClean="0"/>
              <a:t>30/05/2024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EDBF82EC-4085-4421-A37C-CC07BA079E4A}" type="slidenum">
              <a:rPr lang="es-ES" smtClean="0"/>
              <a:t>‹Nº›</a:t>
            </a:fld>
            <a:endParaRPr lang="es-ES"/>
          </a:p>
        </p:txBody>
      </p:sp>
    </p:spTree>
    <p:extLst>
      <p:ext uri="{BB962C8B-B14F-4D97-AF65-F5344CB8AC3E}">
        <p14:creationId xmlns:p14="http://schemas.microsoft.com/office/powerpoint/2010/main" val="636672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D8290DCB-A482-423D-B9E0-559C42D30AE2}" type="datetimeFigureOut">
              <a:rPr lang="es-ES" smtClean="0"/>
              <a:t>30/05/2024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EDBF82EC-4085-4421-A37C-CC07BA079E4A}" type="slidenum">
              <a:rPr lang="es-ES" smtClean="0"/>
              <a:t>‹Nº›</a:t>
            </a:fld>
            <a:endParaRPr lang="es-ES"/>
          </a:p>
        </p:txBody>
      </p:sp>
    </p:spTree>
    <p:extLst>
      <p:ext uri="{BB962C8B-B14F-4D97-AF65-F5344CB8AC3E}">
        <p14:creationId xmlns:p14="http://schemas.microsoft.com/office/powerpoint/2010/main" val="2767036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D8290DCB-A482-423D-B9E0-559C42D30AE2}" type="datetimeFigureOut">
              <a:rPr lang="es-ES" smtClean="0"/>
              <a:t>30/05/2024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EDBF82EC-4085-4421-A37C-CC07BA079E4A}" type="slidenum">
              <a:rPr lang="es-ES" smtClean="0"/>
              <a:t>‹Nº›</a:t>
            </a:fld>
            <a:endParaRPr lang="es-ES"/>
          </a:p>
        </p:txBody>
      </p:sp>
    </p:spTree>
    <p:extLst>
      <p:ext uri="{BB962C8B-B14F-4D97-AF65-F5344CB8AC3E}">
        <p14:creationId xmlns:p14="http://schemas.microsoft.com/office/powerpoint/2010/main" val="1163368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D8290DCB-A482-423D-B9E0-559C42D30AE2}" type="datetimeFigureOut">
              <a:rPr lang="es-ES" smtClean="0"/>
              <a:t>30/05/2024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EDBF82EC-4085-4421-A37C-CC07BA079E4A}" type="slidenum">
              <a:rPr lang="es-ES" smtClean="0"/>
              <a:t>‹Nº›</a:t>
            </a:fld>
            <a:endParaRPr lang="es-ES"/>
          </a:p>
        </p:txBody>
      </p:sp>
    </p:spTree>
    <p:extLst>
      <p:ext uri="{BB962C8B-B14F-4D97-AF65-F5344CB8AC3E}">
        <p14:creationId xmlns:p14="http://schemas.microsoft.com/office/powerpoint/2010/main" val="2039098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D8290DCB-A482-423D-B9E0-559C42D30AE2}" type="datetimeFigureOut">
              <a:rPr lang="es-ES" smtClean="0"/>
              <a:t>30/05/2024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EDBF82EC-4085-4421-A37C-CC07BA079E4A}" type="slidenum">
              <a:rPr lang="es-ES" smtClean="0"/>
              <a:t>‹Nº›</a:t>
            </a:fld>
            <a:endParaRPr lang="es-ES"/>
          </a:p>
        </p:txBody>
      </p:sp>
    </p:spTree>
    <p:extLst>
      <p:ext uri="{BB962C8B-B14F-4D97-AF65-F5344CB8AC3E}">
        <p14:creationId xmlns:p14="http://schemas.microsoft.com/office/powerpoint/2010/main" val="3863079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D8290DCB-A482-423D-B9E0-559C42D30AE2}" type="datetimeFigureOut">
              <a:rPr lang="es-ES" smtClean="0"/>
              <a:t>30/05/2024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EDBF82EC-4085-4421-A37C-CC07BA079E4A}" type="slidenum">
              <a:rPr lang="es-ES" smtClean="0"/>
              <a:t>‹Nº›</a:t>
            </a:fld>
            <a:endParaRPr lang="es-ES"/>
          </a:p>
        </p:txBody>
      </p:sp>
    </p:spTree>
    <p:extLst>
      <p:ext uri="{BB962C8B-B14F-4D97-AF65-F5344CB8AC3E}">
        <p14:creationId xmlns:p14="http://schemas.microsoft.com/office/powerpoint/2010/main" val="2755424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D8290DCB-A482-423D-B9E0-559C42D30AE2}" type="datetimeFigureOut">
              <a:rPr lang="es-ES" smtClean="0"/>
              <a:t>30/05/2024</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EDBF82EC-4085-4421-A37C-CC07BA079E4A}" type="slidenum">
              <a:rPr lang="es-ES" smtClean="0"/>
              <a:t>‹Nº›</a:t>
            </a:fld>
            <a:endParaRPr lang="es-ES"/>
          </a:p>
        </p:txBody>
      </p:sp>
    </p:spTree>
    <p:extLst>
      <p:ext uri="{BB962C8B-B14F-4D97-AF65-F5344CB8AC3E}">
        <p14:creationId xmlns:p14="http://schemas.microsoft.com/office/powerpoint/2010/main" val="2159688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D8290DCB-A482-423D-B9E0-559C42D30AE2}" type="datetimeFigureOut">
              <a:rPr lang="es-ES" smtClean="0"/>
              <a:t>30/05/2024</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EDBF82EC-4085-4421-A37C-CC07BA079E4A}" type="slidenum">
              <a:rPr lang="es-ES" smtClean="0"/>
              <a:t>‹Nº›</a:t>
            </a:fld>
            <a:endParaRPr lang="es-ES"/>
          </a:p>
        </p:txBody>
      </p:sp>
    </p:spTree>
    <p:extLst>
      <p:ext uri="{BB962C8B-B14F-4D97-AF65-F5344CB8AC3E}">
        <p14:creationId xmlns:p14="http://schemas.microsoft.com/office/powerpoint/2010/main" val="2673025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D8290DCB-A482-423D-B9E0-559C42D30AE2}" type="datetimeFigureOut">
              <a:rPr lang="es-ES" smtClean="0"/>
              <a:t>30/05/2024</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EDBF82EC-4085-4421-A37C-CC07BA079E4A}" type="slidenum">
              <a:rPr lang="es-ES" smtClean="0"/>
              <a:t>‹Nº›</a:t>
            </a:fld>
            <a:endParaRPr lang="es-ES"/>
          </a:p>
        </p:txBody>
      </p:sp>
    </p:spTree>
    <p:extLst>
      <p:ext uri="{BB962C8B-B14F-4D97-AF65-F5344CB8AC3E}">
        <p14:creationId xmlns:p14="http://schemas.microsoft.com/office/powerpoint/2010/main" val="1857743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D8290DCB-A482-423D-B9E0-559C42D30AE2}" type="datetimeFigureOut">
              <a:rPr lang="es-ES" smtClean="0"/>
              <a:t>30/05/2024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EDBF82EC-4085-4421-A37C-CC07BA079E4A}" type="slidenum">
              <a:rPr lang="es-ES" smtClean="0"/>
              <a:t>‹Nº›</a:t>
            </a:fld>
            <a:endParaRPr lang="es-ES"/>
          </a:p>
        </p:txBody>
      </p:sp>
    </p:spTree>
    <p:extLst>
      <p:ext uri="{BB962C8B-B14F-4D97-AF65-F5344CB8AC3E}">
        <p14:creationId xmlns:p14="http://schemas.microsoft.com/office/powerpoint/2010/main" val="3746928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D8290DCB-A482-423D-B9E0-559C42D30AE2}" type="datetimeFigureOut">
              <a:rPr lang="es-ES" smtClean="0"/>
              <a:t>30/05/2024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EDBF82EC-4085-4421-A37C-CC07BA079E4A}" type="slidenum">
              <a:rPr lang="es-ES" smtClean="0"/>
              <a:t>‹Nº›</a:t>
            </a:fld>
            <a:endParaRPr lang="es-ES"/>
          </a:p>
        </p:txBody>
      </p:sp>
    </p:spTree>
    <p:extLst>
      <p:ext uri="{BB962C8B-B14F-4D97-AF65-F5344CB8AC3E}">
        <p14:creationId xmlns:p14="http://schemas.microsoft.com/office/powerpoint/2010/main" val="3407617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290DCB-A482-423D-B9E0-559C42D30AE2}" type="datetimeFigureOut">
              <a:rPr lang="es-ES" smtClean="0"/>
              <a:t>30/05/2024</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BF82EC-4085-4421-A37C-CC07BA079E4A}" type="slidenum">
              <a:rPr lang="es-ES" smtClean="0"/>
              <a:t>‹Nº›</a:t>
            </a:fld>
            <a:endParaRPr lang="es-ES"/>
          </a:p>
        </p:txBody>
      </p:sp>
    </p:spTree>
    <p:extLst>
      <p:ext uri="{BB962C8B-B14F-4D97-AF65-F5344CB8AC3E}">
        <p14:creationId xmlns:p14="http://schemas.microsoft.com/office/powerpoint/2010/main" val="40574972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2312125"/>
            <a:ext cx="9144000" cy="1197837"/>
          </a:xfrm>
        </p:spPr>
        <p:txBody>
          <a:bodyPr>
            <a:normAutofit fontScale="90000"/>
          </a:bodyPr>
          <a:lstStyle/>
          <a:p>
            <a:r>
              <a:rPr lang="es-ES" sz="3600" b="1" dirty="0" smtClean="0">
                <a:latin typeface="Algerian" panose="04020705040A02060702" pitchFamily="82" charset="0"/>
              </a:rPr>
              <a:t/>
            </a:r>
            <a:br>
              <a:rPr lang="es-ES" sz="3600" b="1" dirty="0" smtClean="0">
                <a:latin typeface="Algerian" panose="04020705040A02060702" pitchFamily="82" charset="0"/>
              </a:rPr>
            </a:br>
            <a:r>
              <a:rPr lang="es-ES" sz="3600" b="1" dirty="0">
                <a:latin typeface="Algerian" panose="04020705040A02060702" pitchFamily="82" charset="0"/>
              </a:rPr>
              <a:t/>
            </a:r>
            <a:br>
              <a:rPr lang="es-ES" sz="3600" b="1" dirty="0">
                <a:latin typeface="Algerian" panose="04020705040A02060702" pitchFamily="82" charset="0"/>
              </a:rPr>
            </a:br>
            <a:r>
              <a:rPr lang="es-ES" sz="3600" b="1" dirty="0" smtClean="0">
                <a:latin typeface="Algerian" panose="04020705040A02060702" pitchFamily="82" charset="0"/>
              </a:rPr>
              <a:t/>
            </a:r>
            <a:br>
              <a:rPr lang="es-ES" sz="3600" b="1" dirty="0" smtClean="0">
                <a:latin typeface="Algerian" panose="04020705040A02060702" pitchFamily="82" charset="0"/>
              </a:rPr>
            </a:br>
            <a:r>
              <a:rPr lang="es-ES" sz="3600" b="1" dirty="0">
                <a:latin typeface="Algerian" panose="04020705040A02060702" pitchFamily="82" charset="0"/>
              </a:rPr>
              <a:t/>
            </a:r>
            <a:br>
              <a:rPr lang="es-ES" sz="3600" b="1" dirty="0">
                <a:latin typeface="Algerian" panose="04020705040A02060702" pitchFamily="82" charset="0"/>
              </a:rPr>
            </a:br>
            <a:r>
              <a:rPr lang="es-ES" sz="3600" b="1" dirty="0" smtClean="0">
                <a:latin typeface="Algerian" panose="04020705040A02060702" pitchFamily="82" charset="0"/>
              </a:rPr>
              <a:t/>
            </a:r>
            <a:br>
              <a:rPr lang="es-ES" sz="3600" b="1" dirty="0" smtClean="0">
                <a:latin typeface="Algerian" panose="04020705040A02060702" pitchFamily="82" charset="0"/>
              </a:rPr>
            </a:br>
            <a:r>
              <a:rPr lang="es-ES" sz="3600" b="1" dirty="0">
                <a:latin typeface="Algerian" panose="04020705040A02060702" pitchFamily="82" charset="0"/>
              </a:rPr>
              <a:t/>
            </a:r>
            <a:br>
              <a:rPr lang="es-ES" sz="3600" b="1" dirty="0">
                <a:latin typeface="Algerian" panose="04020705040A02060702" pitchFamily="82" charset="0"/>
              </a:rPr>
            </a:br>
            <a:r>
              <a:rPr lang="es-ES" sz="3600" dirty="0" smtClean="0"/>
              <a:t/>
            </a:r>
            <a:br>
              <a:rPr lang="es-ES" sz="3600" dirty="0" smtClean="0"/>
            </a:br>
            <a:r>
              <a:rPr lang="es-ES" sz="3600" dirty="0"/>
              <a:t/>
            </a:r>
            <a:br>
              <a:rPr lang="es-ES" sz="3600" dirty="0"/>
            </a:br>
            <a:r>
              <a:rPr lang="es-ES" sz="3600" dirty="0" smtClean="0"/>
              <a:t/>
            </a:r>
            <a:br>
              <a:rPr lang="es-ES" sz="3600" dirty="0" smtClean="0"/>
            </a:br>
            <a:r>
              <a:rPr lang="es-ES" sz="3600" dirty="0"/>
              <a:t/>
            </a:r>
            <a:br>
              <a:rPr lang="es-ES" sz="3600" dirty="0"/>
            </a:br>
            <a:endParaRPr lang="es-ES" sz="3600" dirty="0"/>
          </a:p>
        </p:txBody>
      </p:sp>
      <p:sp>
        <p:nvSpPr>
          <p:cNvPr id="3" name="Subtítulo 2"/>
          <p:cNvSpPr>
            <a:spLocks noGrp="1"/>
          </p:cNvSpPr>
          <p:nvPr>
            <p:ph type="subTitle" idx="1"/>
          </p:nvPr>
        </p:nvSpPr>
        <p:spPr>
          <a:xfrm>
            <a:off x="1005840" y="1092040"/>
            <a:ext cx="10554789" cy="3075012"/>
          </a:xfrm>
        </p:spPr>
        <p:txBody>
          <a:bodyPr>
            <a:normAutofit fontScale="25000" lnSpcReduction="20000"/>
          </a:bodyPr>
          <a:lstStyle/>
          <a:p>
            <a:pPr algn="l"/>
            <a:endParaRPr lang="es-ES" sz="8000" dirty="0" smtClean="0"/>
          </a:p>
          <a:p>
            <a:r>
              <a:rPr lang="es-ES" sz="11200" b="1" dirty="0">
                <a:latin typeface="Algerian" panose="04020705040A02060702" pitchFamily="82" charset="0"/>
              </a:rPr>
              <a:t>Las Energías no Renovables y las Renovables</a:t>
            </a:r>
            <a:r>
              <a:rPr lang="es-ES" sz="8000" b="1" dirty="0">
                <a:latin typeface="Algerian" panose="04020705040A02060702" pitchFamily="82" charset="0"/>
              </a:rPr>
              <a:t/>
            </a:r>
            <a:br>
              <a:rPr lang="es-ES" sz="8000" b="1" dirty="0">
                <a:latin typeface="Algerian" panose="04020705040A02060702" pitchFamily="82" charset="0"/>
              </a:rPr>
            </a:br>
            <a:r>
              <a:rPr lang="es-ES" sz="8000" b="1" dirty="0">
                <a:latin typeface="Algerian" panose="04020705040A02060702" pitchFamily="82" charset="0"/>
              </a:rPr>
              <a:t/>
            </a:r>
            <a:br>
              <a:rPr lang="es-ES" sz="8000" b="1" dirty="0">
                <a:latin typeface="Algerian" panose="04020705040A02060702" pitchFamily="82" charset="0"/>
              </a:rPr>
            </a:br>
            <a:endParaRPr lang="es-ES" sz="8000" dirty="0"/>
          </a:p>
          <a:p>
            <a:pPr algn="l"/>
            <a:endParaRPr lang="es-ES" sz="10400" b="1" dirty="0" smtClean="0"/>
          </a:p>
          <a:p>
            <a:pPr algn="l"/>
            <a:r>
              <a:rPr lang="es-ES" sz="10400" b="1" dirty="0"/>
              <a:t>MATERIA: TECNOLOGÌA</a:t>
            </a:r>
          </a:p>
          <a:p>
            <a:pPr algn="l"/>
            <a:endParaRPr lang="es-ES" sz="10400" b="1" dirty="0" smtClean="0"/>
          </a:p>
          <a:p>
            <a:pPr algn="l"/>
            <a:r>
              <a:rPr lang="es-ES" sz="10400" b="1" dirty="0" smtClean="0"/>
              <a:t>ALUMNO: EVANGELINA ROSSOMANDO</a:t>
            </a:r>
          </a:p>
          <a:p>
            <a:pPr algn="l"/>
            <a:endParaRPr lang="es-ES" sz="10400" b="1" dirty="0" smtClean="0"/>
          </a:p>
          <a:p>
            <a:pPr algn="l"/>
            <a:r>
              <a:rPr lang="es-ES" sz="10400" b="1" dirty="0" smtClean="0"/>
              <a:t>CURSO: 6ºA</a:t>
            </a:r>
          </a:p>
          <a:p>
            <a:pPr algn="l"/>
            <a:endParaRPr lang="es-ES" sz="10400" b="1" dirty="0" smtClean="0"/>
          </a:p>
          <a:p>
            <a:pPr algn="l"/>
            <a:endParaRPr lang="es-ES" sz="8000" dirty="0" smtClean="0"/>
          </a:p>
          <a:p>
            <a:pPr algn="l"/>
            <a:endParaRPr lang="es-ES" sz="8000" dirty="0"/>
          </a:p>
          <a:p>
            <a:pPr algn="l"/>
            <a:endParaRPr lang="es-ES" sz="8000" dirty="0" smtClean="0"/>
          </a:p>
          <a:p>
            <a:pPr algn="l"/>
            <a:endParaRPr lang="es-ES" sz="8000" dirty="0"/>
          </a:p>
          <a:p>
            <a:pPr algn="l"/>
            <a:endParaRPr lang="es-ES" sz="8000" dirty="0" smtClean="0"/>
          </a:p>
          <a:p>
            <a:pPr algn="l"/>
            <a:endParaRPr lang="es-ES" sz="8000" dirty="0"/>
          </a:p>
          <a:p>
            <a:pPr algn="l"/>
            <a:endParaRPr lang="es-ES" sz="8000" dirty="0" smtClean="0"/>
          </a:p>
          <a:p>
            <a:pPr algn="l"/>
            <a:endParaRPr lang="es-ES" sz="8000" dirty="0"/>
          </a:p>
          <a:p>
            <a:pPr algn="l"/>
            <a:endParaRPr lang="es-ES" sz="8000" dirty="0" smtClean="0"/>
          </a:p>
          <a:p>
            <a:pPr algn="l"/>
            <a:endParaRPr lang="es-ES" sz="8000" dirty="0"/>
          </a:p>
          <a:p>
            <a:pPr algn="l"/>
            <a:endParaRPr lang="es-ES" sz="8000" dirty="0" smtClean="0"/>
          </a:p>
          <a:p>
            <a:pPr algn="l"/>
            <a:endParaRPr lang="es-ES" sz="8000" dirty="0" smtClean="0"/>
          </a:p>
          <a:p>
            <a:pPr algn="l"/>
            <a:endParaRPr lang="es-ES" sz="8000" dirty="0"/>
          </a:p>
          <a:p>
            <a:pPr algn="l"/>
            <a:endParaRPr lang="es-ES" sz="8000" dirty="0" smtClean="0"/>
          </a:p>
          <a:p>
            <a:pPr algn="l"/>
            <a:endParaRPr lang="es-ES" sz="8000" dirty="0" smtClean="0"/>
          </a:p>
          <a:p>
            <a:pPr algn="l"/>
            <a:endParaRPr lang="es-ES" sz="3600" dirty="0" smtClean="0"/>
          </a:p>
          <a:p>
            <a:r>
              <a:rPr lang="es-ES" sz="3600" dirty="0" smtClean="0"/>
              <a:t>     </a:t>
            </a:r>
          </a:p>
          <a:p>
            <a:endParaRPr lang="es-ES" dirty="0"/>
          </a:p>
        </p:txBody>
      </p:sp>
      <p:sp>
        <p:nvSpPr>
          <p:cNvPr id="4" name="AutoShape 2" descr="Qué es la energía solar fotovoltaica y cómo funciona? | Ingeoexpert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5" name="Imagen 4"/>
          <p:cNvPicPr>
            <a:picLocks noChangeAspect="1"/>
          </p:cNvPicPr>
          <p:nvPr/>
        </p:nvPicPr>
        <p:blipFill>
          <a:blip r:embed="rId2"/>
          <a:stretch>
            <a:fillRect/>
          </a:stretch>
        </p:blipFill>
        <p:spPr>
          <a:xfrm>
            <a:off x="8232050" y="4346494"/>
            <a:ext cx="3328579" cy="2313919"/>
          </a:xfrm>
          <a:prstGeom prst="rect">
            <a:avLst/>
          </a:prstGeom>
        </p:spPr>
      </p:pic>
    </p:spTree>
    <p:extLst>
      <p:ext uri="{BB962C8B-B14F-4D97-AF65-F5344CB8AC3E}">
        <p14:creationId xmlns:p14="http://schemas.microsoft.com/office/powerpoint/2010/main" val="35245381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2312125"/>
            <a:ext cx="9144000" cy="1197837"/>
          </a:xfrm>
        </p:spPr>
        <p:txBody>
          <a:bodyPr>
            <a:normAutofit fontScale="90000"/>
          </a:bodyPr>
          <a:lstStyle/>
          <a:p>
            <a:r>
              <a:rPr lang="es-ES" sz="3900" dirty="0" smtClean="0"/>
              <a:t>Energías Renovables</a:t>
            </a:r>
            <a:r>
              <a:rPr lang="es-ES" sz="3600" dirty="0" smtClean="0"/>
              <a:t/>
            </a:r>
            <a:br>
              <a:rPr lang="es-ES" sz="3600" dirty="0" smtClean="0"/>
            </a:br>
            <a:r>
              <a:rPr lang="es-ES" sz="3600" dirty="0"/>
              <a:t/>
            </a:r>
            <a:br>
              <a:rPr lang="es-ES" sz="3600" dirty="0"/>
            </a:br>
            <a:r>
              <a:rPr lang="es-ES" sz="3600" dirty="0" smtClean="0"/>
              <a:t/>
            </a:r>
            <a:br>
              <a:rPr lang="es-ES" sz="3600" dirty="0" smtClean="0"/>
            </a:br>
            <a:r>
              <a:rPr lang="es-ES" sz="3600" dirty="0"/>
              <a:t/>
            </a:r>
            <a:br>
              <a:rPr lang="es-ES" sz="3600" dirty="0"/>
            </a:br>
            <a:r>
              <a:rPr lang="es-ES" sz="3600" dirty="0" smtClean="0"/>
              <a:t/>
            </a:r>
            <a:br>
              <a:rPr lang="es-ES" sz="3600" dirty="0" smtClean="0"/>
            </a:br>
            <a:r>
              <a:rPr lang="es-ES" sz="3600" dirty="0"/>
              <a:t/>
            </a:r>
            <a:br>
              <a:rPr lang="es-ES" sz="3600" dirty="0"/>
            </a:br>
            <a:endParaRPr lang="es-ES" sz="3600" dirty="0"/>
          </a:p>
        </p:txBody>
      </p:sp>
      <p:sp>
        <p:nvSpPr>
          <p:cNvPr id="3" name="Subtítulo 2"/>
          <p:cNvSpPr>
            <a:spLocks noGrp="1"/>
          </p:cNvSpPr>
          <p:nvPr>
            <p:ph type="subTitle" idx="1"/>
          </p:nvPr>
        </p:nvSpPr>
        <p:spPr>
          <a:xfrm>
            <a:off x="1524000" y="1105102"/>
            <a:ext cx="9353005" cy="3075012"/>
          </a:xfrm>
        </p:spPr>
        <p:txBody>
          <a:bodyPr>
            <a:normAutofit fontScale="25000" lnSpcReduction="20000"/>
          </a:bodyPr>
          <a:lstStyle/>
          <a:p>
            <a:pPr algn="l"/>
            <a:endParaRPr lang="es-ES" sz="6400" b="1" dirty="0" smtClean="0"/>
          </a:p>
          <a:p>
            <a:r>
              <a:rPr lang="es-ES" sz="8000" b="1" dirty="0" smtClean="0"/>
              <a:t>DEFINICIÒN</a:t>
            </a:r>
            <a:r>
              <a:rPr lang="es-ES" sz="6400" b="1" dirty="0" smtClean="0"/>
              <a:t>:</a:t>
            </a:r>
            <a:endParaRPr lang="es-ES" sz="6400" b="1" dirty="0"/>
          </a:p>
          <a:p>
            <a:pPr algn="l"/>
            <a:r>
              <a:rPr lang="es-ES" sz="6400" b="1" dirty="0" smtClean="0"/>
              <a:t>Las </a:t>
            </a:r>
            <a:r>
              <a:rPr lang="es-ES" sz="6400" b="1" dirty="0" smtClean="0"/>
              <a:t>Renovables: </a:t>
            </a:r>
            <a:r>
              <a:rPr lang="es-ES" sz="6400" dirty="0" smtClean="0"/>
              <a:t>Las energías  renovables se caracterizan por generar poca contaminación o no contaminar el medio ambiente . Además provienen de recursos que pueden considerarse por la cantidad de energía que tienen. Por ejemplo: El agua se utiliza en las entradas eléctricas para transformar la energía mecánica en eléctrica, paneles solares, molinos de viento ,etc.</a:t>
            </a:r>
          </a:p>
          <a:p>
            <a:pPr algn="l"/>
            <a:endParaRPr lang="es-ES" sz="6400" dirty="0"/>
          </a:p>
          <a:p>
            <a:r>
              <a:rPr lang="es-ES" sz="8000" b="1" dirty="0" smtClean="0"/>
              <a:t>TIPOS DE ENERGIAS RENOVABLES:</a:t>
            </a:r>
          </a:p>
          <a:p>
            <a:pPr algn="l"/>
            <a:r>
              <a:rPr lang="es-ES" sz="8000" b="1" dirty="0" smtClean="0"/>
              <a:t>Energía Solar</a:t>
            </a:r>
            <a:r>
              <a:rPr lang="es-ES" sz="8000" dirty="0" smtClean="0"/>
              <a:t>: La energía solar es aquella que se obtiene a partir del sol en forma de radiación electromagnética (luz, calor y rayos ultravioleta). Mediante la instalación de paneles solares o colectores, se puede utilizar para obtener energía térmica (sistema foto térmico) o para generar electricidad (sistema fotovoltaico).</a:t>
            </a:r>
          </a:p>
          <a:p>
            <a:pPr algn="l"/>
            <a:endParaRPr lang="es-ES" sz="8000" dirty="0"/>
          </a:p>
          <a:p>
            <a:pPr algn="l"/>
            <a:endParaRPr lang="es-ES" sz="8000" dirty="0" smtClean="0"/>
          </a:p>
          <a:p>
            <a:pPr algn="l"/>
            <a:endParaRPr lang="es-ES" sz="8000" dirty="0"/>
          </a:p>
          <a:p>
            <a:pPr algn="l"/>
            <a:endParaRPr lang="es-ES" sz="8000" dirty="0" smtClean="0"/>
          </a:p>
          <a:p>
            <a:pPr algn="l"/>
            <a:endParaRPr lang="es-ES" sz="8000" dirty="0"/>
          </a:p>
          <a:p>
            <a:pPr algn="l"/>
            <a:endParaRPr lang="es-ES" sz="8000" dirty="0" smtClean="0"/>
          </a:p>
          <a:p>
            <a:pPr algn="l"/>
            <a:endParaRPr lang="es-ES" sz="8000" dirty="0"/>
          </a:p>
          <a:p>
            <a:pPr algn="l"/>
            <a:endParaRPr lang="es-ES" sz="8000" dirty="0" smtClean="0"/>
          </a:p>
          <a:p>
            <a:pPr algn="l"/>
            <a:endParaRPr lang="es-ES" sz="8000" dirty="0"/>
          </a:p>
          <a:p>
            <a:pPr algn="l"/>
            <a:endParaRPr lang="es-ES" sz="8000" dirty="0" smtClean="0"/>
          </a:p>
          <a:p>
            <a:pPr algn="l"/>
            <a:endParaRPr lang="es-ES" sz="8000" dirty="0" smtClean="0"/>
          </a:p>
          <a:p>
            <a:pPr algn="l"/>
            <a:endParaRPr lang="es-ES" sz="8000" dirty="0"/>
          </a:p>
          <a:p>
            <a:pPr algn="l"/>
            <a:endParaRPr lang="es-ES" sz="8000" dirty="0" smtClean="0"/>
          </a:p>
          <a:p>
            <a:pPr algn="l"/>
            <a:endParaRPr lang="es-ES" sz="8000" dirty="0" smtClean="0"/>
          </a:p>
          <a:p>
            <a:pPr algn="l"/>
            <a:endParaRPr lang="es-ES" sz="3600" dirty="0" smtClean="0"/>
          </a:p>
          <a:p>
            <a:r>
              <a:rPr lang="es-ES" sz="3600" dirty="0" smtClean="0"/>
              <a:t>     </a:t>
            </a:r>
          </a:p>
          <a:p>
            <a:endParaRPr lang="es-ES" dirty="0"/>
          </a:p>
        </p:txBody>
      </p:sp>
      <p:sp>
        <p:nvSpPr>
          <p:cNvPr id="4" name="AutoShape 2" descr="Qué es la energía solar fotovoltaica y cómo funciona? | Ingeoexpert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5" name="Imagen 4"/>
          <p:cNvPicPr>
            <a:picLocks noChangeAspect="1"/>
          </p:cNvPicPr>
          <p:nvPr/>
        </p:nvPicPr>
        <p:blipFill>
          <a:blip r:embed="rId2"/>
          <a:stretch>
            <a:fillRect/>
          </a:stretch>
        </p:blipFill>
        <p:spPr>
          <a:xfrm>
            <a:off x="4467498" y="4359556"/>
            <a:ext cx="4530362" cy="2313919"/>
          </a:xfrm>
          <a:prstGeom prst="rect">
            <a:avLst/>
          </a:prstGeom>
        </p:spPr>
      </p:pic>
    </p:spTree>
    <p:extLst>
      <p:ext uri="{BB962C8B-B14F-4D97-AF65-F5344CB8AC3E}">
        <p14:creationId xmlns:p14="http://schemas.microsoft.com/office/powerpoint/2010/main" val="9476565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H="1">
            <a:off x="13049793" y="3239586"/>
            <a:ext cx="692331" cy="509453"/>
          </a:xfrm>
        </p:spPr>
        <p:txBody>
          <a:bodyPr>
            <a:normAutofit fontScale="90000"/>
          </a:bodyPr>
          <a:lstStyle/>
          <a:p>
            <a:endParaRPr lang="es-ES" dirty="0"/>
          </a:p>
        </p:txBody>
      </p:sp>
      <p:sp>
        <p:nvSpPr>
          <p:cNvPr id="3" name="Marcador de contenido 2"/>
          <p:cNvSpPr>
            <a:spLocks noGrp="1"/>
          </p:cNvSpPr>
          <p:nvPr>
            <p:ph idx="1"/>
          </p:nvPr>
        </p:nvSpPr>
        <p:spPr>
          <a:xfrm>
            <a:off x="681445" y="580345"/>
            <a:ext cx="10515600" cy="5964146"/>
          </a:xfrm>
        </p:spPr>
        <p:txBody>
          <a:bodyPr>
            <a:normAutofit/>
          </a:bodyPr>
          <a:lstStyle/>
          <a:p>
            <a:pPr marL="0" indent="0">
              <a:buNone/>
            </a:pPr>
            <a:r>
              <a:rPr lang="es-ES" sz="2000" b="1" dirty="0" smtClean="0"/>
              <a:t>Energía Hidráulica: </a:t>
            </a:r>
            <a:r>
              <a:rPr lang="es-ES" sz="2000" dirty="0" smtClean="0"/>
              <a:t>La energía hidráulica es el aprovechamiento de la energía cinética de una masa de agua. El agua mueve una turbina cuyo movimiento de rotación se transfiere, mediante un eje, a un generador de electricidad</a:t>
            </a:r>
            <a:r>
              <a:rPr lang="es-ES" dirty="0" smtClean="0"/>
              <a:t>.</a:t>
            </a:r>
          </a:p>
          <a:p>
            <a:pPr marL="0" indent="0">
              <a:buNone/>
            </a:pPr>
            <a:endParaRPr lang="es-ES" dirty="0"/>
          </a:p>
          <a:p>
            <a:pPr marL="0" indent="0">
              <a:buNone/>
            </a:pPr>
            <a:endParaRPr lang="es-ES" dirty="0" smtClean="0"/>
          </a:p>
          <a:p>
            <a:pPr marL="0" indent="0">
              <a:buNone/>
            </a:pPr>
            <a:endParaRPr lang="es-ES" dirty="0"/>
          </a:p>
          <a:p>
            <a:pPr marL="0" indent="0">
              <a:buNone/>
            </a:pPr>
            <a:endParaRPr lang="es-ES" dirty="0" smtClean="0"/>
          </a:p>
          <a:p>
            <a:pPr marL="0" indent="0">
              <a:buNone/>
            </a:pPr>
            <a:r>
              <a:rPr lang="es-ES" sz="2000" b="1" dirty="0" smtClean="0"/>
              <a:t>Energía del mar: </a:t>
            </a:r>
            <a:r>
              <a:rPr lang="es-ES" sz="2000" dirty="0" smtClean="0"/>
              <a:t>Energía de las olas o Undimotriz: Es el aprovechamiento energético producido por el movimiento ondulatorio de la superficie del agua del mar. El oleaje es una consecuencia del rozamiento del aire sobre la superficie del mar, por lo que resulta muy irregular.</a:t>
            </a:r>
            <a:endParaRPr lang="es-ES" sz="2000" dirty="0"/>
          </a:p>
        </p:txBody>
      </p:sp>
      <p:pic>
        <p:nvPicPr>
          <p:cNvPr id="4" name="Imagen 3"/>
          <p:cNvPicPr>
            <a:picLocks noChangeAspect="1"/>
          </p:cNvPicPr>
          <p:nvPr/>
        </p:nvPicPr>
        <p:blipFill>
          <a:blip r:embed="rId2"/>
          <a:stretch>
            <a:fillRect/>
          </a:stretch>
        </p:blipFill>
        <p:spPr>
          <a:xfrm>
            <a:off x="4424770" y="1725111"/>
            <a:ext cx="3028950" cy="1514475"/>
          </a:xfrm>
          <a:prstGeom prst="rect">
            <a:avLst/>
          </a:prstGeom>
        </p:spPr>
      </p:pic>
      <p:pic>
        <p:nvPicPr>
          <p:cNvPr id="5" name="Imagen 4"/>
          <p:cNvPicPr>
            <a:picLocks noChangeAspect="1"/>
          </p:cNvPicPr>
          <p:nvPr/>
        </p:nvPicPr>
        <p:blipFill>
          <a:blip r:embed="rId3"/>
          <a:stretch>
            <a:fillRect/>
          </a:stretch>
        </p:blipFill>
        <p:spPr>
          <a:xfrm>
            <a:off x="4629557" y="4801416"/>
            <a:ext cx="2619375" cy="1743075"/>
          </a:xfrm>
          <a:prstGeom prst="rect">
            <a:avLst/>
          </a:prstGeom>
        </p:spPr>
      </p:pic>
    </p:spTree>
    <p:extLst>
      <p:ext uri="{BB962C8B-B14F-4D97-AF65-F5344CB8AC3E}">
        <p14:creationId xmlns:p14="http://schemas.microsoft.com/office/powerpoint/2010/main" val="25773059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363303" y="365125"/>
            <a:ext cx="378822" cy="1325563"/>
          </a:xfrm>
        </p:spPr>
        <p:txBody>
          <a:bodyPr/>
          <a:lstStyle/>
          <a:p>
            <a:endParaRPr lang="es-ES" dirty="0"/>
          </a:p>
        </p:txBody>
      </p:sp>
      <p:sp>
        <p:nvSpPr>
          <p:cNvPr id="3" name="Marcador de contenido 2"/>
          <p:cNvSpPr>
            <a:spLocks noGrp="1"/>
          </p:cNvSpPr>
          <p:nvPr>
            <p:ph idx="1"/>
          </p:nvPr>
        </p:nvSpPr>
        <p:spPr>
          <a:xfrm>
            <a:off x="339634" y="248194"/>
            <a:ext cx="11014166" cy="6387737"/>
          </a:xfrm>
        </p:spPr>
        <p:txBody>
          <a:bodyPr>
            <a:normAutofit/>
          </a:bodyPr>
          <a:lstStyle/>
          <a:p>
            <a:r>
              <a:rPr lang="es-ES" sz="2400" b="1" dirty="0" smtClean="0"/>
              <a:t>Energía Eólica: </a:t>
            </a:r>
            <a:r>
              <a:rPr lang="es-ES" sz="2400" dirty="0" smtClean="0"/>
              <a:t>La energía eólica es aquella que se obtiene a partir de la fuerza del viento. ¿Cómo? A través de un aerogenerador que transforma la energía cinética de las corrientes de aire en energía eléctrica.</a:t>
            </a:r>
          </a:p>
          <a:p>
            <a:endParaRPr lang="es-ES" sz="2400" dirty="0"/>
          </a:p>
          <a:p>
            <a:endParaRPr lang="es-ES" sz="2400" dirty="0" smtClean="0"/>
          </a:p>
          <a:p>
            <a:endParaRPr lang="es-ES" sz="2400" dirty="0"/>
          </a:p>
          <a:p>
            <a:endParaRPr lang="es-ES" sz="2400" dirty="0" smtClean="0"/>
          </a:p>
          <a:p>
            <a:endParaRPr lang="es-ES" sz="2400" dirty="0"/>
          </a:p>
          <a:p>
            <a:r>
              <a:rPr lang="es-ES" sz="2400" b="1" dirty="0" smtClean="0"/>
              <a:t>Biomasa: </a:t>
            </a:r>
            <a:r>
              <a:rPr lang="es-ES" sz="2400" dirty="0" smtClean="0"/>
              <a:t>También conocida como bioenergía, es la energía obtenida de la materia orgánica constitutiva de los seres vivos, sus excretas y sus restos no vivos. La biomasa se caracteriza por tener un bajo contenido de carbono, un elevado contenido de oxígeno y compuestos volátiles.</a:t>
            </a:r>
            <a:endParaRPr lang="es-ES" sz="2400" dirty="0"/>
          </a:p>
        </p:txBody>
      </p:sp>
      <p:pic>
        <p:nvPicPr>
          <p:cNvPr id="5" name="Imagen 4"/>
          <p:cNvPicPr>
            <a:picLocks noChangeAspect="1"/>
          </p:cNvPicPr>
          <p:nvPr/>
        </p:nvPicPr>
        <p:blipFill>
          <a:blip r:embed="rId2"/>
          <a:stretch>
            <a:fillRect/>
          </a:stretch>
        </p:blipFill>
        <p:spPr>
          <a:xfrm>
            <a:off x="5015049" y="1285057"/>
            <a:ext cx="2057400" cy="2228850"/>
          </a:xfrm>
          <a:prstGeom prst="rect">
            <a:avLst/>
          </a:prstGeom>
        </p:spPr>
      </p:pic>
      <p:pic>
        <p:nvPicPr>
          <p:cNvPr id="6" name="Imagen 5"/>
          <p:cNvPicPr>
            <a:picLocks noChangeAspect="1"/>
          </p:cNvPicPr>
          <p:nvPr/>
        </p:nvPicPr>
        <p:blipFill>
          <a:blip r:embed="rId3"/>
          <a:stretch>
            <a:fillRect/>
          </a:stretch>
        </p:blipFill>
        <p:spPr>
          <a:xfrm>
            <a:off x="4681674" y="4959531"/>
            <a:ext cx="2724150" cy="1676400"/>
          </a:xfrm>
          <a:prstGeom prst="rect">
            <a:avLst/>
          </a:prstGeom>
        </p:spPr>
      </p:pic>
    </p:spTree>
    <p:extLst>
      <p:ext uri="{BB962C8B-B14F-4D97-AF65-F5344CB8AC3E}">
        <p14:creationId xmlns:p14="http://schemas.microsoft.com/office/powerpoint/2010/main" val="7654911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827725" y="365125"/>
            <a:ext cx="248194" cy="1325563"/>
          </a:xfrm>
        </p:spPr>
        <p:txBody>
          <a:bodyPr/>
          <a:lstStyle/>
          <a:p>
            <a:endParaRPr lang="es-ES" dirty="0"/>
          </a:p>
        </p:txBody>
      </p:sp>
      <p:sp>
        <p:nvSpPr>
          <p:cNvPr id="3" name="Marcador de contenido 2"/>
          <p:cNvSpPr>
            <a:spLocks noGrp="1"/>
          </p:cNvSpPr>
          <p:nvPr>
            <p:ph idx="1"/>
          </p:nvPr>
        </p:nvSpPr>
        <p:spPr>
          <a:xfrm>
            <a:off x="261258" y="1175656"/>
            <a:ext cx="11678194" cy="6596742"/>
          </a:xfrm>
        </p:spPr>
        <p:txBody>
          <a:bodyPr>
            <a:normAutofit/>
          </a:bodyPr>
          <a:lstStyle/>
          <a:p>
            <a:r>
              <a:rPr lang="es-ES" sz="2000" b="1" dirty="0" smtClean="0"/>
              <a:t>Geotérmica: </a:t>
            </a:r>
            <a:r>
              <a:rPr lang="es-ES" sz="2000" dirty="0" smtClean="0"/>
              <a:t>La energía geotérmica es la energía que se obtiene mediante el aprovechamiento del calor interno de la Tierra, que globalmente se puede considerar continua e inagotable a escala humana. Un yacimiento geotérmico es una zona del subsuelo donde el recurso geotérmico es susceptible de ser aprovechado por el hombre.</a:t>
            </a:r>
          </a:p>
          <a:p>
            <a:endParaRPr lang="es-ES" sz="2000" dirty="0" smtClean="0"/>
          </a:p>
          <a:p>
            <a:endParaRPr lang="es-ES" sz="2400" dirty="0" smtClean="0"/>
          </a:p>
          <a:p>
            <a:pPr marL="0" indent="0">
              <a:buNone/>
            </a:pPr>
            <a:endParaRPr lang="es-ES" sz="2400" dirty="0" smtClean="0"/>
          </a:p>
          <a:p>
            <a:pPr marL="0" indent="0">
              <a:buNone/>
            </a:pPr>
            <a:endParaRPr lang="es-ES" sz="2400" dirty="0" smtClean="0"/>
          </a:p>
        </p:txBody>
      </p:sp>
      <p:pic>
        <p:nvPicPr>
          <p:cNvPr id="4" name="Imagen 3"/>
          <p:cNvPicPr>
            <a:picLocks noChangeAspect="1"/>
          </p:cNvPicPr>
          <p:nvPr/>
        </p:nvPicPr>
        <p:blipFill>
          <a:blip r:embed="rId2"/>
          <a:stretch>
            <a:fillRect/>
          </a:stretch>
        </p:blipFill>
        <p:spPr>
          <a:xfrm>
            <a:off x="2730138" y="2863734"/>
            <a:ext cx="5421086" cy="2923111"/>
          </a:xfrm>
          <a:prstGeom prst="rect">
            <a:avLst/>
          </a:prstGeom>
        </p:spPr>
      </p:pic>
    </p:spTree>
    <p:extLst>
      <p:ext uri="{BB962C8B-B14F-4D97-AF65-F5344CB8AC3E}">
        <p14:creationId xmlns:p14="http://schemas.microsoft.com/office/powerpoint/2010/main" val="10442441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827725" y="365125"/>
            <a:ext cx="248194" cy="1325563"/>
          </a:xfrm>
        </p:spPr>
        <p:txBody>
          <a:bodyPr/>
          <a:lstStyle/>
          <a:p>
            <a:endParaRPr lang="es-ES" dirty="0"/>
          </a:p>
        </p:txBody>
      </p:sp>
      <p:sp>
        <p:nvSpPr>
          <p:cNvPr id="3" name="Marcador de contenido 2"/>
          <p:cNvSpPr>
            <a:spLocks noGrp="1"/>
          </p:cNvSpPr>
          <p:nvPr>
            <p:ph idx="1"/>
          </p:nvPr>
        </p:nvSpPr>
        <p:spPr>
          <a:xfrm>
            <a:off x="222069" y="169818"/>
            <a:ext cx="11678194" cy="6596742"/>
          </a:xfrm>
        </p:spPr>
        <p:txBody>
          <a:bodyPr>
            <a:normAutofit/>
          </a:bodyPr>
          <a:lstStyle/>
          <a:p>
            <a:pPr marL="0" indent="0">
              <a:buNone/>
            </a:pPr>
            <a:endParaRPr lang="es-ES" sz="2400" dirty="0" smtClean="0"/>
          </a:p>
          <a:p>
            <a:pPr marL="0" indent="0">
              <a:buNone/>
            </a:pPr>
            <a:endParaRPr lang="es-ES" sz="2400" dirty="0" smtClean="0"/>
          </a:p>
          <a:p>
            <a:pPr marL="0" indent="0">
              <a:buNone/>
            </a:pPr>
            <a:r>
              <a:rPr lang="es-ES" sz="2400" dirty="0" smtClean="0"/>
              <a:t>                                                                </a:t>
            </a:r>
            <a:r>
              <a:rPr lang="es-ES" dirty="0" smtClean="0"/>
              <a:t>  </a:t>
            </a:r>
            <a:r>
              <a:rPr lang="es-ES" sz="3200" b="1" dirty="0" smtClean="0"/>
              <a:t>Energías No Renovables</a:t>
            </a:r>
            <a:endParaRPr lang="es-ES" sz="3200" b="1" dirty="0" smtClean="0"/>
          </a:p>
          <a:p>
            <a:r>
              <a:rPr lang="es-ES" sz="2000" dirty="0" smtClean="0"/>
              <a:t>El Petróleo: El petróleo es un líquido aceitoso, viscoso e inflamable, constituido por una mezcla de hidrocarburos, que, de forma natural, se encuentra en determinadas formaciones geológicas. </a:t>
            </a:r>
            <a:endParaRPr lang="es-ES" sz="2000" dirty="0" smtClean="0"/>
          </a:p>
          <a:p>
            <a:endParaRPr lang="es-ES" sz="2000" dirty="0" smtClean="0"/>
          </a:p>
          <a:p>
            <a:r>
              <a:rPr lang="es-ES" sz="2000" dirty="0" smtClean="0"/>
              <a:t>El gas natural: Es la mezcla de gases que se obtiene de la Extracción o del procesamiento industrial y que es constituida principalmente por metano. Usualmente esta mezcla contiene etano, propano, butanos y pentanos. Asimismo, puede contener dióxido de carbono, nitrógeno y ácido sulfhídrico, entre otros</a:t>
            </a:r>
            <a:r>
              <a:rPr lang="es-ES" sz="2000" dirty="0" smtClean="0"/>
              <a:t>.</a:t>
            </a:r>
          </a:p>
          <a:p>
            <a:endParaRPr lang="es-ES" sz="2000" dirty="0" smtClean="0"/>
          </a:p>
          <a:p>
            <a:r>
              <a:rPr lang="es-ES" sz="2000" dirty="0" smtClean="0"/>
              <a:t>El carbón: Es una roca sedimentaria de color negro, muy rica en carbono y con cantidades variables de otros elementos como hidrógeno, azufre, oxígeno y nitrógeno. Arde fácilmente y es uno de los combustibles fósiles más </a:t>
            </a:r>
            <a:r>
              <a:rPr lang="es-ES" sz="2000" dirty="0" smtClean="0"/>
              <a:t>utilizado.</a:t>
            </a:r>
          </a:p>
          <a:p>
            <a:pPr marL="0" indent="0">
              <a:buNone/>
            </a:pPr>
            <a:endParaRPr lang="es-ES" sz="2000" dirty="0" smtClean="0"/>
          </a:p>
          <a:p>
            <a:r>
              <a:rPr lang="es-ES" sz="2000" dirty="0" smtClean="0"/>
              <a:t>Energía </a:t>
            </a:r>
            <a:r>
              <a:rPr lang="es-ES" sz="2000" dirty="0" err="1" smtClean="0"/>
              <a:t>nuclear:La</a:t>
            </a:r>
            <a:r>
              <a:rPr lang="es-ES" sz="2000" dirty="0" smtClean="0"/>
              <a:t> energía nuclear es la energía contenida en el núcleo de un átomo. Los átomos son las partículas más pequeñas en que se puede dividirse un elemento químico manteniendo sus propiedades. En el núcleo de cada átomo hay dos tipos de partículas (neutrones y protones) que se mantienen unidas.</a:t>
            </a:r>
          </a:p>
          <a:p>
            <a:pPr marL="0" indent="0">
              <a:buNone/>
            </a:pPr>
            <a:endParaRPr lang="es-ES" sz="2000" dirty="0"/>
          </a:p>
        </p:txBody>
      </p:sp>
    </p:spTree>
    <p:extLst>
      <p:ext uri="{BB962C8B-B14F-4D97-AF65-F5344CB8AC3E}">
        <p14:creationId xmlns:p14="http://schemas.microsoft.com/office/powerpoint/2010/main" val="49103758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TotalTime>
  <Words>563</Words>
  <Application>Microsoft Office PowerPoint</Application>
  <PresentationFormat>Panorámica</PresentationFormat>
  <Paragraphs>76</Paragraphs>
  <Slides>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6</vt:i4>
      </vt:variant>
    </vt:vector>
  </HeadingPairs>
  <TitlesOfParts>
    <vt:vector size="11" baseType="lpstr">
      <vt:lpstr>Algerian</vt:lpstr>
      <vt:lpstr>Arial</vt:lpstr>
      <vt:lpstr>Calibri</vt:lpstr>
      <vt:lpstr>Calibri Light</vt:lpstr>
      <vt:lpstr>Tema de Office</vt:lpstr>
      <vt:lpstr>          </vt:lpstr>
      <vt:lpstr>Energías Renovables      </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Las Energías no Renovables y las Renovables</dc:title>
  <dc:creator>usuario</dc:creator>
  <cp:lastModifiedBy>usuario</cp:lastModifiedBy>
  <cp:revision>11</cp:revision>
  <dcterms:created xsi:type="dcterms:W3CDTF">2024-05-30T16:31:41Z</dcterms:created>
  <dcterms:modified xsi:type="dcterms:W3CDTF">2024-05-30T18:05:37Z</dcterms:modified>
</cp:coreProperties>
</file>