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FF33CC"/>
    <a:srgbClr val="FF3399"/>
    <a:srgbClr val="33CC33"/>
    <a:srgbClr val="336600"/>
    <a:srgbClr val="800000"/>
    <a:srgbClr val="FF6600"/>
    <a:srgbClr val="FF0066"/>
    <a:srgbClr val="CE08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2" d="100"/>
          <a:sy n="72" d="100"/>
        </p:scale>
        <p:origin x="6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682C98-51B3-4A8F-8F7A-B45ED72C18E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16CC12E-7CA1-4E06-A729-8DE0E3F736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19F0B7-E638-4EE5-8D2B-04EF4EB930E8}"/>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5" name="Marcador de pie de página 4">
            <a:extLst>
              <a:ext uri="{FF2B5EF4-FFF2-40B4-BE49-F238E27FC236}">
                <a16:creationId xmlns:a16="http://schemas.microsoft.com/office/drawing/2014/main" id="{7715FB24-3D65-4D60-9CF2-595AC7FC8742}"/>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E675ECCD-4223-4DE9-BCB4-76F31960D314}"/>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2849215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11D70D-4498-486C-8A09-35ED6145A8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CFA8EC8-956E-4830-B25F-1F3A05493DD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AE1ABA-DBE6-431C-AB0F-852D90B6B966}"/>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5" name="Marcador de pie de página 4">
            <a:extLst>
              <a:ext uri="{FF2B5EF4-FFF2-40B4-BE49-F238E27FC236}">
                <a16:creationId xmlns:a16="http://schemas.microsoft.com/office/drawing/2014/main" id="{F10508A0-37FF-40DD-8759-852D762408CB}"/>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E16A4F42-C88E-495F-B82F-945F84E7DCEA}"/>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62889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1577548-595B-4DD7-963D-C74E297C875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052541D-5501-497F-ADBC-8D629B840116}"/>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93D749-8735-44C7-9DC9-B04B933E5B05}"/>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5" name="Marcador de pie de página 4">
            <a:extLst>
              <a:ext uri="{FF2B5EF4-FFF2-40B4-BE49-F238E27FC236}">
                <a16:creationId xmlns:a16="http://schemas.microsoft.com/office/drawing/2014/main" id="{539F1BE7-09AA-47DB-9493-0001D229A5AA}"/>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4D1027C5-3355-402E-A6B9-4FE3CD79903B}"/>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394805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EA1350-A3BC-4A3B-8718-37E65595F24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BCAC077-EDBD-4F3E-A138-2A853BD02EAE}"/>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6F8269-4E32-4ABF-B8E2-3D1200C4E2DD}"/>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5" name="Marcador de pie de página 4">
            <a:extLst>
              <a:ext uri="{FF2B5EF4-FFF2-40B4-BE49-F238E27FC236}">
                <a16:creationId xmlns:a16="http://schemas.microsoft.com/office/drawing/2014/main" id="{FB2257FF-D441-4CCF-A5CE-74C9CE62CE1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90D672E-90DA-404A-A1D6-50402EDB9EE1}"/>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218659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6ED354-27DC-49AE-9110-124463BABE7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A7D0C7-7F01-45C1-B09D-783CFE5409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D119BF79-DAAB-455B-B8C1-720ED075BFF9}"/>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5" name="Marcador de pie de página 4">
            <a:extLst>
              <a:ext uri="{FF2B5EF4-FFF2-40B4-BE49-F238E27FC236}">
                <a16:creationId xmlns:a16="http://schemas.microsoft.com/office/drawing/2014/main" id="{E9C36A32-455B-4336-B7F7-9A3AEA5A426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F46FAD85-C31A-4D23-BBCD-8A9A8F75ADC1}"/>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58863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B3705-9C02-41B5-BAC2-446126AC1BE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C9FD828-BA04-428D-AC56-81D0B7265332}"/>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5643822-D232-4E4E-90E0-2640FFA8B97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CF20AA-5D42-4EFD-BF52-8F604A04D4A5}"/>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6" name="Marcador de pie de página 5">
            <a:extLst>
              <a:ext uri="{FF2B5EF4-FFF2-40B4-BE49-F238E27FC236}">
                <a16:creationId xmlns:a16="http://schemas.microsoft.com/office/drawing/2014/main" id="{62602DBC-2FDE-4317-8F99-2380ECB8450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73E4C7B1-C108-4900-B859-BD88E18CBE70}"/>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224685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7DBD06-5820-4841-BA4B-30C12456CAE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A7571C5-3A4F-4592-AA1D-A6B6DC627D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C37EA5D1-F9F0-467B-8858-AABD0FA12FD9}"/>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59965C1-C9D9-4EEB-B907-39122E15B1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6D36DE0B-D227-4FBD-8A64-88D51870DD4A}"/>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9E72A5A-710A-4C81-AF9E-818E8DBDA3A7}"/>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8" name="Marcador de pie de página 7">
            <a:extLst>
              <a:ext uri="{FF2B5EF4-FFF2-40B4-BE49-F238E27FC236}">
                <a16:creationId xmlns:a16="http://schemas.microsoft.com/office/drawing/2014/main" id="{EC6C9A4D-BE95-4094-A42C-B49BC93F3549}"/>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8FE23353-423C-491B-9108-12F718D91CF0}"/>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157929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938D9B-27F4-41B2-A2C4-8E19D3139C9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DE345B5-509B-4FD2-AD77-026FF66114EF}"/>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4" name="Marcador de pie de página 3">
            <a:extLst>
              <a:ext uri="{FF2B5EF4-FFF2-40B4-BE49-F238E27FC236}">
                <a16:creationId xmlns:a16="http://schemas.microsoft.com/office/drawing/2014/main" id="{9657681A-8431-452A-BF4B-5FEE9E5D1DBC}"/>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960D5420-3686-4DF2-B7FD-4E0316795940}"/>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377164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9487258-610E-4738-B864-114DE2A6117C}"/>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3" name="Marcador de pie de página 2">
            <a:extLst>
              <a:ext uri="{FF2B5EF4-FFF2-40B4-BE49-F238E27FC236}">
                <a16:creationId xmlns:a16="http://schemas.microsoft.com/office/drawing/2014/main" id="{3D8E2260-49D2-42A8-A29F-5966555AC5A9}"/>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27D2B6C5-CAF0-4DB2-8893-B89397E455D2}"/>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223526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E675B-0FDF-4CC6-B521-6B9C7FA3E5A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EDCEE32-EF76-4142-ACFD-88FCDFD626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1F7F31C-67A4-441C-ADBC-1A5DA6587C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AD0E5BF-2C5F-449C-B708-D9AFB3754D5B}"/>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6" name="Marcador de pie de página 5">
            <a:extLst>
              <a:ext uri="{FF2B5EF4-FFF2-40B4-BE49-F238E27FC236}">
                <a16:creationId xmlns:a16="http://schemas.microsoft.com/office/drawing/2014/main" id="{C1EAFBCD-B477-453A-B137-77BA8504721C}"/>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16CB833D-22AF-45E3-B3F0-6772F9B7CF09}"/>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77220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D6C3A-544F-4F59-BE2D-AA34DF6A5D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31C15D1-4C98-44AB-8C47-68E9E115C8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A9406302-BF48-49A9-8190-9A9156D08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08F3C77-0A84-4897-92D4-1111EF6A463A}"/>
              </a:ext>
            </a:extLst>
          </p:cNvPr>
          <p:cNvSpPr>
            <a:spLocks noGrp="1"/>
          </p:cNvSpPr>
          <p:nvPr>
            <p:ph type="dt" sz="half" idx="10"/>
          </p:nvPr>
        </p:nvSpPr>
        <p:spPr/>
        <p:txBody>
          <a:bodyPr/>
          <a:lstStyle/>
          <a:p>
            <a:fld id="{96C4D5D0-2016-4366-B516-2FEE20860EDA}" type="datetimeFigureOut">
              <a:rPr lang="es-ES" smtClean="0"/>
              <a:t>02/06/2024</a:t>
            </a:fld>
            <a:endParaRPr lang="es-ES" dirty="0"/>
          </a:p>
        </p:txBody>
      </p:sp>
      <p:sp>
        <p:nvSpPr>
          <p:cNvPr id="6" name="Marcador de pie de página 5">
            <a:extLst>
              <a:ext uri="{FF2B5EF4-FFF2-40B4-BE49-F238E27FC236}">
                <a16:creationId xmlns:a16="http://schemas.microsoft.com/office/drawing/2014/main" id="{D1A84E30-5277-435C-AD1C-1BD6599352D1}"/>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6F66E7C-260C-4F69-8C6B-2B185DA2BEC5}"/>
              </a:ext>
            </a:extLst>
          </p:cNvPr>
          <p:cNvSpPr>
            <a:spLocks noGrp="1"/>
          </p:cNvSpPr>
          <p:nvPr>
            <p:ph type="sldNum" sz="quarter" idx="12"/>
          </p:nvPr>
        </p:nvSpPr>
        <p:spPr/>
        <p:txBody>
          <a:bodyPr/>
          <a:lstStyle/>
          <a:p>
            <a:fld id="{B2AC0808-056A-4044-9483-9118667C308A}" type="slidenum">
              <a:rPr lang="es-ES" smtClean="0"/>
              <a:t>‹Nº›</a:t>
            </a:fld>
            <a:endParaRPr lang="es-ES" dirty="0"/>
          </a:p>
        </p:txBody>
      </p:sp>
    </p:spTree>
    <p:extLst>
      <p:ext uri="{BB962C8B-B14F-4D97-AF65-F5344CB8AC3E}">
        <p14:creationId xmlns:p14="http://schemas.microsoft.com/office/powerpoint/2010/main" val="88787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46D3723-3292-417B-B068-C9B6F94DCB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FA6A9CD-8ECC-4CFA-9DB6-6329115BEF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00374F-D185-4392-AA33-8A2F51C8BC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4D5D0-2016-4366-B516-2FEE20860EDA}" type="datetimeFigureOut">
              <a:rPr lang="es-ES" smtClean="0"/>
              <a:t>02/06/2024</a:t>
            </a:fld>
            <a:endParaRPr lang="es-ES" dirty="0"/>
          </a:p>
        </p:txBody>
      </p:sp>
      <p:sp>
        <p:nvSpPr>
          <p:cNvPr id="5" name="Marcador de pie de página 4">
            <a:extLst>
              <a:ext uri="{FF2B5EF4-FFF2-40B4-BE49-F238E27FC236}">
                <a16:creationId xmlns:a16="http://schemas.microsoft.com/office/drawing/2014/main" id="{A7301E3A-2518-474B-A66B-0BDE1C20E4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466F3580-BE60-4A05-AAD9-46D653DA5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C0808-056A-4044-9483-9118667C308A}" type="slidenum">
              <a:rPr lang="es-ES" smtClean="0"/>
              <a:t>‹Nº›</a:t>
            </a:fld>
            <a:endParaRPr lang="es-ES" dirty="0"/>
          </a:p>
        </p:txBody>
      </p:sp>
    </p:spTree>
    <p:extLst>
      <p:ext uri="{BB962C8B-B14F-4D97-AF65-F5344CB8AC3E}">
        <p14:creationId xmlns:p14="http://schemas.microsoft.com/office/powerpoint/2010/main" val="162164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D8381-1B67-4EF8-B074-F68490B2DABA}"/>
              </a:ext>
            </a:extLst>
          </p:cNvPr>
          <p:cNvSpPr>
            <a:spLocks noGrp="1"/>
          </p:cNvSpPr>
          <p:nvPr>
            <p:ph type="ctrTitle"/>
          </p:nvPr>
        </p:nvSpPr>
        <p:spPr>
          <a:xfrm>
            <a:off x="1524000" y="1345096"/>
            <a:ext cx="9144000" cy="2387600"/>
          </a:xfrm>
        </p:spPr>
        <p:txBody>
          <a:bodyPr>
            <a:normAutofit fontScale="90000"/>
          </a:bodyPr>
          <a:lstStyle/>
          <a:p>
            <a:br>
              <a:rPr lang="es-ES" dirty="0">
                <a:solidFill>
                  <a:srgbClr val="FF0066"/>
                </a:solidFill>
                <a:latin typeface="Algerian" panose="04020705040A02060702" pitchFamily="82" charset="0"/>
              </a:rPr>
            </a:br>
            <a:br>
              <a:rPr lang="es-ES" dirty="0">
                <a:solidFill>
                  <a:srgbClr val="FF0066"/>
                </a:solidFill>
                <a:latin typeface="Algerian" panose="04020705040A02060702" pitchFamily="82" charset="0"/>
              </a:rPr>
            </a:br>
            <a:br>
              <a:rPr lang="es-ES" dirty="0">
                <a:solidFill>
                  <a:srgbClr val="FF0066"/>
                </a:solidFill>
                <a:latin typeface="Algerian" panose="04020705040A02060702" pitchFamily="82" charset="0"/>
              </a:rPr>
            </a:br>
            <a:br>
              <a:rPr lang="es-ES" dirty="0">
                <a:solidFill>
                  <a:srgbClr val="FF0066"/>
                </a:solidFill>
                <a:latin typeface="Algerian" panose="04020705040A02060702" pitchFamily="82" charset="0"/>
              </a:rPr>
            </a:br>
            <a:br>
              <a:rPr lang="es-ES" dirty="0">
                <a:solidFill>
                  <a:srgbClr val="FF0066"/>
                </a:solidFill>
                <a:latin typeface="Algerian" panose="04020705040A02060702" pitchFamily="82" charset="0"/>
              </a:rPr>
            </a:br>
            <a:br>
              <a:rPr lang="es-ES" dirty="0">
                <a:solidFill>
                  <a:srgbClr val="FF0066"/>
                </a:solidFill>
                <a:latin typeface="Algerian" panose="04020705040A02060702" pitchFamily="82" charset="0"/>
              </a:rPr>
            </a:br>
            <a:br>
              <a:rPr lang="es-ES" dirty="0">
                <a:solidFill>
                  <a:srgbClr val="FF0066"/>
                </a:solidFill>
                <a:latin typeface="Algerian" panose="04020705040A02060702" pitchFamily="82" charset="0"/>
              </a:rPr>
            </a:br>
            <a:br>
              <a:rPr lang="es-ES" dirty="0">
                <a:solidFill>
                  <a:srgbClr val="FF0066"/>
                </a:solidFill>
                <a:latin typeface="Algerian" panose="04020705040A02060702" pitchFamily="82" charset="0"/>
              </a:rPr>
            </a:br>
            <a:r>
              <a:rPr lang="es-ES" dirty="0">
                <a:solidFill>
                  <a:srgbClr val="FF0066"/>
                </a:solidFill>
                <a:latin typeface="Algerian" panose="04020705040A02060702" pitchFamily="82" charset="0"/>
              </a:rPr>
              <a:t>Trabajo</a:t>
            </a:r>
            <a:r>
              <a:rPr lang="es-ES" dirty="0">
                <a:solidFill>
                  <a:srgbClr val="FF0066"/>
                </a:solidFill>
              </a:rPr>
              <a:t> </a:t>
            </a:r>
            <a:r>
              <a:rPr lang="es-ES" dirty="0">
                <a:solidFill>
                  <a:srgbClr val="FF0066"/>
                </a:solidFill>
                <a:latin typeface="Algerian" panose="04020705040A02060702" pitchFamily="82" charset="0"/>
              </a:rPr>
              <a:t>Práctico de Tecnología: Energías renovables y no renovables.</a:t>
            </a:r>
          </a:p>
        </p:txBody>
      </p:sp>
      <p:sp>
        <p:nvSpPr>
          <p:cNvPr id="3" name="Subtítulo 2">
            <a:extLst>
              <a:ext uri="{FF2B5EF4-FFF2-40B4-BE49-F238E27FC236}">
                <a16:creationId xmlns:a16="http://schemas.microsoft.com/office/drawing/2014/main" id="{20C40B72-8910-4D1F-8CD5-3118367B4AF6}"/>
              </a:ext>
            </a:extLst>
          </p:cNvPr>
          <p:cNvSpPr>
            <a:spLocks noGrp="1"/>
          </p:cNvSpPr>
          <p:nvPr>
            <p:ph type="subTitle" idx="1"/>
          </p:nvPr>
        </p:nvSpPr>
        <p:spPr>
          <a:xfrm>
            <a:off x="1524000" y="3962400"/>
            <a:ext cx="9144000" cy="1550504"/>
          </a:xfrm>
        </p:spPr>
        <p:txBody>
          <a:bodyPr>
            <a:normAutofit lnSpcReduction="10000"/>
          </a:bodyPr>
          <a:lstStyle/>
          <a:p>
            <a:r>
              <a:rPr lang="es-ES" sz="3200" dirty="0">
                <a:solidFill>
                  <a:srgbClr val="FF3399"/>
                </a:solidFill>
                <a:latin typeface="Perpetua Titling MT" panose="02020502060505020804" pitchFamily="18" charset="0"/>
              </a:rPr>
              <a:t>Nombre y apellido: Delfina Ruartes.</a:t>
            </a:r>
          </a:p>
          <a:p>
            <a:r>
              <a:rPr lang="es-ES" sz="3200" dirty="0">
                <a:solidFill>
                  <a:srgbClr val="FF33CC"/>
                </a:solidFill>
                <a:latin typeface="Agency FB" panose="020B0503020202020204" pitchFamily="34" charset="0"/>
              </a:rPr>
              <a:t>Grado: 6 B</a:t>
            </a:r>
          </a:p>
          <a:p>
            <a:r>
              <a:rPr lang="es-ES" sz="3200" dirty="0">
                <a:solidFill>
                  <a:srgbClr val="CC3399"/>
                </a:solidFill>
                <a:latin typeface="Arial Black" panose="020B0A04020102020204" pitchFamily="34" charset="0"/>
              </a:rPr>
              <a:t>Profesora: Marisol Nieva.</a:t>
            </a:r>
          </a:p>
          <a:p>
            <a:endParaRPr lang="es-ES" dirty="0"/>
          </a:p>
        </p:txBody>
      </p:sp>
    </p:spTree>
    <p:extLst>
      <p:ext uri="{BB962C8B-B14F-4D97-AF65-F5344CB8AC3E}">
        <p14:creationId xmlns:p14="http://schemas.microsoft.com/office/powerpoint/2010/main" val="17525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30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D343B5-61DF-4C6E-8C13-666222EA8811}"/>
              </a:ext>
            </a:extLst>
          </p:cNvPr>
          <p:cNvSpPr>
            <a:spLocks noGrp="1"/>
          </p:cNvSpPr>
          <p:nvPr>
            <p:ph idx="1"/>
          </p:nvPr>
        </p:nvSpPr>
        <p:spPr>
          <a:xfrm>
            <a:off x="838200" y="467518"/>
            <a:ext cx="10515600" cy="4351338"/>
          </a:xfrm>
        </p:spPr>
        <p:txBody>
          <a:bodyPr/>
          <a:lstStyle/>
          <a:p>
            <a:r>
              <a:rPr lang="es-ES" u="sng" dirty="0"/>
              <a:t>GAS NATURAL</a:t>
            </a:r>
            <a:r>
              <a:rPr lang="es-ES" dirty="0"/>
              <a:t>: Esta fuente de energía fósil consiste en una mezcla de hidrocarburos. Su existencia se debe a la acción bacteriana de miles de años bajo la tierra.</a:t>
            </a:r>
          </a:p>
          <a:p>
            <a:endParaRPr lang="es-ES" dirty="0"/>
          </a:p>
          <a:p>
            <a:endParaRPr lang="es-ES" dirty="0"/>
          </a:p>
          <a:p>
            <a:endParaRPr lang="es-ES" dirty="0"/>
          </a:p>
          <a:p>
            <a:endParaRPr lang="es-ES" dirty="0"/>
          </a:p>
          <a:p>
            <a:r>
              <a:rPr lang="es-ES" u="sng" dirty="0"/>
              <a:t>EL CARBÓN</a:t>
            </a:r>
            <a:r>
              <a:rPr lang="es-ES" dirty="0"/>
              <a:t>: Roca formada por carbono y otras sustancias.</a:t>
            </a:r>
          </a:p>
        </p:txBody>
      </p:sp>
      <p:pic>
        <p:nvPicPr>
          <p:cNvPr id="4" name="Imagen 3">
            <a:extLst>
              <a:ext uri="{FF2B5EF4-FFF2-40B4-BE49-F238E27FC236}">
                <a16:creationId xmlns:a16="http://schemas.microsoft.com/office/drawing/2014/main" id="{91FE1814-7434-4DA3-977D-BDDA5DCF520F}"/>
              </a:ext>
            </a:extLst>
          </p:cNvPr>
          <p:cNvPicPr>
            <a:picLocks noChangeAspect="1"/>
          </p:cNvPicPr>
          <p:nvPr/>
        </p:nvPicPr>
        <p:blipFill>
          <a:blip r:embed="rId2"/>
          <a:stretch>
            <a:fillRect/>
          </a:stretch>
        </p:blipFill>
        <p:spPr>
          <a:xfrm>
            <a:off x="4667250" y="1257300"/>
            <a:ext cx="2857500" cy="2552700"/>
          </a:xfrm>
          <a:prstGeom prst="rect">
            <a:avLst/>
          </a:prstGeom>
        </p:spPr>
      </p:pic>
      <p:pic>
        <p:nvPicPr>
          <p:cNvPr id="5" name="Imagen 4">
            <a:extLst>
              <a:ext uri="{FF2B5EF4-FFF2-40B4-BE49-F238E27FC236}">
                <a16:creationId xmlns:a16="http://schemas.microsoft.com/office/drawing/2014/main" id="{4274E92E-9551-4EB7-8BEC-C71248323304}"/>
              </a:ext>
            </a:extLst>
          </p:cNvPr>
          <p:cNvPicPr>
            <a:picLocks noChangeAspect="1"/>
          </p:cNvPicPr>
          <p:nvPr/>
        </p:nvPicPr>
        <p:blipFill>
          <a:blip r:embed="rId3"/>
          <a:stretch>
            <a:fillRect/>
          </a:stretch>
        </p:blipFill>
        <p:spPr>
          <a:xfrm>
            <a:off x="4143375" y="4437857"/>
            <a:ext cx="3905250" cy="1952625"/>
          </a:xfrm>
          <a:prstGeom prst="rect">
            <a:avLst/>
          </a:prstGeom>
        </p:spPr>
      </p:pic>
    </p:spTree>
    <p:extLst>
      <p:ext uri="{BB962C8B-B14F-4D97-AF65-F5344CB8AC3E}">
        <p14:creationId xmlns:p14="http://schemas.microsoft.com/office/powerpoint/2010/main" val="180852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FA7E0-CEDE-4693-A382-254955686C85}"/>
              </a:ext>
            </a:extLst>
          </p:cNvPr>
          <p:cNvSpPr>
            <a:spLocks noGrp="1"/>
          </p:cNvSpPr>
          <p:nvPr>
            <p:ph type="title"/>
          </p:nvPr>
        </p:nvSpPr>
        <p:spPr>
          <a:xfrm rot="10800000" flipV="1">
            <a:off x="838200" y="-1447801"/>
            <a:ext cx="10515600" cy="1812925"/>
          </a:xfrm>
        </p:spPr>
        <p:txBody>
          <a:bodyPr>
            <a:normAutofit/>
          </a:bodyPr>
          <a:lstStyle/>
          <a:p>
            <a:br>
              <a:rPr lang="es-ES" dirty="0"/>
            </a:br>
            <a:endParaRPr lang="es-ES" dirty="0"/>
          </a:p>
        </p:txBody>
      </p:sp>
      <p:sp>
        <p:nvSpPr>
          <p:cNvPr id="3" name="Marcador de contenido 2">
            <a:extLst>
              <a:ext uri="{FF2B5EF4-FFF2-40B4-BE49-F238E27FC236}">
                <a16:creationId xmlns:a16="http://schemas.microsoft.com/office/drawing/2014/main" id="{66919173-A620-4BCA-B07E-E8F474162E29}"/>
              </a:ext>
            </a:extLst>
          </p:cNvPr>
          <p:cNvSpPr>
            <a:spLocks noGrp="1"/>
          </p:cNvSpPr>
          <p:nvPr>
            <p:ph idx="1"/>
          </p:nvPr>
        </p:nvSpPr>
        <p:spPr>
          <a:xfrm>
            <a:off x="400049" y="133349"/>
            <a:ext cx="11296651" cy="3943351"/>
          </a:xfrm>
        </p:spPr>
        <p:txBody>
          <a:bodyPr>
            <a:normAutofit fontScale="25000" lnSpcReduction="20000"/>
          </a:bodyPr>
          <a:lstStyle/>
          <a:p>
            <a:pPr algn="just"/>
            <a:r>
              <a:rPr lang="es-ES" sz="11200" u="sng" dirty="0"/>
              <a:t>ENERGÍA NUCLEAR</a:t>
            </a:r>
            <a:r>
              <a:rPr lang="es-ES" sz="11200" dirty="0"/>
              <a:t>: Se obtiene al bombardear los átomos de ciertas sustancias. La sustancia más usada es el uranio-235, también se usan el uranio-239 y el plutonio-239.</a:t>
            </a:r>
          </a:p>
          <a:p>
            <a:endParaRPr lang="es-ES" sz="11200" dirty="0"/>
          </a:p>
          <a:p>
            <a:endParaRPr lang="es-ES" sz="11200" dirty="0"/>
          </a:p>
          <a:p>
            <a:endParaRPr lang="es-ES" sz="11200" dirty="0"/>
          </a:p>
          <a:p>
            <a:endParaRPr lang="es-ES" sz="11200" dirty="0"/>
          </a:p>
          <a:p>
            <a:endParaRPr lang="es-ES" sz="11200" dirty="0"/>
          </a:p>
          <a:p>
            <a:endParaRPr lang="es-ES" sz="11200" dirty="0"/>
          </a:p>
          <a:p>
            <a:endParaRPr lang="es-ES" sz="11200" dirty="0"/>
          </a:p>
          <a:p>
            <a:pPr marL="0" indent="0" algn="just">
              <a:buNone/>
            </a:pPr>
            <a:r>
              <a:rPr lang="es-ES" sz="11200" dirty="0">
                <a:solidFill>
                  <a:srgbClr val="C00000"/>
                </a:solidFill>
                <a:effectLst>
                  <a:outerShdw blurRad="38100" dist="38100" dir="2700000" algn="tl">
                    <a:srgbClr val="000000">
                      <a:alpha val="43137"/>
                    </a:srgbClr>
                  </a:outerShdw>
                </a:effectLst>
              </a:rPr>
              <a:t>¡IMPORTANTE!</a:t>
            </a:r>
          </a:p>
          <a:p>
            <a:pPr marL="0" indent="0" algn="just">
              <a:buNone/>
            </a:pPr>
            <a:r>
              <a:rPr lang="es-ES" sz="11200" dirty="0"/>
              <a:t>Los tipos de energía no renovables se llevan utilizando durante muchas décadas por los seres </a:t>
            </a:r>
            <a:r>
              <a:rPr lang="es-ES" sz="10800" dirty="0"/>
              <a:t>humanos y, existe un </a:t>
            </a:r>
            <a:r>
              <a:rPr lang="es-ES" sz="11200" dirty="0"/>
              <a:t>gran volumen de tecnología basadas en ellas.</a:t>
            </a:r>
          </a:p>
          <a:p>
            <a:pPr marL="0" indent="0" algn="just">
              <a:buNone/>
            </a:pPr>
            <a:r>
              <a:rPr lang="es-ES" sz="10800" dirty="0"/>
              <a:t>Preocupa que se trate de tipos de energía basados en recursos finitos, que terminaran por agotarse. Por otro lado, el empleo de energías no renovables generan residuos y emisiones de gases contaminantes a la atmósfera, por lo que, representan un gran riesgo para la salud de las personas. </a:t>
            </a:r>
          </a:p>
          <a:p>
            <a:pPr algn="just"/>
            <a:endParaRPr lang="es-ES" sz="10800" dirty="0"/>
          </a:p>
          <a:p>
            <a:pPr algn="just"/>
            <a:endParaRPr lang="es-ES" dirty="0"/>
          </a:p>
          <a:p>
            <a:pPr marL="0" indent="0" algn="just">
              <a:buNone/>
            </a:pPr>
            <a:endParaRPr lang="es-ES" dirty="0"/>
          </a:p>
          <a:p>
            <a:pPr marL="0" indent="0" algn="just">
              <a:buNone/>
            </a:pPr>
            <a:r>
              <a:rPr lang="es-ES" dirty="0"/>
              <a:t> </a:t>
            </a:r>
          </a:p>
          <a:p>
            <a:endParaRPr lang="es-ES" dirty="0"/>
          </a:p>
        </p:txBody>
      </p:sp>
      <p:pic>
        <p:nvPicPr>
          <p:cNvPr id="4" name="Imagen 3">
            <a:extLst>
              <a:ext uri="{FF2B5EF4-FFF2-40B4-BE49-F238E27FC236}">
                <a16:creationId xmlns:a16="http://schemas.microsoft.com/office/drawing/2014/main" id="{92B13103-345F-4742-992F-F2445C1A2A88}"/>
              </a:ext>
            </a:extLst>
          </p:cNvPr>
          <p:cNvPicPr>
            <a:picLocks noChangeAspect="1"/>
          </p:cNvPicPr>
          <p:nvPr/>
        </p:nvPicPr>
        <p:blipFill>
          <a:blip r:embed="rId2"/>
          <a:stretch>
            <a:fillRect/>
          </a:stretch>
        </p:blipFill>
        <p:spPr>
          <a:xfrm>
            <a:off x="3488792" y="1143000"/>
            <a:ext cx="5214415" cy="2933700"/>
          </a:xfrm>
          <a:prstGeom prst="rect">
            <a:avLst/>
          </a:prstGeom>
        </p:spPr>
      </p:pic>
    </p:spTree>
    <p:extLst>
      <p:ext uri="{BB962C8B-B14F-4D97-AF65-F5344CB8AC3E}">
        <p14:creationId xmlns:p14="http://schemas.microsoft.com/office/powerpoint/2010/main" val="326533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100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100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animEffect transition="in" filter="fade">
                                      <p:cBhvr>
                                        <p:cTn id="27" dur="10000"/>
                                        <p:tgtEl>
                                          <p:spTgt spid="3">
                                            <p:txEl>
                                              <p:pRg st="14" end="1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B760E3-9937-45E2-85E4-CD671179F274}"/>
              </a:ext>
            </a:extLst>
          </p:cNvPr>
          <p:cNvSpPr>
            <a:spLocks noGrp="1"/>
          </p:cNvSpPr>
          <p:nvPr>
            <p:ph type="title"/>
          </p:nvPr>
        </p:nvSpPr>
        <p:spPr/>
        <p:txBody>
          <a:bodyPr/>
          <a:lstStyle/>
          <a:p>
            <a:r>
              <a:rPr lang="es-ES" dirty="0">
                <a:solidFill>
                  <a:srgbClr val="FF6600"/>
                </a:solidFill>
                <a:latin typeface="Arial Rounded MT Bold" panose="020F0704030504030204" pitchFamily="34" charset="0"/>
              </a:rPr>
              <a:t>Tipos de energías renovables</a:t>
            </a:r>
          </a:p>
        </p:txBody>
      </p:sp>
      <p:sp>
        <p:nvSpPr>
          <p:cNvPr id="3" name="Marcador de contenido 2">
            <a:extLst>
              <a:ext uri="{FF2B5EF4-FFF2-40B4-BE49-F238E27FC236}">
                <a16:creationId xmlns:a16="http://schemas.microsoft.com/office/drawing/2014/main" id="{EFE101AB-7225-499F-A7A0-741E3324C9D1}"/>
              </a:ext>
            </a:extLst>
          </p:cNvPr>
          <p:cNvSpPr>
            <a:spLocks noGrp="1"/>
          </p:cNvSpPr>
          <p:nvPr>
            <p:ph idx="1"/>
          </p:nvPr>
        </p:nvSpPr>
        <p:spPr>
          <a:xfrm>
            <a:off x="838200" y="1897352"/>
            <a:ext cx="10515600" cy="4351338"/>
          </a:xfrm>
        </p:spPr>
        <p:txBody>
          <a:bodyPr>
            <a:normAutofit/>
          </a:bodyPr>
          <a:lstStyle/>
          <a:p>
            <a:pPr marL="0" indent="0" algn="just">
              <a:buNone/>
            </a:pPr>
            <a:r>
              <a:rPr lang="es-ES" dirty="0"/>
              <a:t>Las fuentes y tipos de energía renovables:</a:t>
            </a:r>
          </a:p>
          <a:p>
            <a:pPr marL="0" indent="0" algn="just">
              <a:buNone/>
            </a:pPr>
            <a:endParaRPr lang="es-ES" dirty="0"/>
          </a:p>
          <a:p>
            <a:pPr marL="0" indent="0" algn="just">
              <a:buNone/>
            </a:pPr>
            <a:r>
              <a:rPr lang="es-ES" dirty="0"/>
              <a:t>  </a:t>
            </a:r>
            <a:r>
              <a:rPr lang="es-ES" b="1" u="sng" dirty="0">
                <a:solidFill>
                  <a:srgbClr val="00B0F0"/>
                </a:solidFill>
                <a:latin typeface="Castellar" panose="020A0402060406010301" pitchFamily="18" charset="0"/>
              </a:rPr>
              <a:t>Energía solar:</a:t>
            </a:r>
            <a:r>
              <a:rPr lang="es-ES" dirty="0"/>
              <a:t> La radiación solar se puede aprovechar para producir electricidad o calor.</a:t>
            </a:r>
          </a:p>
          <a:p>
            <a:pPr algn="just"/>
            <a:endParaRPr lang="es-ES" dirty="0"/>
          </a:p>
          <a:p>
            <a:pPr algn="just">
              <a:buFont typeface="Wingdings" panose="05000000000000000000" pitchFamily="2" charset="2"/>
              <a:buChar char="Ø"/>
            </a:pPr>
            <a:r>
              <a:rPr lang="es-ES" dirty="0"/>
              <a:t> </a:t>
            </a:r>
            <a:r>
              <a:rPr lang="es-ES" u="sng" dirty="0"/>
              <a:t>Energía solar fotovoltaica</a:t>
            </a:r>
            <a:r>
              <a:rPr lang="es-ES" dirty="0"/>
              <a:t>: Cuando la radiación solar que incide en unos módulos diseñados para tal fin, generan energía eléctrica.</a:t>
            </a:r>
          </a:p>
          <a:p>
            <a:pPr algn="just">
              <a:buFont typeface="Wingdings" panose="05000000000000000000" pitchFamily="2" charset="2"/>
              <a:buChar char="Ø"/>
            </a:pPr>
            <a:r>
              <a:rPr lang="es-ES" u="sng" dirty="0"/>
              <a:t>Energía solar térmica</a:t>
            </a:r>
            <a:r>
              <a:rPr lang="es-ES" dirty="0"/>
              <a:t>: Se utiliza la radiación solar directa concentrada para el calentamiento fluido.</a:t>
            </a:r>
          </a:p>
          <a:p>
            <a:pPr algn="just"/>
            <a:endParaRPr lang="es-ES" dirty="0"/>
          </a:p>
          <a:p>
            <a:endParaRPr lang="es-ES" dirty="0"/>
          </a:p>
        </p:txBody>
      </p:sp>
      <p:pic>
        <p:nvPicPr>
          <p:cNvPr id="4" name="Imagen 3">
            <a:extLst>
              <a:ext uri="{FF2B5EF4-FFF2-40B4-BE49-F238E27FC236}">
                <a16:creationId xmlns:a16="http://schemas.microsoft.com/office/drawing/2014/main" id="{F2D4E41B-5DAB-47C2-B149-C6C07EC03A8E}"/>
              </a:ext>
            </a:extLst>
          </p:cNvPr>
          <p:cNvPicPr>
            <a:picLocks noChangeAspect="1"/>
          </p:cNvPicPr>
          <p:nvPr/>
        </p:nvPicPr>
        <p:blipFill>
          <a:blip r:embed="rId2"/>
          <a:stretch>
            <a:fillRect/>
          </a:stretch>
        </p:blipFill>
        <p:spPr>
          <a:xfrm>
            <a:off x="8984974" y="609310"/>
            <a:ext cx="2650436" cy="2162756"/>
          </a:xfrm>
          <a:prstGeom prst="rect">
            <a:avLst/>
          </a:prstGeom>
        </p:spPr>
      </p:pic>
    </p:spTree>
    <p:extLst>
      <p:ext uri="{BB962C8B-B14F-4D97-AF65-F5344CB8AC3E}">
        <p14:creationId xmlns:p14="http://schemas.microsoft.com/office/powerpoint/2010/main" val="168042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B8ADAD-B77A-4DE0-A7AE-D29902B85520}"/>
              </a:ext>
            </a:extLst>
          </p:cNvPr>
          <p:cNvSpPr>
            <a:spLocks noGrp="1"/>
          </p:cNvSpPr>
          <p:nvPr>
            <p:ph type="title"/>
          </p:nvPr>
        </p:nvSpPr>
        <p:spPr>
          <a:xfrm>
            <a:off x="838200" y="347293"/>
            <a:ext cx="10515600" cy="1325563"/>
          </a:xfrm>
        </p:spPr>
        <p:txBody>
          <a:bodyPr>
            <a:normAutofit/>
          </a:bodyPr>
          <a:lstStyle/>
          <a:p>
            <a:r>
              <a:rPr lang="es-ES" sz="2800" u="sng" dirty="0">
                <a:solidFill>
                  <a:srgbClr val="00B0F0"/>
                </a:solidFill>
                <a:latin typeface="Castellar" panose="020A0402060406010301" pitchFamily="18" charset="0"/>
              </a:rPr>
              <a:t>Energía hidráulica:</a:t>
            </a:r>
          </a:p>
        </p:txBody>
      </p:sp>
      <p:sp>
        <p:nvSpPr>
          <p:cNvPr id="3" name="Marcador de contenido 2">
            <a:extLst>
              <a:ext uri="{FF2B5EF4-FFF2-40B4-BE49-F238E27FC236}">
                <a16:creationId xmlns:a16="http://schemas.microsoft.com/office/drawing/2014/main" id="{B7E613B0-5A46-4D0B-BDA9-C9445BA57FD5}"/>
              </a:ext>
            </a:extLst>
          </p:cNvPr>
          <p:cNvSpPr>
            <a:spLocks noGrp="1"/>
          </p:cNvSpPr>
          <p:nvPr>
            <p:ph idx="1"/>
          </p:nvPr>
        </p:nvSpPr>
        <p:spPr>
          <a:xfrm>
            <a:off x="838200" y="1547330"/>
            <a:ext cx="10515600" cy="4351338"/>
          </a:xfrm>
        </p:spPr>
        <p:txBody>
          <a:bodyPr/>
          <a:lstStyle/>
          <a:p>
            <a:pPr marL="0" indent="0" algn="just">
              <a:buNone/>
            </a:pPr>
            <a:r>
              <a:rPr lang="es-ES" dirty="0"/>
              <a:t>Si el agua retenida en embalses o pantanos a gran altura se deja caer hasta un nivel inferior, esta energía se convierte en energía cinética y mediante una central hidroeléctrica, se transforma en electricidad.</a:t>
            </a:r>
          </a:p>
          <a:p>
            <a:endParaRPr lang="es-ES" dirty="0"/>
          </a:p>
        </p:txBody>
      </p:sp>
      <p:pic>
        <p:nvPicPr>
          <p:cNvPr id="4" name="Imagen 3">
            <a:extLst>
              <a:ext uri="{FF2B5EF4-FFF2-40B4-BE49-F238E27FC236}">
                <a16:creationId xmlns:a16="http://schemas.microsoft.com/office/drawing/2014/main" id="{B6DCE0CD-0788-4CAC-8DFF-B8685FB56D63}"/>
              </a:ext>
            </a:extLst>
          </p:cNvPr>
          <p:cNvPicPr>
            <a:picLocks noChangeAspect="1"/>
          </p:cNvPicPr>
          <p:nvPr/>
        </p:nvPicPr>
        <p:blipFill>
          <a:blip r:embed="rId2"/>
          <a:stretch>
            <a:fillRect/>
          </a:stretch>
        </p:blipFill>
        <p:spPr>
          <a:xfrm>
            <a:off x="2953886" y="3079519"/>
            <a:ext cx="6284227" cy="3431188"/>
          </a:xfrm>
          <a:prstGeom prst="rect">
            <a:avLst/>
          </a:prstGeom>
        </p:spPr>
      </p:pic>
    </p:spTree>
    <p:extLst>
      <p:ext uri="{BB962C8B-B14F-4D97-AF65-F5344CB8AC3E}">
        <p14:creationId xmlns:p14="http://schemas.microsoft.com/office/powerpoint/2010/main" val="287735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7C14CC-004D-40C6-A964-2C8DC23700C4}"/>
              </a:ext>
            </a:extLst>
          </p:cNvPr>
          <p:cNvSpPr>
            <a:spLocks noGrp="1"/>
          </p:cNvSpPr>
          <p:nvPr>
            <p:ph type="title"/>
          </p:nvPr>
        </p:nvSpPr>
        <p:spPr>
          <a:xfrm>
            <a:off x="838200" y="365125"/>
            <a:ext cx="10515600" cy="1325563"/>
          </a:xfrm>
        </p:spPr>
        <p:txBody>
          <a:bodyPr>
            <a:normAutofit/>
          </a:bodyPr>
          <a:lstStyle/>
          <a:p>
            <a:r>
              <a:rPr lang="es-ES" sz="2800" u="sng" dirty="0">
                <a:solidFill>
                  <a:srgbClr val="00B0F0"/>
                </a:solidFill>
                <a:latin typeface="Castellar" panose="020A0402060406010301" pitchFamily="18" charset="0"/>
              </a:rPr>
              <a:t>Energía del mar: </a:t>
            </a:r>
          </a:p>
        </p:txBody>
      </p:sp>
      <p:sp>
        <p:nvSpPr>
          <p:cNvPr id="3" name="Marcador de contenido 2">
            <a:extLst>
              <a:ext uri="{FF2B5EF4-FFF2-40B4-BE49-F238E27FC236}">
                <a16:creationId xmlns:a16="http://schemas.microsoft.com/office/drawing/2014/main" id="{C67C9856-244C-4BA3-9138-FAEA0AD4E577}"/>
              </a:ext>
            </a:extLst>
          </p:cNvPr>
          <p:cNvSpPr>
            <a:spLocks noGrp="1"/>
          </p:cNvSpPr>
          <p:nvPr>
            <p:ph idx="1"/>
          </p:nvPr>
        </p:nvSpPr>
        <p:spPr>
          <a:xfrm>
            <a:off x="838200" y="1484243"/>
            <a:ext cx="10515600" cy="4692720"/>
          </a:xfrm>
        </p:spPr>
        <p:txBody>
          <a:bodyPr/>
          <a:lstStyle/>
          <a:p>
            <a:pPr marL="0" indent="0" algn="just">
              <a:buNone/>
            </a:pPr>
            <a:r>
              <a:rPr lang="es-ES" dirty="0"/>
              <a:t>El mar puede ser utilizado como fuente de energía para producir electricidad:</a:t>
            </a:r>
          </a:p>
          <a:p>
            <a:pPr algn="just">
              <a:buFont typeface="Wingdings" panose="05000000000000000000" pitchFamily="2" charset="2"/>
              <a:buChar char="Ø"/>
            </a:pPr>
            <a:r>
              <a:rPr lang="es-ES" dirty="0"/>
              <a:t> Energia audiomotriz.</a:t>
            </a:r>
          </a:p>
          <a:p>
            <a:pPr algn="just">
              <a:buFont typeface="Wingdings" panose="05000000000000000000" pitchFamily="2" charset="2"/>
              <a:buChar char="Ø"/>
            </a:pPr>
            <a:r>
              <a:rPr lang="es-ES" dirty="0"/>
              <a:t> Corrientes marinas.</a:t>
            </a:r>
          </a:p>
          <a:p>
            <a:pPr algn="just">
              <a:buFont typeface="Wingdings" panose="05000000000000000000" pitchFamily="2" charset="2"/>
              <a:buChar char="Ø"/>
            </a:pPr>
            <a:r>
              <a:rPr lang="es-ES" dirty="0"/>
              <a:t> Térmica oceánica y de ósmosis.</a:t>
            </a:r>
          </a:p>
          <a:p>
            <a:pPr>
              <a:buFont typeface="Wingdings" panose="05000000000000000000" pitchFamily="2" charset="2"/>
              <a:buChar char="Ø"/>
            </a:pPr>
            <a:endParaRPr lang="es-ES" dirty="0"/>
          </a:p>
        </p:txBody>
      </p:sp>
      <p:pic>
        <p:nvPicPr>
          <p:cNvPr id="4" name="Imagen 3">
            <a:extLst>
              <a:ext uri="{FF2B5EF4-FFF2-40B4-BE49-F238E27FC236}">
                <a16:creationId xmlns:a16="http://schemas.microsoft.com/office/drawing/2014/main" id="{472564A5-71CD-4A99-9A9A-5F6DF5E406BB}"/>
              </a:ext>
            </a:extLst>
          </p:cNvPr>
          <p:cNvPicPr>
            <a:picLocks noChangeAspect="1"/>
          </p:cNvPicPr>
          <p:nvPr/>
        </p:nvPicPr>
        <p:blipFill>
          <a:blip r:embed="rId2"/>
          <a:stretch>
            <a:fillRect/>
          </a:stretch>
        </p:blipFill>
        <p:spPr>
          <a:xfrm>
            <a:off x="6467128" y="2494337"/>
            <a:ext cx="5143648" cy="3323368"/>
          </a:xfrm>
          <a:prstGeom prst="rect">
            <a:avLst/>
          </a:prstGeom>
        </p:spPr>
      </p:pic>
    </p:spTree>
    <p:extLst>
      <p:ext uri="{BB962C8B-B14F-4D97-AF65-F5344CB8AC3E}">
        <p14:creationId xmlns:p14="http://schemas.microsoft.com/office/powerpoint/2010/main" val="285288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D94F46-BB67-4F87-B2F9-B1CC838641C2}"/>
              </a:ext>
            </a:extLst>
          </p:cNvPr>
          <p:cNvSpPr>
            <a:spLocks noGrp="1"/>
          </p:cNvSpPr>
          <p:nvPr>
            <p:ph type="title"/>
          </p:nvPr>
        </p:nvSpPr>
        <p:spPr>
          <a:xfrm>
            <a:off x="838200" y="410497"/>
            <a:ext cx="10515600" cy="1325563"/>
          </a:xfrm>
        </p:spPr>
        <p:txBody>
          <a:bodyPr>
            <a:normAutofit/>
          </a:bodyPr>
          <a:lstStyle/>
          <a:p>
            <a:r>
              <a:rPr lang="es-ES" sz="2800" u="sng" dirty="0">
                <a:solidFill>
                  <a:srgbClr val="00B0F0"/>
                </a:solidFill>
                <a:latin typeface="Castellar" panose="020A0402060406010301" pitchFamily="18" charset="0"/>
              </a:rPr>
              <a:t>Energía eólica:</a:t>
            </a:r>
          </a:p>
        </p:txBody>
      </p:sp>
      <p:sp>
        <p:nvSpPr>
          <p:cNvPr id="3" name="Marcador de contenido 2">
            <a:extLst>
              <a:ext uri="{FF2B5EF4-FFF2-40B4-BE49-F238E27FC236}">
                <a16:creationId xmlns:a16="http://schemas.microsoft.com/office/drawing/2014/main" id="{5B39BDEC-4E5B-42F3-88A1-49F66EF2C1C7}"/>
              </a:ext>
            </a:extLst>
          </p:cNvPr>
          <p:cNvSpPr>
            <a:spLocks noGrp="1"/>
          </p:cNvSpPr>
          <p:nvPr>
            <p:ph idx="1"/>
          </p:nvPr>
        </p:nvSpPr>
        <p:spPr>
          <a:xfrm>
            <a:off x="838200" y="1577009"/>
            <a:ext cx="10515600" cy="4599954"/>
          </a:xfrm>
        </p:spPr>
        <p:txBody>
          <a:bodyPr/>
          <a:lstStyle/>
          <a:p>
            <a:pPr marL="0" indent="0" algn="just">
              <a:buNone/>
            </a:pPr>
            <a:r>
              <a:rPr lang="es-ES" dirty="0"/>
              <a:t>Es la energía cinética contenida en las masas de aire en la atmósfera. A través de los “Molinos de viento”, es posible transformar esta energía en electricidad. </a:t>
            </a:r>
          </a:p>
          <a:p>
            <a:endParaRPr lang="es-ES" dirty="0"/>
          </a:p>
        </p:txBody>
      </p:sp>
      <p:pic>
        <p:nvPicPr>
          <p:cNvPr id="4" name="Imagen 3">
            <a:extLst>
              <a:ext uri="{FF2B5EF4-FFF2-40B4-BE49-F238E27FC236}">
                <a16:creationId xmlns:a16="http://schemas.microsoft.com/office/drawing/2014/main" id="{1B3ED150-6324-4FF7-81F7-F4F66981BB8E}"/>
              </a:ext>
            </a:extLst>
          </p:cNvPr>
          <p:cNvPicPr>
            <a:picLocks noChangeAspect="1"/>
          </p:cNvPicPr>
          <p:nvPr/>
        </p:nvPicPr>
        <p:blipFill>
          <a:blip r:embed="rId2"/>
          <a:stretch>
            <a:fillRect/>
          </a:stretch>
        </p:blipFill>
        <p:spPr>
          <a:xfrm>
            <a:off x="2556818" y="2972058"/>
            <a:ext cx="6773281" cy="3725304"/>
          </a:xfrm>
          <a:prstGeom prst="rect">
            <a:avLst/>
          </a:prstGeom>
        </p:spPr>
      </p:pic>
    </p:spTree>
    <p:extLst>
      <p:ext uri="{BB962C8B-B14F-4D97-AF65-F5344CB8AC3E}">
        <p14:creationId xmlns:p14="http://schemas.microsoft.com/office/powerpoint/2010/main" val="27553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2CA17-C6C0-46E1-AF8A-EF5C1A22078A}"/>
              </a:ext>
            </a:extLst>
          </p:cNvPr>
          <p:cNvSpPr>
            <a:spLocks noGrp="1"/>
          </p:cNvSpPr>
          <p:nvPr>
            <p:ph type="title"/>
          </p:nvPr>
        </p:nvSpPr>
        <p:spPr>
          <a:xfrm>
            <a:off x="838200" y="365125"/>
            <a:ext cx="10515600" cy="1325563"/>
          </a:xfrm>
        </p:spPr>
        <p:txBody>
          <a:bodyPr>
            <a:normAutofit/>
          </a:bodyPr>
          <a:lstStyle/>
          <a:p>
            <a:r>
              <a:rPr lang="es-ES" sz="2800" u="sng" dirty="0">
                <a:solidFill>
                  <a:srgbClr val="00B0F0"/>
                </a:solidFill>
                <a:latin typeface="Castellar" panose="020A0402060406010301" pitchFamily="18" charset="0"/>
              </a:rPr>
              <a:t>Biomasa:</a:t>
            </a:r>
          </a:p>
        </p:txBody>
      </p:sp>
      <p:sp>
        <p:nvSpPr>
          <p:cNvPr id="3" name="Marcador de contenido 2">
            <a:extLst>
              <a:ext uri="{FF2B5EF4-FFF2-40B4-BE49-F238E27FC236}">
                <a16:creationId xmlns:a16="http://schemas.microsoft.com/office/drawing/2014/main" id="{699CDD28-ACAC-4975-8745-16FEBB53C7EE}"/>
              </a:ext>
            </a:extLst>
          </p:cNvPr>
          <p:cNvSpPr>
            <a:spLocks noGrp="1"/>
          </p:cNvSpPr>
          <p:nvPr>
            <p:ph idx="1"/>
          </p:nvPr>
        </p:nvSpPr>
        <p:spPr>
          <a:xfrm>
            <a:off x="838200" y="1590261"/>
            <a:ext cx="10515600" cy="4599954"/>
          </a:xfrm>
        </p:spPr>
        <p:txBody>
          <a:bodyPr/>
          <a:lstStyle/>
          <a:p>
            <a:pPr marL="0" indent="0" algn="just">
              <a:buNone/>
            </a:pPr>
            <a:r>
              <a:rPr lang="es-ES" dirty="0"/>
              <a:t>La materia orgánica también puede aprovecharse como fuente de energía. Existen varias materias orgánicas:  </a:t>
            </a:r>
          </a:p>
        </p:txBody>
      </p:sp>
      <p:pic>
        <p:nvPicPr>
          <p:cNvPr id="5" name="Imagen 4">
            <a:extLst>
              <a:ext uri="{FF2B5EF4-FFF2-40B4-BE49-F238E27FC236}">
                <a16:creationId xmlns:a16="http://schemas.microsoft.com/office/drawing/2014/main" id="{15CF06C2-3201-422E-A97E-4AE3993E7625}"/>
              </a:ext>
            </a:extLst>
          </p:cNvPr>
          <p:cNvPicPr>
            <a:picLocks noChangeAspect="1"/>
          </p:cNvPicPr>
          <p:nvPr/>
        </p:nvPicPr>
        <p:blipFill>
          <a:blip r:embed="rId2"/>
          <a:stretch>
            <a:fillRect/>
          </a:stretch>
        </p:blipFill>
        <p:spPr>
          <a:xfrm>
            <a:off x="2615513" y="2577328"/>
            <a:ext cx="6960973" cy="3915547"/>
          </a:xfrm>
          <a:prstGeom prst="rect">
            <a:avLst/>
          </a:prstGeom>
        </p:spPr>
      </p:pic>
    </p:spTree>
    <p:extLst>
      <p:ext uri="{BB962C8B-B14F-4D97-AF65-F5344CB8AC3E}">
        <p14:creationId xmlns:p14="http://schemas.microsoft.com/office/powerpoint/2010/main" val="150185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79EFC-B9F7-43AE-AD15-F6A0A3698E6A}"/>
              </a:ext>
            </a:extLst>
          </p:cNvPr>
          <p:cNvSpPr>
            <a:spLocks noGrp="1"/>
          </p:cNvSpPr>
          <p:nvPr>
            <p:ph type="title"/>
          </p:nvPr>
        </p:nvSpPr>
        <p:spPr>
          <a:xfrm>
            <a:off x="838200" y="365125"/>
            <a:ext cx="10515600" cy="1325563"/>
          </a:xfrm>
        </p:spPr>
        <p:txBody>
          <a:bodyPr>
            <a:normAutofit/>
          </a:bodyPr>
          <a:lstStyle/>
          <a:p>
            <a:r>
              <a:rPr lang="es-ES" sz="2800" u="sng" dirty="0">
                <a:solidFill>
                  <a:srgbClr val="00B0F0"/>
                </a:solidFill>
                <a:latin typeface="Castellar" panose="020A0402060406010301" pitchFamily="18" charset="0"/>
              </a:rPr>
              <a:t>Geotérmica:</a:t>
            </a:r>
          </a:p>
        </p:txBody>
      </p:sp>
      <p:sp>
        <p:nvSpPr>
          <p:cNvPr id="3" name="Marcador de contenido 2">
            <a:extLst>
              <a:ext uri="{FF2B5EF4-FFF2-40B4-BE49-F238E27FC236}">
                <a16:creationId xmlns:a16="http://schemas.microsoft.com/office/drawing/2014/main" id="{D1EB0EDC-D513-46BE-B785-72C38251E879}"/>
              </a:ext>
            </a:extLst>
          </p:cNvPr>
          <p:cNvSpPr>
            <a:spLocks noGrp="1"/>
          </p:cNvSpPr>
          <p:nvPr>
            <p:ph idx="1"/>
          </p:nvPr>
        </p:nvSpPr>
        <p:spPr>
          <a:xfrm>
            <a:off x="838200" y="1510748"/>
            <a:ext cx="10515600" cy="4666215"/>
          </a:xfrm>
        </p:spPr>
        <p:txBody>
          <a:bodyPr/>
          <a:lstStyle/>
          <a:p>
            <a:pPr algn="just"/>
            <a:r>
              <a:rPr lang="es-ES" dirty="0"/>
              <a:t>Bajo la superficie de la Tierra existe un gran volumen de energía en forma de calor que puede aprovecharse tanto para producir energía eléctrica o energía térmica.</a:t>
            </a:r>
          </a:p>
        </p:txBody>
      </p:sp>
      <p:pic>
        <p:nvPicPr>
          <p:cNvPr id="4" name="Imagen 3">
            <a:extLst>
              <a:ext uri="{FF2B5EF4-FFF2-40B4-BE49-F238E27FC236}">
                <a16:creationId xmlns:a16="http://schemas.microsoft.com/office/drawing/2014/main" id="{EE57ABB5-3796-4B09-AC85-145B8E9A901B}"/>
              </a:ext>
            </a:extLst>
          </p:cNvPr>
          <p:cNvPicPr>
            <a:picLocks noChangeAspect="1"/>
          </p:cNvPicPr>
          <p:nvPr/>
        </p:nvPicPr>
        <p:blipFill>
          <a:blip r:embed="rId2"/>
          <a:stretch>
            <a:fillRect/>
          </a:stretch>
        </p:blipFill>
        <p:spPr>
          <a:xfrm>
            <a:off x="4073247" y="2836311"/>
            <a:ext cx="4045506" cy="3673366"/>
          </a:xfrm>
          <a:prstGeom prst="rect">
            <a:avLst/>
          </a:prstGeom>
        </p:spPr>
      </p:pic>
    </p:spTree>
    <p:extLst>
      <p:ext uri="{BB962C8B-B14F-4D97-AF65-F5344CB8AC3E}">
        <p14:creationId xmlns:p14="http://schemas.microsoft.com/office/powerpoint/2010/main" val="2431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52569D-0202-4F4C-BF7D-B7AB92E3350B}"/>
              </a:ext>
            </a:extLst>
          </p:cNvPr>
          <p:cNvSpPr>
            <a:spLocks noGrp="1"/>
          </p:cNvSpPr>
          <p:nvPr>
            <p:ph type="title"/>
          </p:nvPr>
        </p:nvSpPr>
        <p:spPr/>
        <p:txBody>
          <a:bodyPr>
            <a:normAutofit/>
          </a:bodyPr>
          <a:lstStyle/>
          <a:p>
            <a:pPr algn="ctr"/>
            <a:r>
              <a:rPr lang="es-ES" sz="2800" u="sng" dirty="0">
                <a:solidFill>
                  <a:srgbClr val="33CC33"/>
                </a:solidFill>
                <a:latin typeface="Ravie" panose="04040805050809020602" pitchFamily="82" charset="0"/>
                <a:ea typeface="Verdana" panose="020B0604030504040204" pitchFamily="34" charset="0"/>
              </a:rPr>
              <a:t>“Las ventajas de los tipos de energías renovables”</a:t>
            </a:r>
          </a:p>
        </p:txBody>
      </p:sp>
      <p:sp>
        <p:nvSpPr>
          <p:cNvPr id="3" name="Marcador de contenido 2">
            <a:extLst>
              <a:ext uri="{FF2B5EF4-FFF2-40B4-BE49-F238E27FC236}">
                <a16:creationId xmlns:a16="http://schemas.microsoft.com/office/drawing/2014/main" id="{69D828E4-1A5D-4B5A-9CE9-BAB6FD5CF64E}"/>
              </a:ext>
            </a:extLst>
          </p:cNvPr>
          <p:cNvSpPr>
            <a:spLocks noGrp="1"/>
          </p:cNvSpPr>
          <p:nvPr>
            <p:ph idx="1"/>
          </p:nvPr>
        </p:nvSpPr>
        <p:spPr/>
        <p:txBody>
          <a:bodyPr/>
          <a:lstStyle/>
          <a:p>
            <a:pPr algn="just">
              <a:buFont typeface="Wingdings" panose="05000000000000000000" pitchFamily="2" charset="2"/>
              <a:buChar char="v"/>
            </a:pPr>
            <a:r>
              <a:rPr lang="es-ES" dirty="0"/>
              <a:t> No contaminan y son respetuosas con el medio ambiente (energías limpias)</a:t>
            </a:r>
          </a:p>
          <a:p>
            <a:pPr algn="just">
              <a:buFont typeface="Wingdings" panose="05000000000000000000" pitchFamily="2" charset="2"/>
              <a:buChar char="v"/>
            </a:pPr>
            <a:r>
              <a:rPr lang="es-ES" dirty="0"/>
              <a:t> Son más seguras para la salud de las personas ya que no generan residuos y son fáciles de desmantelar.</a:t>
            </a:r>
          </a:p>
          <a:p>
            <a:pPr algn="just">
              <a:buFont typeface="Wingdings" panose="05000000000000000000" pitchFamily="2" charset="2"/>
              <a:buChar char="v"/>
            </a:pPr>
            <a:r>
              <a:rPr lang="es-ES" dirty="0"/>
              <a:t> Tienen un potencial prácticamente ilimitado para producir energía ya que se generan a partir de fuentes “inagotables”</a:t>
            </a:r>
          </a:p>
          <a:p>
            <a:pPr algn="just">
              <a:buFont typeface="Wingdings" panose="05000000000000000000" pitchFamily="2" charset="2"/>
              <a:buChar char="v"/>
            </a:pPr>
            <a:r>
              <a:rPr lang="es-ES" dirty="0"/>
              <a:t> Contribuyen a crear puestos de trabajo en un nuevo sector, y su impacto económico positivo para la región en la que se instala.</a:t>
            </a:r>
          </a:p>
        </p:txBody>
      </p:sp>
    </p:spTree>
    <p:extLst>
      <p:ext uri="{BB962C8B-B14F-4D97-AF65-F5344CB8AC3E}">
        <p14:creationId xmlns:p14="http://schemas.microsoft.com/office/powerpoint/2010/main" val="244866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7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7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7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4DA76E-1C5E-4808-AA33-AD043FEE2D2A}"/>
              </a:ext>
            </a:extLst>
          </p:cNvPr>
          <p:cNvSpPr>
            <a:spLocks noGrp="1"/>
          </p:cNvSpPr>
          <p:nvPr>
            <p:ph type="title"/>
          </p:nvPr>
        </p:nvSpPr>
        <p:spPr/>
        <p:txBody>
          <a:bodyPr/>
          <a:lstStyle/>
          <a:p>
            <a:pPr algn="ctr"/>
            <a:r>
              <a:rPr lang="es-ES" u="sng" dirty="0">
                <a:solidFill>
                  <a:srgbClr val="C00000"/>
                </a:solidFill>
                <a:latin typeface="Poor Richard" panose="02080502050505020702" pitchFamily="18" charset="0"/>
              </a:rPr>
              <a:t>Tipos de energía no renovables:</a:t>
            </a:r>
          </a:p>
        </p:txBody>
      </p:sp>
      <p:sp>
        <p:nvSpPr>
          <p:cNvPr id="3" name="Marcador de contenido 2">
            <a:extLst>
              <a:ext uri="{FF2B5EF4-FFF2-40B4-BE49-F238E27FC236}">
                <a16:creationId xmlns:a16="http://schemas.microsoft.com/office/drawing/2014/main" id="{E769738F-F40F-47D2-BC97-FCC3EF4B9D17}"/>
              </a:ext>
            </a:extLst>
          </p:cNvPr>
          <p:cNvSpPr>
            <a:spLocks noGrp="1"/>
          </p:cNvSpPr>
          <p:nvPr>
            <p:ph idx="1"/>
          </p:nvPr>
        </p:nvSpPr>
        <p:spPr>
          <a:xfrm>
            <a:off x="838200" y="1658593"/>
            <a:ext cx="10515600" cy="4351338"/>
          </a:xfrm>
        </p:spPr>
        <p:txBody>
          <a:bodyPr/>
          <a:lstStyle/>
          <a:p>
            <a:pPr algn="just"/>
            <a:r>
              <a:rPr lang="es-ES" u="sng" dirty="0"/>
              <a:t>EL PETRÓLEO</a:t>
            </a:r>
            <a:r>
              <a:rPr lang="es-ES" dirty="0"/>
              <a:t>: Líquido viscoso de color verde, amarillo, marrón o negro está constituido por distintos hidrocarburos. La formación del petróleo comenzó hace millones de años, cuando la Tierra era un planeta cubierto de agua. Con el paso del tiempo, los procesos geológicos y la acción bacteriana sobre la materia orgánica acumulada en el fondo del mar dio lugar a esta mezcla de hidrocarburos.</a:t>
            </a:r>
          </a:p>
        </p:txBody>
      </p:sp>
      <p:pic>
        <p:nvPicPr>
          <p:cNvPr id="5" name="Imagen 4">
            <a:extLst>
              <a:ext uri="{FF2B5EF4-FFF2-40B4-BE49-F238E27FC236}">
                <a16:creationId xmlns:a16="http://schemas.microsoft.com/office/drawing/2014/main" id="{2E3B9236-9DBE-4635-B0E7-1259B43D597C}"/>
              </a:ext>
            </a:extLst>
          </p:cNvPr>
          <p:cNvPicPr>
            <a:picLocks noChangeAspect="1"/>
          </p:cNvPicPr>
          <p:nvPr/>
        </p:nvPicPr>
        <p:blipFill>
          <a:blip r:embed="rId2"/>
          <a:stretch>
            <a:fillRect/>
          </a:stretch>
        </p:blipFill>
        <p:spPr>
          <a:xfrm>
            <a:off x="4743451" y="4133851"/>
            <a:ext cx="2876550" cy="2724150"/>
          </a:xfrm>
          <a:prstGeom prst="rect">
            <a:avLst/>
          </a:prstGeom>
        </p:spPr>
      </p:pic>
    </p:spTree>
    <p:extLst>
      <p:ext uri="{BB962C8B-B14F-4D97-AF65-F5344CB8AC3E}">
        <p14:creationId xmlns:p14="http://schemas.microsoft.com/office/powerpoint/2010/main" val="87204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563</Words>
  <Application>Microsoft Office PowerPoint</Application>
  <PresentationFormat>Panorámica</PresentationFormat>
  <Paragraphs>53</Paragraphs>
  <Slides>11</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11</vt:i4>
      </vt:variant>
    </vt:vector>
  </HeadingPairs>
  <TitlesOfParts>
    <vt:vector size="25" baseType="lpstr">
      <vt:lpstr>Agency FB</vt:lpstr>
      <vt:lpstr>Algerian</vt:lpstr>
      <vt:lpstr>Arial</vt:lpstr>
      <vt:lpstr>Arial Black</vt:lpstr>
      <vt:lpstr>Arial Rounded MT Bold</vt:lpstr>
      <vt:lpstr>Calibri</vt:lpstr>
      <vt:lpstr>Calibri Light</vt:lpstr>
      <vt:lpstr>Castellar</vt:lpstr>
      <vt:lpstr>Perpetua Titling MT</vt:lpstr>
      <vt:lpstr>Poor Richard</vt:lpstr>
      <vt:lpstr>Ravie</vt:lpstr>
      <vt:lpstr>Verdana</vt:lpstr>
      <vt:lpstr>Wingdings</vt:lpstr>
      <vt:lpstr>Tema de Office</vt:lpstr>
      <vt:lpstr>        Trabajo Práctico de Tecnología: Energías renovables y no renovables.</vt:lpstr>
      <vt:lpstr>Tipos de energías renovables</vt:lpstr>
      <vt:lpstr>Energía hidráulica:</vt:lpstr>
      <vt:lpstr>Energía del mar: </vt:lpstr>
      <vt:lpstr>Energía eólica:</vt:lpstr>
      <vt:lpstr>Biomasa:</vt:lpstr>
      <vt:lpstr>Geotérmica:</vt:lpstr>
      <vt:lpstr>“Las ventajas de los tipos de energías renovables”</vt:lpstr>
      <vt:lpstr>Tipos de energía no renovables:</vt:lpstr>
      <vt:lpstr>Presentación de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Práctico de Tecnología</dc:title>
  <dc:creator>ACER</dc:creator>
  <cp:lastModifiedBy>ACER</cp:lastModifiedBy>
  <cp:revision>22</cp:revision>
  <dcterms:created xsi:type="dcterms:W3CDTF">2024-06-01T17:02:13Z</dcterms:created>
  <dcterms:modified xsi:type="dcterms:W3CDTF">2024-06-03T01:05:30Z</dcterms:modified>
</cp:coreProperties>
</file>