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1" r:id="rId2"/>
    <p:sldId id="256" r:id="rId3"/>
    <p:sldId id="258" r:id="rId4"/>
    <p:sldId id="259" r:id="rId5"/>
    <p:sldId id="260" r:id="rId6"/>
    <p:sldId id="263" r:id="rId7"/>
    <p:sldId id="264" r:id="rId8"/>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FCA215B9-C443-4CC1-A2C8-0E6F48258884}" type="datetimeFigureOut">
              <a:rPr lang="es-AR" smtClean="0"/>
              <a:t>02/06/2024</a:t>
            </a:fld>
            <a:endParaRPr lang="es-AR"/>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s-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E75D8432-3235-4ABF-974C-C5AD447A202B}" type="slidenum">
              <a:rPr lang="es-AR" smtClean="0"/>
              <a:t>‹Nº›</a:t>
            </a:fld>
            <a:endParaRPr lang="es-AR"/>
          </a:p>
        </p:txBody>
      </p:sp>
    </p:spTree>
    <p:extLst>
      <p:ext uri="{BB962C8B-B14F-4D97-AF65-F5344CB8AC3E}">
        <p14:creationId xmlns:p14="http://schemas.microsoft.com/office/powerpoint/2010/main" val="253618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CA215B9-C443-4CC1-A2C8-0E6F48258884}" type="datetimeFigureOut">
              <a:rPr lang="es-AR" smtClean="0"/>
              <a:t>02/06/2024</a:t>
            </a:fld>
            <a:endParaRPr lang="es-AR"/>
          </a:p>
        </p:txBody>
      </p:sp>
      <p:sp>
        <p:nvSpPr>
          <p:cNvPr id="6" name="Footer Placeholder 5"/>
          <p:cNvSpPr>
            <a:spLocks noGrp="1"/>
          </p:cNvSpPr>
          <p:nvPr>
            <p:ph type="ftr" sz="quarter" idx="11"/>
          </p:nvPr>
        </p:nvSpPr>
        <p:spPr/>
        <p:txBody>
          <a:bodyPr/>
          <a:lstStyle/>
          <a:p>
            <a:endParaRPr lang="es-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75D8432-3235-4ABF-974C-C5AD447A202B}" type="slidenum">
              <a:rPr lang="es-AR" smtClean="0"/>
              <a:t>‹Nº›</a:t>
            </a:fld>
            <a:endParaRPr lang="es-AR"/>
          </a:p>
        </p:txBody>
      </p:sp>
    </p:spTree>
    <p:extLst>
      <p:ext uri="{BB962C8B-B14F-4D97-AF65-F5344CB8AC3E}">
        <p14:creationId xmlns:p14="http://schemas.microsoft.com/office/powerpoint/2010/main" val="303979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CA215B9-C443-4CC1-A2C8-0E6F48258884}" type="datetimeFigureOut">
              <a:rPr lang="es-AR" smtClean="0"/>
              <a:t>02/06/2024</a:t>
            </a:fld>
            <a:endParaRPr lang="es-AR"/>
          </a:p>
        </p:txBody>
      </p:sp>
      <p:sp>
        <p:nvSpPr>
          <p:cNvPr id="5" name="Footer Placeholder 4"/>
          <p:cNvSpPr>
            <a:spLocks noGrp="1"/>
          </p:cNvSpPr>
          <p:nvPr>
            <p:ph type="ftr" sz="quarter" idx="11"/>
          </p:nvPr>
        </p:nvSpPr>
        <p:spPr/>
        <p:txBody>
          <a:bodyPr/>
          <a:lstStyle/>
          <a:p>
            <a:endParaRPr lang="es-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75D8432-3235-4ABF-974C-C5AD447A202B}" type="slidenum">
              <a:rPr lang="es-AR" smtClean="0"/>
              <a:t>‹Nº›</a:t>
            </a:fld>
            <a:endParaRPr lang="es-AR"/>
          </a:p>
        </p:txBody>
      </p:sp>
    </p:spTree>
    <p:extLst>
      <p:ext uri="{BB962C8B-B14F-4D97-AF65-F5344CB8AC3E}">
        <p14:creationId xmlns:p14="http://schemas.microsoft.com/office/powerpoint/2010/main" val="3183325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CA215B9-C443-4CC1-A2C8-0E6F48258884}" type="datetimeFigureOut">
              <a:rPr lang="es-AR" smtClean="0"/>
              <a:t>02/06/2024</a:t>
            </a:fld>
            <a:endParaRPr lang="es-AR"/>
          </a:p>
        </p:txBody>
      </p:sp>
      <p:sp>
        <p:nvSpPr>
          <p:cNvPr id="5" name="Footer Placeholder 4"/>
          <p:cNvSpPr>
            <a:spLocks noGrp="1"/>
          </p:cNvSpPr>
          <p:nvPr>
            <p:ph type="ftr" sz="quarter" idx="11"/>
          </p:nvPr>
        </p:nvSpPr>
        <p:spPr/>
        <p:txBody>
          <a:bodyPr/>
          <a:lstStyle/>
          <a:p>
            <a:endParaRPr lang="es-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75D8432-3235-4ABF-974C-C5AD447A202B}" type="slidenum">
              <a:rPr lang="es-AR" smtClean="0"/>
              <a:t>‹Nº›</a:t>
            </a:fld>
            <a:endParaRPr lang="es-AR"/>
          </a:p>
        </p:txBody>
      </p:sp>
    </p:spTree>
    <p:extLst>
      <p:ext uri="{BB962C8B-B14F-4D97-AF65-F5344CB8AC3E}">
        <p14:creationId xmlns:p14="http://schemas.microsoft.com/office/powerpoint/2010/main" val="1195133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CA215B9-C443-4CC1-A2C8-0E6F48258884}" type="datetimeFigureOut">
              <a:rPr lang="es-AR" smtClean="0"/>
              <a:t>02/06/2024</a:t>
            </a:fld>
            <a:endParaRPr lang="es-AR"/>
          </a:p>
        </p:txBody>
      </p:sp>
      <p:sp>
        <p:nvSpPr>
          <p:cNvPr id="5" name="Footer Placeholder 4"/>
          <p:cNvSpPr>
            <a:spLocks noGrp="1"/>
          </p:cNvSpPr>
          <p:nvPr>
            <p:ph type="ftr" sz="quarter" idx="11"/>
          </p:nvPr>
        </p:nvSpPr>
        <p:spPr/>
        <p:txBody>
          <a:bodyPr/>
          <a:lstStyle/>
          <a:p>
            <a:endParaRPr lang="es-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75D8432-3235-4ABF-974C-C5AD447A202B}" type="slidenum">
              <a:rPr lang="es-AR" smtClean="0"/>
              <a:t>‹Nº›</a:t>
            </a:fld>
            <a:endParaRPr lang="es-AR"/>
          </a:p>
        </p:txBody>
      </p:sp>
    </p:spTree>
    <p:extLst>
      <p:ext uri="{BB962C8B-B14F-4D97-AF65-F5344CB8AC3E}">
        <p14:creationId xmlns:p14="http://schemas.microsoft.com/office/powerpoint/2010/main" val="1915692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CA215B9-C443-4CC1-A2C8-0E6F48258884}" type="datetimeFigureOut">
              <a:rPr lang="es-AR" smtClean="0"/>
              <a:t>02/06/2024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E75D8432-3235-4ABF-974C-C5AD447A202B}" type="slidenum">
              <a:rPr lang="es-AR" smtClean="0"/>
              <a:t>‹Nº›</a:t>
            </a:fld>
            <a:endParaRPr lang="es-AR"/>
          </a:p>
        </p:txBody>
      </p:sp>
    </p:spTree>
    <p:extLst>
      <p:ext uri="{BB962C8B-B14F-4D97-AF65-F5344CB8AC3E}">
        <p14:creationId xmlns:p14="http://schemas.microsoft.com/office/powerpoint/2010/main" val="257728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CA215B9-C443-4CC1-A2C8-0E6F48258884}" type="datetimeFigureOut">
              <a:rPr lang="es-AR" smtClean="0"/>
              <a:t>02/06/2024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E75D8432-3235-4ABF-974C-C5AD447A202B}" type="slidenum">
              <a:rPr lang="es-AR" smtClean="0"/>
              <a:t>‹Nº›</a:t>
            </a:fld>
            <a:endParaRPr lang="es-AR"/>
          </a:p>
        </p:txBody>
      </p:sp>
    </p:spTree>
    <p:extLst>
      <p:ext uri="{BB962C8B-B14F-4D97-AF65-F5344CB8AC3E}">
        <p14:creationId xmlns:p14="http://schemas.microsoft.com/office/powerpoint/2010/main" val="2780387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CA215B9-C443-4CC1-A2C8-0E6F48258884}" type="datetimeFigureOut">
              <a:rPr lang="es-AR" smtClean="0"/>
              <a:t>02/06/2024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75D8432-3235-4ABF-974C-C5AD447A202B}" type="slidenum">
              <a:rPr lang="es-AR" smtClean="0"/>
              <a:t>‹Nº›</a:t>
            </a:fld>
            <a:endParaRPr lang="es-AR"/>
          </a:p>
        </p:txBody>
      </p:sp>
    </p:spTree>
    <p:extLst>
      <p:ext uri="{BB962C8B-B14F-4D97-AF65-F5344CB8AC3E}">
        <p14:creationId xmlns:p14="http://schemas.microsoft.com/office/powerpoint/2010/main" val="3658081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CA215B9-C443-4CC1-A2C8-0E6F48258884}" type="datetimeFigureOut">
              <a:rPr lang="es-AR" smtClean="0"/>
              <a:t>02/06/2024</a:t>
            </a:fld>
            <a:endParaRPr lang="es-AR"/>
          </a:p>
        </p:txBody>
      </p:sp>
      <p:sp>
        <p:nvSpPr>
          <p:cNvPr id="5" name="Footer Placeholder 4"/>
          <p:cNvSpPr>
            <a:spLocks noGrp="1"/>
          </p:cNvSpPr>
          <p:nvPr>
            <p:ph type="ftr" sz="quarter" idx="11"/>
          </p:nvPr>
        </p:nvSpPr>
        <p:spPr/>
        <p:txBody>
          <a:bodyPr/>
          <a:lstStyle/>
          <a:p>
            <a:endParaRPr lang="es-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75D8432-3235-4ABF-974C-C5AD447A202B}" type="slidenum">
              <a:rPr lang="es-AR" smtClean="0"/>
              <a:t>‹Nº›</a:t>
            </a:fld>
            <a:endParaRPr lang="es-AR"/>
          </a:p>
        </p:txBody>
      </p:sp>
    </p:spTree>
    <p:extLst>
      <p:ext uri="{BB962C8B-B14F-4D97-AF65-F5344CB8AC3E}">
        <p14:creationId xmlns:p14="http://schemas.microsoft.com/office/powerpoint/2010/main" val="199492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CA215B9-C443-4CC1-A2C8-0E6F48258884}" type="datetimeFigureOut">
              <a:rPr lang="es-AR" smtClean="0"/>
              <a:t>02/06/2024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75D8432-3235-4ABF-974C-C5AD447A202B}" type="slidenum">
              <a:rPr lang="es-AR" smtClean="0"/>
              <a:t>‹Nº›</a:t>
            </a:fld>
            <a:endParaRPr lang="es-AR"/>
          </a:p>
        </p:txBody>
      </p:sp>
    </p:spTree>
    <p:extLst>
      <p:ext uri="{BB962C8B-B14F-4D97-AF65-F5344CB8AC3E}">
        <p14:creationId xmlns:p14="http://schemas.microsoft.com/office/powerpoint/2010/main" val="303713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CA215B9-C443-4CC1-A2C8-0E6F48258884}" type="datetimeFigureOut">
              <a:rPr lang="es-AR" smtClean="0"/>
              <a:t>02/06/2024</a:t>
            </a:fld>
            <a:endParaRPr lang="es-AR"/>
          </a:p>
        </p:txBody>
      </p:sp>
      <p:sp>
        <p:nvSpPr>
          <p:cNvPr id="5" name="Footer Placeholder 4"/>
          <p:cNvSpPr>
            <a:spLocks noGrp="1"/>
          </p:cNvSpPr>
          <p:nvPr>
            <p:ph type="ftr" sz="quarter" idx="11"/>
          </p:nvPr>
        </p:nvSpPr>
        <p:spPr/>
        <p:txBody>
          <a:bodyPr/>
          <a:lstStyle/>
          <a:p>
            <a:endParaRPr lang="es-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75D8432-3235-4ABF-974C-C5AD447A202B}" type="slidenum">
              <a:rPr lang="es-AR" smtClean="0"/>
              <a:t>‹Nº›</a:t>
            </a:fld>
            <a:endParaRPr lang="es-AR"/>
          </a:p>
        </p:txBody>
      </p:sp>
    </p:spTree>
    <p:extLst>
      <p:ext uri="{BB962C8B-B14F-4D97-AF65-F5344CB8AC3E}">
        <p14:creationId xmlns:p14="http://schemas.microsoft.com/office/powerpoint/2010/main" val="355838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CA215B9-C443-4CC1-A2C8-0E6F48258884}" type="datetimeFigureOut">
              <a:rPr lang="es-AR" smtClean="0"/>
              <a:t>02/06/2024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75D8432-3235-4ABF-974C-C5AD447A202B}" type="slidenum">
              <a:rPr lang="es-AR" smtClean="0"/>
              <a:t>‹Nº›</a:t>
            </a:fld>
            <a:endParaRPr lang="es-AR"/>
          </a:p>
        </p:txBody>
      </p:sp>
    </p:spTree>
    <p:extLst>
      <p:ext uri="{BB962C8B-B14F-4D97-AF65-F5344CB8AC3E}">
        <p14:creationId xmlns:p14="http://schemas.microsoft.com/office/powerpoint/2010/main" val="1986202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CA215B9-C443-4CC1-A2C8-0E6F48258884}" type="datetimeFigureOut">
              <a:rPr lang="es-AR" smtClean="0"/>
              <a:t>02/06/2024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E75D8432-3235-4ABF-974C-C5AD447A202B}" type="slidenum">
              <a:rPr lang="es-AR" smtClean="0"/>
              <a:t>‹Nº›</a:t>
            </a:fld>
            <a:endParaRPr lang="es-AR"/>
          </a:p>
        </p:txBody>
      </p:sp>
    </p:spTree>
    <p:extLst>
      <p:ext uri="{BB962C8B-B14F-4D97-AF65-F5344CB8AC3E}">
        <p14:creationId xmlns:p14="http://schemas.microsoft.com/office/powerpoint/2010/main" val="881233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CA215B9-C443-4CC1-A2C8-0E6F48258884}" type="datetimeFigureOut">
              <a:rPr lang="es-AR" smtClean="0"/>
              <a:t>02/06/2024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E75D8432-3235-4ABF-974C-C5AD447A202B}" type="slidenum">
              <a:rPr lang="es-AR" smtClean="0"/>
              <a:t>‹Nº›</a:t>
            </a:fld>
            <a:endParaRPr lang="es-AR"/>
          </a:p>
        </p:txBody>
      </p:sp>
    </p:spTree>
    <p:extLst>
      <p:ext uri="{BB962C8B-B14F-4D97-AF65-F5344CB8AC3E}">
        <p14:creationId xmlns:p14="http://schemas.microsoft.com/office/powerpoint/2010/main" val="350735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215B9-C443-4CC1-A2C8-0E6F48258884}" type="datetimeFigureOut">
              <a:rPr lang="es-AR" smtClean="0"/>
              <a:t>02/06/2024</a:t>
            </a:fld>
            <a:endParaRPr lang="es-AR"/>
          </a:p>
        </p:txBody>
      </p:sp>
      <p:sp>
        <p:nvSpPr>
          <p:cNvPr id="3" name="Footer Placeholder 2"/>
          <p:cNvSpPr>
            <a:spLocks noGrp="1"/>
          </p:cNvSpPr>
          <p:nvPr>
            <p:ph type="ftr" sz="quarter" idx="11"/>
          </p:nvPr>
        </p:nvSpPr>
        <p:spPr/>
        <p:txBody>
          <a:bodyPr/>
          <a:lstStyle/>
          <a:p>
            <a:endParaRPr lang="es-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75D8432-3235-4ABF-974C-C5AD447A202B}" type="slidenum">
              <a:rPr lang="es-AR" smtClean="0"/>
              <a:t>‹Nº›</a:t>
            </a:fld>
            <a:endParaRPr lang="es-AR"/>
          </a:p>
        </p:txBody>
      </p:sp>
    </p:spTree>
    <p:extLst>
      <p:ext uri="{BB962C8B-B14F-4D97-AF65-F5344CB8AC3E}">
        <p14:creationId xmlns:p14="http://schemas.microsoft.com/office/powerpoint/2010/main" val="419498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CA215B9-C443-4CC1-A2C8-0E6F48258884}" type="datetimeFigureOut">
              <a:rPr lang="es-AR" smtClean="0"/>
              <a:t>02/06/2024</a:t>
            </a:fld>
            <a:endParaRPr lang="es-AR"/>
          </a:p>
        </p:txBody>
      </p:sp>
      <p:sp>
        <p:nvSpPr>
          <p:cNvPr id="6" name="Footer Placeholder 5"/>
          <p:cNvSpPr>
            <a:spLocks noGrp="1"/>
          </p:cNvSpPr>
          <p:nvPr>
            <p:ph type="ftr" sz="quarter" idx="11"/>
          </p:nvPr>
        </p:nvSpPr>
        <p:spPr/>
        <p:txBody>
          <a:bodyPr/>
          <a:lstStyle/>
          <a:p>
            <a:endParaRPr lang="es-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75D8432-3235-4ABF-974C-C5AD447A202B}" type="slidenum">
              <a:rPr lang="es-AR" smtClean="0"/>
              <a:t>‹Nº›</a:t>
            </a:fld>
            <a:endParaRPr lang="es-AR"/>
          </a:p>
        </p:txBody>
      </p:sp>
    </p:spTree>
    <p:extLst>
      <p:ext uri="{BB962C8B-B14F-4D97-AF65-F5344CB8AC3E}">
        <p14:creationId xmlns:p14="http://schemas.microsoft.com/office/powerpoint/2010/main" val="102172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CA215B9-C443-4CC1-A2C8-0E6F48258884}" type="datetimeFigureOut">
              <a:rPr lang="es-AR" smtClean="0"/>
              <a:t>02/06/2024</a:t>
            </a:fld>
            <a:endParaRPr lang="es-AR"/>
          </a:p>
        </p:txBody>
      </p:sp>
      <p:sp>
        <p:nvSpPr>
          <p:cNvPr id="6" name="Footer Placeholder 5"/>
          <p:cNvSpPr>
            <a:spLocks noGrp="1"/>
          </p:cNvSpPr>
          <p:nvPr>
            <p:ph type="ftr" sz="quarter" idx="11"/>
          </p:nvPr>
        </p:nvSpPr>
        <p:spPr/>
        <p:txBody>
          <a:bodyPr/>
          <a:lstStyle/>
          <a:p>
            <a:endParaRPr lang="es-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75D8432-3235-4ABF-974C-C5AD447A202B}" type="slidenum">
              <a:rPr lang="es-AR" smtClean="0"/>
              <a:t>‹Nº›</a:t>
            </a:fld>
            <a:endParaRPr lang="es-AR"/>
          </a:p>
        </p:txBody>
      </p:sp>
    </p:spTree>
    <p:extLst>
      <p:ext uri="{BB962C8B-B14F-4D97-AF65-F5344CB8AC3E}">
        <p14:creationId xmlns:p14="http://schemas.microsoft.com/office/powerpoint/2010/main" val="3180370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FCA215B9-C443-4CC1-A2C8-0E6F48258884}" type="datetimeFigureOut">
              <a:rPr lang="es-AR" smtClean="0"/>
              <a:t>02/06/2024</a:t>
            </a:fld>
            <a:endParaRPr lang="es-AR"/>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s-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E75D8432-3235-4ABF-974C-C5AD447A202B}" type="slidenum">
              <a:rPr lang="es-AR" smtClean="0"/>
              <a:t>‹Nº›</a:t>
            </a:fld>
            <a:endParaRPr lang="es-AR"/>
          </a:p>
        </p:txBody>
      </p:sp>
    </p:spTree>
    <p:extLst>
      <p:ext uri="{BB962C8B-B14F-4D97-AF65-F5344CB8AC3E}">
        <p14:creationId xmlns:p14="http://schemas.microsoft.com/office/powerpoint/2010/main" val="28215925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882683" y="858129"/>
            <a:ext cx="4636206" cy="1754326"/>
          </a:xfrm>
          <a:prstGeom prst="rect">
            <a:avLst/>
          </a:prstGeom>
          <a:noFill/>
        </p:spPr>
        <p:txBody>
          <a:bodyPr wrap="none" rtlCol="0">
            <a:spAutoFit/>
          </a:bodyPr>
          <a:lstStyle/>
          <a:p>
            <a:pPr algn="ctr"/>
            <a:r>
              <a:rPr lang="es-AR" sz="3600" b="1" dirty="0" smtClean="0">
                <a:solidFill>
                  <a:schemeClr val="accent2">
                    <a:lumMod val="60000"/>
                    <a:lumOff val="40000"/>
                  </a:schemeClr>
                </a:solidFill>
                <a:effectLst>
                  <a:outerShdw blurRad="38100" dist="38100" dir="2700000" algn="tl">
                    <a:srgbClr val="000000">
                      <a:alpha val="43137"/>
                    </a:srgbClr>
                  </a:outerShdw>
                </a:effectLst>
              </a:rPr>
              <a:t>TRABAJO PRÁCTICO</a:t>
            </a:r>
          </a:p>
          <a:p>
            <a:endParaRPr lang="es-AR" sz="3600" b="1" dirty="0" smtClean="0">
              <a:solidFill>
                <a:schemeClr val="accent2">
                  <a:lumMod val="60000"/>
                  <a:lumOff val="40000"/>
                </a:schemeClr>
              </a:solidFill>
              <a:effectLst>
                <a:outerShdw blurRad="38100" dist="38100" dir="2700000" algn="tl">
                  <a:srgbClr val="000000">
                    <a:alpha val="43137"/>
                  </a:srgbClr>
                </a:outerShdw>
              </a:effectLst>
            </a:endParaRPr>
          </a:p>
          <a:p>
            <a:pPr algn="ctr"/>
            <a:r>
              <a:rPr lang="es-AR" sz="3600" b="1" dirty="0" smtClean="0">
                <a:solidFill>
                  <a:schemeClr val="accent2">
                    <a:lumMod val="60000"/>
                    <a:lumOff val="40000"/>
                  </a:schemeClr>
                </a:solidFill>
                <a:effectLst>
                  <a:outerShdw blurRad="38100" dist="38100" dir="2700000" algn="tl">
                    <a:srgbClr val="000000">
                      <a:alpha val="43137"/>
                    </a:srgbClr>
                  </a:outerShdw>
                </a:effectLst>
              </a:rPr>
              <a:t>TECNOLOGÍA</a:t>
            </a:r>
            <a:endParaRPr lang="es-AR" sz="3600" b="1" dirty="0">
              <a:solidFill>
                <a:schemeClr val="accent2">
                  <a:lumMod val="60000"/>
                  <a:lumOff val="40000"/>
                </a:schemeClr>
              </a:solidFill>
              <a:effectLst>
                <a:outerShdw blurRad="38100" dist="38100" dir="2700000" algn="tl">
                  <a:srgbClr val="000000">
                    <a:alpha val="43137"/>
                  </a:srgbClr>
                </a:outerShdw>
              </a:effectLst>
            </a:endParaRPr>
          </a:p>
        </p:txBody>
      </p:sp>
      <p:sp>
        <p:nvSpPr>
          <p:cNvPr id="5" name="CuadroTexto 4"/>
          <p:cNvSpPr txBox="1"/>
          <p:nvPr/>
        </p:nvSpPr>
        <p:spPr>
          <a:xfrm>
            <a:off x="1209822" y="4492872"/>
            <a:ext cx="3480440" cy="1477328"/>
          </a:xfrm>
          <a:prstGeom prst="rect">
            <a:avLst/>
          </a:prstGeom>
          <a:noFill/>
        </p:spPr>
        <p:txBody>
          <a:bodyPr wrap="none" rtlCol="0">
            <a:spAutoFit/>
          </a:bodyPr>
          <a:lstStyle/>
          <a:p>
            <a:r>
              <a:rPr lang="es-AR" u="sng" dirty="0" smtClean="0">
                <a:solidFill>
                  <a:schemeClr val="accent2">
                    <a:lumMod val="40000"/>
                    <a:lumOff val="60000"/>
                  </a:schemeClr>
                </a:solidFill>
              </a:rPr>
              <a:t>Alumna</a:t>
            </a:r>
            <a:r>
              <a:rPr lang="es-AR" dirty="0" smtClean="0">
                <a:solidFill>
                  <a:schemeClr val="accent2">
                    <a:lumMod val="40000"/>
                    <a:lumOff val="60000"/>
                  </a:schemeClr>
                </a:solidFill>
              </a:rPr>
              <a:t>: </a:t>
            </a:r>
            <a:r>
              <a:rPr lang="es-AR" dirty="0" err="1" smtClean="0">
                <a:solidFill>
                  <a:schemeClr val="accent2">
                    <a:lumMod val="40000"/>
                    <a:lumOff val="60000"/>
                  </a:schemeClr>
                </a:solidFill>
              </a:rPr>
              <a:t>Milia</a:t>
            </a:r>
            <a:r>
              <a:rPr lang="es-AR" dirty="0" smtClean="0">
                <a:solidFill>
                  <a:schemeClr val="accent2">
                    <a:lumMod val="40000"/>
                    <a:lumOff val="60000"/>
                  </a:schemeClr>
                </a:solidFill>
              </a:rPr>
              <a:t> Quintar</a:t>
            </a:r>
          </a:p>
          <a:p>
            <a:r>
              <a:rPr lang="es-AR" u="sng" dirty="0" smtClean="0">
                <a:solidFill>
                  <a:schemeClr val="accent2">
                    <a:lumMod val="40000"/>
                    <a:lumOff val="60000"/>
                  </a:schemeClr>
                </a:solidFill>
              </a:rPr>
              <a:t>Profesora</a:t>
            </a:r>
            <a:r>
              <a:rPr lang="es-AR" dirty="0" smtClean="0">
                <a:solidFill>
                  <a:schemeClr val="accent2">
                    <a:lumMod val="40000"/>
                    <a:lumOff val="60000"/>
                  </a:schemeClr>
                </a:solidFill>
              </a:rPr>
              <a:t>: Marisol Nieva</a:t>
            </a:r>
          </a:p>
          <a:p>
            <a:r>
              <a:rPr lang="es-AR" u="sng" dirty="0" smtClean="0">
                <a:solidFill>
                  <a:schemeClr val="accent2">
                    <a:lumMod val="40000"/>
                    <a:lumOff val="60000"/>
                  </a:schemeClr>
                </a:solidFill>
              </a:rPr>
              <a:t>Grado</a:t>
            </a:r>
            <a:r>
              <a:rPr lang="es-AR" dirty="0" smtClean="0">
                <a:solidFill>
                  <a:schemeClr val="accent2">
                    <a:lumMod val="40000"/>
                    <a:lumOff val="60000"/>
                  </a:schemeClr>
                </a:solidFill>
              </a:rPr>
              <a:t>: 6° B</a:t>
            </a:r>
          </a:p>
          <a:p>
            <a:r>
              <a:rPr lang="es-AR" u="sng" dirty="0" smtClean="0">
                <a:solidFill>
                  <a:schemeClr val="accent2">
                    <a:lumMod val="40000"/>
                    <a:lumOff val="60000"/>
                  </a:schemeClr>
                </a:solidFill>
              </a:rPr>
              <a:t>Colegio</a:t>
            </a:r>
            <a:r>
              <a:rPr lang="es-AR" dirty="0" smtClean="0">
                <a:solidFill>
                  <a:schemeClr val="accent2">
                    <a:lumMod val="40000"/>
                    <a:lumOff val="60000"/>
                  </a:schemeClr>
                </a:solidFill>
              </a:rPr>
              <a:t>: Santa Rosa de Lima</a:t>
            </a:r>
          </a:p>
          <a:p>
            <a:endParaRPr lang="es-AR" dirty="0">
              <a:solidFill>
                <a:schemeClr val="accent2">
                  <a:lumMod val="40000"/>
                  <a:lumOff val="60000"/>
                </a:schemeClr>
              </a:solidFill>
            </a:endParaRPr>
          </a:p>
        </p:txBody>
      </p:sp>
      <p:sp>
        <p:nvSpPr>
          <p:cNvPr id="6" name="CuadroTexto 5"/>
          <p:cNvSpPr txBox="1"/>
          <p:nvPr/>
        </p:nvSpPr>
        <p:spPr>
          <a:xfrm>
            <a:off x="2091219" y="3260276"/>
            <a:ext cx="7842211" cy="584775"/>
          </a:xfrm>
          <a:prstGeom prst="rect">
            <a:avLst/>
          </a:prstGeom>
          <a:noFill/>
        </p:spPr>
        <p:txBody>
          <a:bodyPr wrap="none" rtlCol="0">
            <a:spAutoFit/>
          </a:bodyPr>
          <a:lstStyle/>
          <a:p>
            <a:r>
              <a:rPr lang="es-AR" sz="3200" b="1" dirty="0" smtClean="0">
                <a:solidFill>
                  <a:schemeClr val="accent2">
                    <a:lumMod val="40000"/>
                    <a:lumOff val="60000"/>
                  </a:schemeClr>
                </a:solidFill>
                <a:effectLst>
                  <a:outerShdw blurRad="38100" dist="38100" dir="2700000" algn="tl">
                    <a:srgbClr val="000000">
                      <a:alpha val="43137"/>
                    </a:srgbClr>
                  </a:outerShdw>
                </a:effectLst>
                <a:latin typeface="Bradley Hand ITC" panose="03070402050302030203" pitchFamily="66" charset="0"/>
              </a:rPr>
              <a:t>“Las Energías”: Renovables y No Renovables</a:t>
            </a:r>
            <a:endParaRPr lang="es-AR" sz="3200" b="1" dirty="0">
              <a:solidFill>
                <a:schemeClr val="accent2">
                  <a:lumMod val="40000"/>
                  <a:lumOff val="60000"/>
                </a:schemeClr>
              </a:solidFill>
              <a:effectLst>
                <a:outerShdw blurRad="38100" dist="38100" dir="2700000" algn="tl">
                  <a:srgbClr val="000000">
                    <a:alpha val="43137"/>
                  </a:srgbClr>
                </a:outerShdw>
              </a:effectLst>
              <a:latin typeface="Bradley Hand ITC" panose="03070402050302030203" pitchFamily="66" charset="0"/>
            </a:endParaRPr>
          </a:p>
        </p:txBody>
      </p:sp>
      <p:sp>
        <p:nvSpPr>
          <p:cNvPr id="7" name="CuadroTexto 6"/>
          <p:cNvSpPr txBox="1"/>
          <p:nvPr/>
        </p:nvSpPr>
        <p:spPr>
          <a:xfrm>
            <a:off x="9453490" y="5600868"/>
            <a:ext cx="1415772" cy="369332"/>
          </a:xfrm>
          <a:prstGeom prst="rect">
            <a:avLst/>
          </a:prstGeom>
          <a:noFill/>
        </p:spPr>
        <p:txBody>
          <a:bodyPr wrap="none" rtlCol="0">
            <a:spAutoFit/>
          </a:bodyPr>
          <a:lstStyle/>
          <a:p>
            <a:r>
              <a:rPr lang="es-AR" dirty="0" smtClean="0">
                <a:solidFill>
                  <a:schemeClr val="accent2">
                    <a:lumMod val="40000"/>
                    <a:lumOff val="60000"/>
                  </a:schemeClr>
                </a:solidFill>
              </a:rPr>
              <a:t>Junio, 2024</a:t>
            </a:r>
            <a:endParaRPr lang="es-AR" dirty="0">
              <a:solidFill>
                <a:schemeClr val="accent2">
                  <a:lumMod val="40000"/>
                  <a:lumOff val="60000"/>
                </a:schemeClr>
              </a:solidFill>
            </a:endParaRPr>
          </a:p>
        </p:txBody>
      </p:sp>
    </p:spTree>
    <p:extLst>
      <p:ext uri="{BB962C8B-B14F-4D97-AF65-F5344CB8AC3E}">
        <p14:creationId xmlns:p14="http://schemas.microsoft.com/office/powerpoint/2010/main" val="40421400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859110" y="991674"/>
            <a:ext cx="5782614" cy="461665"/>
          </a:xfrm>
          <a:prstGeom prst="rect">
            <a:avLst/>
          </a:prstGeom>
          <a:noFill/>
        </p:spPr>
        <p:txBody>
          <a:bodyPr wrap="square" rtlCol="0">
            <a:spAutoFit/>
          </a:bodyPr>
          <a:lstStyle/>
          <a:p>
            <a:pPr algn="ctr"/>
            <a:r>
              <a:rPr lang="es-AR" sz="2400" b="1" dirty="0" smtClean="0">
                <a:solidFill>
                  <a:schemeClr val="bg1"/>
                </a:solidFill>
                <a:effectLst>
                  <a:outerShdw blurRad="38100" dist="38100" dir="2700000" algn="tl">
                    <a:srgbClr val="000000">
                      <a:alpha val="43137"/>
                    </a:srgbClr>
                  </a:outerShdw>
                </a:effectLst>
              </a:rPr>
              <a:t>LAS ENERGIAS</a:t>
            </a:r>
            <a:endParaRPr lang="es-AR" sz="2400" b="1" dirty="0">
              <a:solidFill>
                <a:schemeClr val="bg1"/>
              </a:solidFill>
              <a:effectLst>
                <a:outerShdw blurRad="38100" dist="38100" dir="2700000" algn="tl">
                  <a:srgbClr val="000000">
                    <a:alpha val="43137"/>
                  </a:srgbClr>
                </a:outerShdw>
              </a:effectLst>
            </a:endParaRPr>
          </a:p>
        </p:txBody>
      </p:sp>
      <p:sp>
        <p:nvSpPr>
          <p:cNvPr id="5" name="CuadroTexto 4"/>
          <p:cNvSpPr txBox="1"/>
          <p:nvPr/>
        </p:nvSpPr>
        <p:spPr>
          <a:xfrm>
            <a:off x="1461752" y="1731704"/>
            <a:ext cx="8577329" cy="646331"/>
          </a:xfrm>
          <a:prstGeom prst="rect">
            <a:avLst/>
          </a:prstGeom>
          <a:noFill/>
        </p:spPr>
        <p:txBody>
          <a:bodyPr wrap="square" rtlCol="0">
            <a:spAutoFit/>
          </a:bodyPr>
          <a:lstStyle/>
          <a:p>
            <a:pPr algn="ctr"/>
            <a:r>
              <a:rPr lang="es-AR" b="1" u="sng" dirty="0" smtClean="0">
                <a:solidFill>
                  <a:schemeClr val="bg1"/>
                </a:solidFill>
              </a:rPr>
              <a:t>TIPOS DE ENERGIAS</a:t>
            </a:r>
          </a:p>
          <a:p>
            <a:endParaRPr lang="es-AR" b="1" u="sng" dirty="0">
              <a:solidFill>
                <a:schemeClr val="bg1"/>
              </a:solidFill>
            </a:endParaRPr>
          </a:p>
        </p:txBody>
      </p:sp>
      <p:sp>
        <p:nvSpPr>
          <p:cNvPr id="6" name="CuadroTexto 5"/>
          <p:cNvSpPr txBox="1"/>
          <p:nvPr/>
        </p:nvSpPr>
        <p:spPr>
          <a:xfrm>
            <a:off x="1461752" y="2901018"/>
            <a:ext cx="1495922" cy="369332"/>
          </a:xfrm>
          <a:prstGeom prst="rect">
            <a:avLst/>
          </a:prstGeom>
          <a:noFill/>
          <a:ln w="12700">
            <a:solidFill>
              <a:schemeClr val="bg1"/>
            </a:solidFill>
          </a:ln>
        </p:spPr>
        <p:txBody>
          <a:bodyPr wrap="none" rtlCol="0">
            <a:spAutoFit/>
          </a:bodyPr>
          <a:lstStyle/>
          <a:p>
            <a:r>
              <a:rPr lang="es-AR" dirty="0" smtClean="0">
                <a:solidFill>
                  <a:schemeClr val="bg1"/>
                </a:solidFill>
              </a:rPr>
              <a:t>Renovables</a:t>
            </a:r>
            <a:endParaRPr lang="es-AR" dirty="0">
              <a:solidFill>
                <a:schemeClr val="bg1"/>
              </a:solidFill>
            </a:endParaRPr>
          </a:p>
        </p:txBody>
      </p:sp>
      <p:sp>
        <p:nvSpPr>
          <p:cNvPr id="7" name="CuadroTexto 6"/>
          <p:cNvSpPr txBox="1"/>
          <p:nvPr/>
        </p:nvSpPr>
        <p:spPr>
          <a:xfrm>
            <a:off x="8156834" y="2893596"/>
            <a:ext cx="1882247" cy="369332"/>
          </a:xfrm>
          <a:prstGeom prst="rect">
            <a:avLst/>
          </a:prstGeom>
          <a:noFill/>
          <a:ln w="9525">
            <a:solidFill>
              <a:schemeClr val="bg1"/>
            </a:solidFill>
          </a:ln>
        </p:spPr>
        <p:txBody>
          <a:bodyPr wrap="none" rtlCol="0">
            <a:spAutoFit/>
          </a:bodyPr>
          <a:lstStyle/>
          <a:p>
            <a:r>
              <a:rPr lang="es-AR" dirty="0" smtClean="0">
                <a:solidFill>
                  <a:schemeClr val="bg1"/>
                </a:solidFill>
              </a:rPr>
              <a:t>No Renovables</a:t>
            </a:r>
            <a:endParaRPr lang="es-AR" dirty="0">
              <a:solidFill>
                <a:schemeClr val="bg1"/>
              </a:solidFill>
            </a:endParaRPr>
          </a:p>
        </p:txBody>
      </p:sp>
      <p:cxnSp>
        <p:nvCxnSpPr>
          <p:cNvPr id="9" name="Conector recto de flecha 8"/>
          <p:cNvCxnSpPr/>
          <p:nvPr/>
        </p:nvCxnSpPr>
        <p:spPr>
          <a:xfrm flipH="1">
            <a:off x="3193366" y="2422422"/>
            <a:ext cx="1252025" cy="47859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6991643" y="2422422"/>
            <a:ext cx="998806" cy="47859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662815" y="3480693"/>
            <a:ext cx="4589718" cy="738664"/>
          </a:xfrm>
          <a:prstGeom prst="rect">
            <a:avLst/>
          </a:prstGeom>
          <a:noFill/>
        </p:spPr>
        <p:txBody>
          <a:bodyPr wrap="none" rtlCol="0">
            <a:spAutoFit/>
          </a:bodyPr>
          <a:lstStyle/>
          <a:p>
            <a:r>
              <a:rPr lang="es-AR" sz="1400" dirty="0" smtClean="0">
                <a:solidFill>
                  <a:schemeClr val="bg1"/>
                </a:solidFill>
              </a:rPr>
              <a:t>Son todas aquellas fuentes de energía limpias </a:t>
            </a:r>
          </a:p>
          <a:p>
            <a:r>
              <a:rPr lang="es-AR" sz="1400" dirty="0" smtClean="0">
                <a:solidFill>
                  <a:schemeClr val="bg1"/>
                </a:solidFill>
              </a:rPr>
              <a:t>que provienen de fuentes naturales e inagotables.</a:t>
            </a:r>
          </a:p>
          <a:p>
            <a:r>
              <a:rPr lang="es-AR" sz="1400" dirty="0" smtClean="0">
                <a:solidFill>
                  <a:schemeClr val="bg1"/>
                </a:solidFill>
              </a:rPr>
              <a:t>Se caracterizan porque no contaminan </a:t>
            </a:r>
            <a:endParaRPr lang="es-AR" sz="1400" dirty="0">
              <a:solidFill>
                <a:schemeClr val="bg1"/>
              </a:solidFill>
            </a:endParaRPr>
          </a:p>
        </p:txBody>
      </p:sp>
      <p:sp>
        <p:nvSpPr>
          <p:cNvPr id="15" name="CuadroTexto 14"/>
          <p:cNvSpPr txBox="1"/>
          <p:nvPr/>
        </p:nvSpPr>
        <p:spPr>
          <a:xfrm>
            <a:off x="6593907" y="3588415"/>
            <a:ext cx="4614203" cy="738664"/>
          </a:xfrm>
          <a:prstGeom prst="rect">
            <a:avLst/>
          </a:prstGeom>
          <a:noFill/>
        </p:spPr>
        <p:txBody>
          <a:bodyPr wrap="square" rtlCol="0">
            <a:spAutoFit/>
          </a:bodyPr>
          <a:lstStyle/>
          <a:p>
            <a:r>
              <a:rPr lang="es-AR" sz="1400" dirty="0" smtClean="0">
                <a:solidFill>
                  <a:schemeClr val="bg1"/>
                </a:solidFill>
              </a:rPr>
              <a:t>son fuentes de energía que acaban por agotarse. Este tipo de energías se caracterizan por tener una velocidad de extracción mucho mayor.</a:t>
            </a:r>
            <a:endParaRPr lang="es-AR" sz="1400" dirty="0">
              <a:solidFill>
                <a:schemeClr val="bg1"/>
              </a:solidFill>
            </a:endParaRPr>
          </a:p>
        </p:txBody>
      </p:sp>
      <p:sp>
        <p:nvSpPr>
          <p:cNvPr id="20" name="AutoShape 2" descr="Fuentes Alternativas De Energia Que Son Y Tipos"/>
          <p:cNvSpPr>
            <a:spLocks noChangeAspect="1" noChangeArrowheads="1"/>
          </p:cNvSpPr>
          <p:nvPr/>
        </p:nvSpPr>
        <p:spPr bwMode="auto">
          <a:xfrm>
            <a:off x="1904913" y="4954462"/>
            <a:ext cx="2062176" cy="20621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21" name="AutoShape 4" descr="https://image.isu.pub/200505114559-0401302d796f52730d76030379c0fb4f/jpg/page_1_thumb_large.jpg"/>
          <p:cNvSpPr>
            <a:spLocks noChangeAspect="1" noChangeArrowheads="1"/>
          </p:cNvSpPr>
          <p:nvPr/>
        </p:nvSpPr>
        <p:spPr bwMode="auto">
          <a:xfrm>
            <a:off x="675367" y="1070105"/>
            <a:ext cx="1645801" cy="16458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22" name="AutoShape 6" descr="https://image.isu.pub/200505114559-0401302d796f52730d76030379c0fb4f/jpg/page_1_thumb_lar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23" name="Imagen 22"/>
          <p:cNvPicPr>
            <a:picLocks noChangeAspect="1"/>
          </p:cNvPicPr>
          <p:nvPr/>
        </p:nvPicPr>
        <p:blipFill>
          <a:blip r:embed="rId2"/>
          <a:stretch>
            <a:fillRect/>
          </a:stretch>
        </p:blipFill>
        <p:spPr>
          <a:xfrm>
            <a:off x="1461752" y="4542244"/>
            <a:ext cx="2107021" cy="1580266"/>
          </a:xfrm>
          <a:prstGeom prst="rect">
            <a:avLst/>
          </a:prstGeom>
        </p:spPr>
      </p:pic>
      <p:pic>
        <p:nvPicPr>
          <p:cNvPr id="24" name="Imagen 23"/>
          <p:cNvPicPr>
            <a:picLocks noChangeAspect="1"/>
          </p:cNvPicPr>
          <p:nvPr/>
        </p:nvPicPr>
        <p:blipFill>
          <a:blip r:embed="rId3"/>
          <a:stretch>
            <a:fillRect/>
          </a:stretch>
        </p:blipFill>
        <p:spPr>
          <a:xfrm>
            <a:off x="7478266" y="4464721"/>
            <a:ext cx="2705100" cy="1685925"/>
          </a:xfrm>
          <a:prstGeom prst="rect">
            <a:avLst/>
          </a:prstGeom>
        </p:spPr>
      </p:pic>
    </p:spTree>
    <p:extLst>
      <p:ext uri="{BB962C8B-B14F-4D97-AF65-F5344CB8AC3E}">
        <p14:creationId xmlns:p14="http://schemas.microsoft.com/office/powerpoint/2010/main" val="3217380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859110" y="991674"/>
            <a:ext cx="5782614" cy="461665"/>
          </a:xfrm>
          <a:prstGeom prst="rect">
            <a:avLst/>
          </a:prstGeom>
          <a:noFill/>
        </p:spPr>
        <p:txBody>
          <a:bodyPr wrap="square" rtlCol="0">
            <a:spAutoFit/>
          </a:bodyPr>
          <a:lstStyle/>
          <a:p>
            <a:pPr algn="ctr"/>
            <a:r>
              <a:rPr lang="es-AR" sz="2400" b="1" dirty="0" smtClean="0">
                <a:solidFill>
                  <a:schemeClr val="bg1"/>
                </a:solidFill>
                <a:effectLst>
                  <a:outerShdw blurRad="38100" dist="38100" dir="2700000" algn="tl">
                    <a:srgbClr val="000000">
                      <a:alpha val="43137"/>
                    </a:srgbClr>
                  </a:outerShdw>
                </a:effectLst>
              </a:rPr>
              <a:t>LAS ENERGIAS</a:t>
            </a:r>
            <a:endParaRPr lang="es-AR" sz="2400" b="1" dirty="0">
              <a:solidFill>
                <a:schemeClr val="bg1"/>
              </a:solidFill>
              <a:effectLst>
                <a:outerShdw blurRad="38100" dist="38100" dir="2700000" algn="tl">
                  <a:srgbClr val="000000">
                    <a:alpha val="43137"/>
                  </a:srgbClr>
                </a:outerShdw>
              </a:effectLst>
            </a:endParaRPr>
          </a:p>
        </p:txBody>
      </p:sp>
      <p:sp>
        <p:nvSpPr>
          <p:cNvPr id="5" name="CuadroTexto 4"/>
          <p:cNvSpPr txBox="1"/>
          <p:nvPr/>
        </p:nvSpPr>
        <p:spPr>
          <a:xfrm>
            <a:off x="1461752" y="1601457"/>
            <a:ext cx="8577329" cy="646331"/>
          </a:xfrm>
          <a:prstGeom prst="rect">
            <a:avLst/>
          </a:prstGeom>
          <a:noFill/>
        </p:spPr>
        <p:txBody>
          <a:bodyPr wrap="square" rtlCol="0">
            <a:spAutoFit/>
          </a:bodyPr>
          <a:lstStyle/>
          <a:p>
            <a:pPr algn="ctr"/>
            <a:r>
              <a:rPr lang="es-AR" b="1" u="sng" dirty="0" smtClean="0">
                <a:solidFill>
                  <a:schemeClr val="bg1"/>
                </a:solidFill>
              </a:rPr>
              <a:t>Ejemplos</a:t>
            </a:r>
          </a:p>
          <a:p>
            <a:endParaRPr lang="es-AR" b="1" u="sng" dirty="0">
              <a:solidFill>
                <a:schemeClr val="bg1"/>
              </a:solidFill>
            </a:endParaRPr>
          </a:p>
        </p:txBody>
      </p:sp>
      <p:sp>
        <p:nvSpPr>
          <p:cNvPr id="6" name="CuadroTexto 5"/>
          <p:cNvSpPr txBox="1"/>
          <p:nvPr/>
        </p:nvSpPr>
        <p:spPr>
          <a:xfrm>
            <a:off x="1461752" y="2176458"/>
            <a:ext cx="2492990" cy="369332"/>
          </a:xfrm>
          <a:prstGeom prst="rect">
            <a:avLst/>
          </a:prstGeom>
          <a:noFill/>
          <a:ln w="12700">
            <a:solidFill>
              <a:schemeClr val="bg1"/>
            </a:solidFill>
          </a:ln>
        </p:spPr>
        <p:txBody>
          <a:bodyPr wrap="none" rtlCol="0">
            <a:spAutoFit/>
          </a:bodyPr>
          <a:lstStyle/>
          <a:p>
            <a:r>
              <a:rPr lang="es-AR" dirty="0" smtClean="0">
                <a:solidFill>
                  <a:schemeClr val="bg1"/>
                </a:solidFill>
              </a:rPr>
              <a:t>Energías Renovables</a:t>
            </a:r>
            <a:endParaRPr lang="es-AR" dirty="0">
              <a:solidFill>
                <a:schemeClr val="bg1"/>
              </a:solidFill>
            </a:endParaRPr>
          </a:p>
        </p:txBody>
      </p:sp>
      <p:sp>
        <p:nvSpPr>
          <p:cNvPr id="7" name="CuadroTexto 6"/>
          <p:cNvSpPr txBox="1"/>
          <p:nvPr/>
        </p:nvSpPr>
        <p:spPr>
          <a:xfrm>
            <a:off x="7481587" y="2211240"/>
            <a:ext cx="2879314" cy="369332"/>
          </a:xfrm>
          <a:prstGeom prst="rect">
            <a:avLst/>
          </a:prstGeom>
          <a:noFill/>
          <a:ln w="9525">
            <a:solidFill>
              <a:schemeClr val="bg1"/>
            </a:solidFill>
          </a:ln>
        </p:spPr>
        <p:txBody>
          <a:bodyPr wrap="none" rtlCol="0">
            <a:spAutoFit/>
          </a:bodyPr>
          <a:lstStyle/>
          <a:p>
            <a:r>
              <a:rPr lang="es-AR" dirty="0" smtClean="0">
                <a:solidFill>
                  <a:schemeClr val="bg1"/>
                </a:solidFill>
              </a:rPr>
              <a:t>Energías No Renovables</a:t>
            </a:r>
            <a:endParaRPr lang="es-AR" dirty="0">
              <a:solidFill>
                <a:schemeClr val="bg1"/>
              </a:solidFill>
            </a:endParaRPr>
          </a:p>
        </p:txBody>
      </p:sp>
      <p:sp>
        <p:nvSpPr>
          <p:cNvPr id="8" name="CuadroTexto 7"/>
          <p:cNvSpPr txBox="1"/>
          <p:nvPr/>
        </p:nvSpPr>
        <p:spPr>
          <a:xfrm>
            <a:off x="745589" y="2772703"/>
            <a:ext cx="5289452" cy="3893374"/>
          </a:xfrm>
          <a:prstGeom prst="rect">
            <a:avLst/>
          </a:prstGeom>
          <a:noFill/>
        </p:spPr>
        <p:txBody>
          <a:bodyPr wrap="square" rtlCol="0">
            <a:spAutoFit/>
          </a:bodyPr>
          <a:lstStyle/>
          <a:p>
            <a:pPr marL="285750" indent="-285750">
              <a:buFontTx/>
              <a:buChar char="-"/>
            </a:pPr>
            <a:r>
              <a:rPr lang="es-AR" sz="1300" dirty="0" smtClean="0">
                <a:solidFill>
                  <a:schemeClr val="bg1"/>
                </a:solidFill>
              </a:rPr>
              <a:t>HIDROELÉCTRICA (agua):  Se trata de una energía motriz.                                                                                </a:t>
            </a:r>
          </a:p>
          <a:p>
            <a:pPr marL="285750" indent="-285750">
              <a:buFontTx/>
              <a:buChar char="-"/>
            </a:pPr>
            <a:r>
              <a:rPr lang="es-AR" sz="1300" dirty="0" smtClean="0">
                <a:solidFill>
                  <a:schemeClr val="bg1"/>
                </a:solidFill>
              </a:rPr>
              <a:t>SOLAR: es la principal energía. </a:t>
            </a:r>
            <a:r>
              <a:rPr lang="es-AR" sz="1300" dirty="0" smtClean="0">
                <a:solidFill>
                  <a:schemeClr val="bg1"/>
                </a:solidFill>
              </a:rPr>
              <a:t>Los paneles solares son placas que captan la radiación del sol y la transforman en energía.</a:t>
            </a:r>
            <a:endParaRPr lang="es-AR" sz="1300" dirty="0" smtClean="0">
              <a:solidFill>
                <a:schemeClr val="bg1"/>
              </a:solidFill>
            </a:endParaRPr>
          </a:p>
          <a:p>
            <a:pPr marL="285750" indent="-285750">
              <a:buFontTx/>
              <a:buChar char="-"/>
            </a:pPr>
            <a:r>
              <a:rPr lang="es-AR" sz="1300" dirty="0" smtClean="0">
                <a:solidFill>
                  <a:schemeClr val="bg1"/>
                </a:solidFill>
              </a:rPr>
              <a:t>EÓLICA: Aprovecha la fuerza del viento para producir energía eléctrica.</a:t>
            </a:r>
          </a:p>
          <a:p>
            <a:pPr marL="285750" indent="-285750">
              <a:buFontTx/>
              <a:buChar char="-"/>
            </a:pPr>
            <a:r>
              <a:rPr lang="es-AR" sz="1300" dirty="0" smtClean="0">
                <a:solidFill>
                  <a:schemeClr val="bg1"/>
                </a:solidFill>
              </a:rPr>
              <a:t>GEOTÉRMICA: Aprovecha el agua subterránea</a:t>
            </a:r>
          </a:p>
          <a:p>
            <a:pPr marL="285750" indent="-285750">
              <a:buFontTx/>
              <a:buChar char="-"/>
            </a:pPr>
            <a:r>
              <a:rPr lang="es-AR" sz="1300" dirty="0" smtClean="0">
                <a:solidFill>
                  <a:schemeClr val="bg1"/>
                </a:solidFill>
              </a:rPr>
              <a:t>MAREOMOTRIZ: Es el movimiento de las mareas</a:t>
            </a:r>
          </a:p>
          <a:p>
            <a:pPr marL="285750" indent="-285750">
              <a:buFontTx/>
              <a:buChar char="-"/>
            </a:pPr>
            <a:r>
              <a:rPr lang="es-AR" sz="1300" dirty="0" smtClean="0">
                <a:solidFill>
                  <a:schemeClr val="bg1"/>
                </a:solidFill>
              </a:rPr>
              <a:t>BIOMASA:  Es una fuente de energía con materiales orgánicos, hojas, ramas y demás </a:t>
            </a:r>
          </a:p>
          <a:p>
            <a:pPr marL="285750" indent="-285750">
              <a:buFontTx/>
              <a:buChar char="-"/>
            </a:pPr>
            <a:r>
              <a:rPr lang="es-AR" sz="1300" dirty="0" smtClean="0">
                <a:solidFill>
                  <a:schemeClr val="bg1"/>
                </a:solidFill>
              </a:rPr>
              <a:t>A BASE DE BIOCOMBUSTIBLE: Es decir combustibles basados en la materia vegetal </a:t>
            </a:r>
          </a:p>
          <a:p>
            <a:pPr marL="285750" indent="-285750">
              <a:buFontTx/>
              <a:buChar char="-"/>
            </a:pPr>
            <a:r>
              <a:rPr lang="es-AR" sz="1300" dirty="0" smtClean="0">
                <a:solidFill>
                  <a:schemeClr val="bg1"/>
                </a:solidFill>
              </a:rPr>
              <a:t>A BASE DE BIOGAS: Es como el gas, esto se logra usando </a:t>
            </a:r>
            <a:r>
              <a:rPr lang="es-AR" sz="1300" dirty="0" err="1" smtClean="0">
                <a:solidFill>
                  <a:schemeClr val="bg1"/>
                </a:solidFill>
              </a:rPr>
              <a:t>biodigestiones</a:t>
            </a:r>
            <a:r>
              <a:rPr lang="es-AR" sz="1300" dirty="0" smtClean="0">
                <a:solidFill>
                  <a:schemeClr val="bg1"/>
                </a:solidFill>
              </a:rPr>
              <a:t> </a:t>
            </a:r>
          </a:p>
          <a:p>
            <a:pPr marL="285750" indent="-285750">
              <a:buFontTx/>
              <a:buChar char="-"/>
            </a:pPr>
            <a:r>
              <a:rPr lang="es-AR" sz="1300" dirty="0" smtClean="0">
                <a:solidFill>
                  <a:schemeClr val="bg1"/>
                </a:solidFill>
              </a:rPr>
              <a:t>HIDROGENO: Es otra fuente de energía alternativa. Se  puede obtener del agua</a:t>
            </a:r>
          </a:p>
          <a:p>
            <a:endParaRPr lang="es-AR" sz="1300" dirty="0" smtClean="0">
              <a:solidFill>
                <a:schemeClr val="bg1"/>
              </a:solidFill>
            </a:endParaRPr>
          </a:p>
          <a:p>
            <a:endParaRPr lang="es-AR" sz="1300" dirty="0">
              <a:solidFill>
                <a:schemeClr val="bg1"/>
              </a:solidFill>
            </a:endParaRPr>
          </a:p>
          <a:p>
            <a:pPr marL="285750" indent="-285750">
              <a:buFontTx/>
              <a:buChar char="-"/>
            </a:pPr>
            <a:endParaRPr lang="es-AR" sz="1300" dirty="0" smtClean="0">
              <a:solidFill>
                <a:schemeClr val="bg1"/>
              </a:solidFill>
            </a:endParaRPr>
          </a:p>
        </p:txBody>
      </p:sp>
      <p:sp>
        <p:nvSpPr>
          <p:cNvPr id="9" name="CuadroTexto 8"/>
          <p:cNvSpPr txBox="1"/>
          <p:nvPr/>
        </p:nvSpPr>
        <p:spPr>
          <a:xfrm>
            <a:off x="6365874" y="2969471"/>
            <a:ext cx="5110739" cy="2677656"/>
          </a:xfrm>
          <a:prstGeom prst="rect">
            <a:avLst/>
          </a:prstGeom>
          <a:noFill/>
        </p:spPr>
        <p:txBody>
          <a:bodyPr wrap="square" rtlCol="0">
            <a:spAutoFit/>
          </a:bodyPr>
          <a:lstStyle/>
          <a:p>
            <a:pPr marL="285750" indent="-285750">
              <a:buFontTx/>
              <a:buChar char="-"/>
            </a:pPr>
            <a:r>
              <a:rPr lang="es-AR" sz="1400" dirty="0" smtClean="0">
                <a:solidFill>
                  <a:schemeClr val="bg1"/>
                </a:solidFill>
              </a:rPr>
              <a:t>PETROLEO: expone la materia orgánica y altera la presión. Por ejemplo ausencia de aire, altas temperaturas, etc.</a:t>
            </a:r>
          </a:p>
          <a:p>
            <a:pPr marL="285750" indent="-285750">
              <a:buFontTx/>
              <a:buChar char="-"/>
            </a:pPr>
            <a:r>
              <a:rPr lang="es-AR" sz="1400" dirty="0" smtClean="0">
                <a:solidFill>
                  <a:schemeClr val="bg1"/>
                </a:solidFill>
              </a:rPr>
              <a:t>CARBÓN: Fue el primer combustible fósil en explotarse. Hasta 1900, el uso del gas y el petróleo era inexistente. Hoy todavía se consumen 44.500 </a:t>
            </a:r>
            <a:r>
              <a:rPr lang="es-AR" sz="1400" dirty="0" err="1" smtClean="0">
                <a:solidFill>
                  <a:schemeClr val="bg1"/>
                </a:solidFill>
              </a:rPr>
              <a:t>teravatios</a:t>
            </a:r>
            <a:r>
              <a:rPr lang="es-AR" sz="1400" dirty="0" smtClean="0">
                <a:solidFill>
                  <a:schemeClr val="bg1"/>
                </a:solidFill>
              </a:rPr>
              <a:t>-hora de energía generada con carbón. La mitad, en China. Los principales tipos de carbón son turba, lignito, hulla y antracita.</a:t>
            </a:r>
          </a:p>
          <a:p>
            <a:pPr marL="285750" indent="-285750">
              <a:buFontTx/>
              <a:buChar char="-"/>
            </a:pPr>
            <a:r>
              <a:rPr lang="es-AR" sz="1400" dirty="0" smtClean="0">
                <a:solidFill>
                  <a:schemeClr val="bg1"/>
                </a:solidFill>
              </a:rPr>
              <a:t>URANO: </a:t>
            </a:r>
            <a:r>
              <a:rPr lang="es-ES" sz="1400" dirty="0" smtClean="0">
                <a:solidFill>
                  <a:schemeClr val="bg1"/>
                </a:solidFill>
              </a:rPr>
              <a:t>es un elemento radioactivo natural. Se encuentra en la naturaleza.</a:t>
            </a:r>
            <a:endParaRPr lang="es-AR" sz="1400" dirty="0" smtClean="0">
              <a:solidFill>
                <a:schemeClr val="bg1"/>
              </a:solidFill>
            </a:endParaRPr>
          </a:p>
          <a:p>
            <a:r>
              <a:rPr lang="es-AR" sz="1400" dirty="0">
                <a:solidFill>
                  <a:schemeClr val="bg1"/>
                </a:solidFill>
              </a:rPr>
              <a:t>	</a:t>
            </a:r>
          </a:p>
        </p:txBody>
      </p:sp>
      <p:pic>
        <p:nvPicPr>
          <p:cNvPr id="10" name="Imagen 9"/>
          <p:cNvPicPr>
            <a:picLocks noChangeAspect="1"/>
          </p:cNvPicPr>
          <p:nvPr/>
        </p:nvPicPr>
        <p:blipFill>
          <a:blip r:embed="rId2"/>
          <a:stretch>
            <a:fillRect/>
          </a:stretch>
        </p:blipFill>
        <p:spPr>
          <a:xfrm>
            <a:off x="4093699" y="2072775"/>
            <a:ext cx="646262" cy="646262"/>
          </a:xfrm>
          <a:prstGeom prst="rect">
            <a:avLst/>
          </a:prstGeom>
        </p:spPr>
      </p:pic>
    </p:spTree>
    <p:extLst>
      <p:ext uri="{BB962C8B-B14F-4D97-AF65-F5344CB8AC3E}">
        <p14:creationId xmlns:p14="http://schemas.microsoft.com/office/powerpoint/2010/main" val="85134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859110" y="991674"/>
            <a:ext cx="5782614" cy="461665"/>
          </a:xfrm>
          <a:prstGeom prst="rect">
            <a:avLst/>
          </a:prstGeom>
          <a:noFill/>
        </p:spPr>
        <p:txBody>
          <a:bodyPr wrap="square" rtlCol="0">
            <a:spAutoFit/>
          </a:bodyPr>
          <a:lstStyle/>
          <a:p>
            <a:pPr algn="ctr"/>
            <a:r>
              <a:rPr lang="es-AR" sz="2400" b="1" dirty="0" smtClean="0">
                <a:solidFill>
                  <a:schemeClr val="bg1"/>
                </a:solidFill>
                <a:effectLst>
                  <a:outerShdw blurRad="38100" dist="38100" dir="2700000" algn="tl">
                    <a:srgbClr val="000000">
                      <a:alpha val="43137"/>
                    </a:srgbClr>
                  </a:outerShdw>
                </a:effectLst>
              </a:rPr>
              <a:t>LAS ENERGIAS</a:t>
            </a:r>
            <a:endParaRPr lang="es-AR" sz="2400" b="1" dirty="0">
              <a:solidFill>
                <a:schemeClr val="bg1"/>
              </a:solidFill>
              <a:effectLst>
                <a:outerShdw blurRad="38100" dist="38100" dir="2700000" algn="tl">
                  <a:srgbClr val="000000">
                    <a:alpha val="43137"/>
                  </a:srgbClr>
                </a:outerShdw>
              </a:effectLst>
            </a:endParaRPr>
          </a:p>
        </p:txBody>
      </p:sp>
      <p:sp>
        <p:nvSpPr>
          <p:cNvPr id="5" name="CuadroTexto 4"/>
          <p:cNvSpPr txBox="1"/>
          <p:nvPr/>
        </p:nvSpPr>
        <p:spPr>
          <a:xfrm>
            <a:off x="1422818" y="1811391"/>
            <a:ext cx="8577329" cy="646331"/>
          </a:xfrm>
          <a:prstGeom prst="rect">
            <a:avLst/>
          </a:prstGeom>
          <a:noFill/>
        </p:spPr>
        <p:txBody>
          <a:bodyPr wrap="square" rtlCol="0">
            <a:spAutoFit/>
          </a:bodyPr>
          <a:lstStyle/>
          <a:p>
            <a:pPr algn="ctr"/>
            <a:r>
              <a:rPr lang="es-AR" b="1" u="sng" dirty="0" smtClean="0">
                <a:solidFill>
                  <a:schemeClr val="bg1"/>
                </a:solidFill>
              </a:rPr>
              <a:t>Ventajas</a:t>
            </a:r>
          </a:p>
          <a:p>
            <a:endParaRPr lang="es-AR" b="1" u="sng" dirty="0">
              <a:solidFill>
                <a:schemeClr val="bg1"/>
              </a:solidFill>
            </a:endParaRPr>
          </a:p>
        </p:txBody>
      </p:sp>
      <p:sp>
        <p:nvSpPr>
          <p:cNvPr id="6" name="CuadroTexto 5"/>
          <p:cNvSpPr txBox="1"/>
          <p:nvPr/>
        </p:nvSpPr>
        <p:spPr>
          <a:xfrm>
            <a:off x="1461752" y="2493053"/>
            <a:ext cx="2492990" cy="369332"/>
          </a:xfrm>
          <a:prstGeom prst="rect">
            <a:avLst/>
          </a:prstGeom>
          <a:noFill/>
          <a:ln w="12700">
            <a:solidFill>
              <a:schemeClr val="bg1"/>
            </a:solidFill>
          </a:ln>
        </p:spPr>
        <p:txBody>
          <a:bodyPr wrap="none" rtlCol="0">
            <a:spAutoFit/>
          </a:bodyPr>
          <a:lstStyle/>
          <a:p>
            <a:r>
              <a:rPr lang="es-AR" dirty="0" smtClean="0">
                <a:solidFill>
                  <a:schemeClr val="bg1"/>
                </a:solidFill>
              </a:rPr>
              <a:t>Energías Renovables</a:t>
            </a:r>
            <a:endParaRPr lang="es-AR" dirty="0">
              <a:solidFill>
                <a:schemeClr val="bg1"/>
              </a:solidFill>
            </a:endParaRPr>
          </a:p>
        </p:txBody>
      </p:sp>
      <p:sp>
        <p:nvSpPr>
          <p:cNvPr id="7" name="CuadroTexto 6"/>
          <p:cNvSpPr txBox="1"/>
          <p:nvPr/>
        </p:nvSpPr>
        <p:spPr>
          <a:xfrm>
            <a:off x="7481587" y="2527835"/>
            <a:ext cx="2879314" cy="369332"/>
          </a:xfrm>
          <a:prstGeom prst="rect">
            <a:avLst/>
          </a:prstGeom>
          <a:noFill/>
          <a:ln w="9525">
            <a:solidFill>
              <a:schemeClr val="bg1"/>
            </a:solidFill>
          </a:ln>
        </p:spPr>
        <p:txBody>
          <a:bodyPr wrap="none" rtlCol="0">
            <a:spAutoFit/>
          </a:bodyPr>
          <a:lstStyle/>
          <a:p>
            <a:r>
              <a:rPr lang="es-AR" dirty="0" smtClean="0">
                <a:solidFill>
                  <a:schemeClr val="bg1"/>
                </a:solidFill>
              </a:rPr>
              <a:t>Energías No Renovables</a:t>
            </a:r>
            <a:endParaRPr lang="es-AR" dirty="0">
              <a:solidFill>
                <a:schemeClr val="bg1"/>
              </a:solidFill>
            </a:endParaRPr>
          </a:p>
        </p:txBody>
      </p:sp>
      <p:sp>
        <p:nvSpPr>
          <p:cNvPr id="8" name="Rectángulo 7"/>
          <p:cNvSpPr/>
          <p:nvPr/>
        </p:nvSpPr>
        <p:spPr>
          <a:xfrm>
            <a:off x="797168" y="3386185"/>
            <a:ext cx="4914314" cy="2585323"/>
          </a:xfrm>
          <a:prstGeom prst="rect">
            <a:avLst/>
          </a:prstGeom>
        </p:spPr>
        <p:txBody>
          <a:bodyPr wrap="square">
            <a:spAutoFit/>
          </a:bodyPr>
          <a:lstStyle/>
          <a:p>
            <a:pPr>
              <a:buFont typeface="Arial" panose="020B0604020202020204" pitchFamily="34" charset="0"/>
              <a:buChar char="•"/>
            </a:pPr>
            <a:r>
              <a:rPr lang="es-AR" dirty="0" smtClean="0">
                <a:solidFill>
                  <a:schemeClr val="bg1"/>
                </a:solidFill>
              </a:rPr>
              <a:t> La principal ventaja es la prácticamente nula emisión de gases de efecto invernadero (GEI) y otros contaminantes que contribuyen al cambio climático.</a:t>
            </a:r>
          </a:p>
          <a:p>
            <a:pPr>
              <a:buFont typeface="Arial" panose="020B0604020202020204" pitchFamily="34" charset="0"/>
              <a:buChar char="•"/>
            </a:pPr>
            <a:r>
              <a:rPr lang="es-AR" dirty="0" smtClean="0">
                <a:solidFill>
                  <a:schemeClr val="bg1"/>
                </a:solidFill>
              </a:rPr>
              <a:t> Ayudan a disminuir enfermedades relacionadas con la contaminación.</a:t>
            </a:r>
          </a:p>
          <a:p>
            <a:pPr>
              <a:buFont typeface="Arial" panose="020B0604020202020204" pitchFamily="34" charset="0"/>
              <a:buChar char="•"/>
            </a:pPr>
            <a:r>
              <a:rPr lang="es-AR" dirty="0" smtClean="0">
                <a:solidFill>
                  <a:schemeClr val="bg1"/>
                </a:solidFill>
              </a:rPr>
              <a:t> No necesitan grandes cantidades de agua para su funcionamiento.</a:t>
            </a:r>
          </a:p>
          <a:p>
            <a:endParaRPr lang="es-AR" dirty="0">
              <a:solidFill>
                <a:schemeClr val="bg1"/>
              </a:solidFill>
            </a:endParaRPr>
          </a:p>
        </p:txBody>
      </p:sp>
      <p:sp>
        <p:nvSpPr>
          <p:cNvPr id="9" name="Rectángulo 8"/>
          <p:cNvSpPr/>
          <p:nvPr/>
        </p:nvSpPr>
        <p:spPr>
          <a:xfrm>
            <a:off x="6389059" y="3386185"/>
            <a:ext cx="5064369" cy="2308324"/>
          </a:xfrm>
          <a:prstGeom prst="rect">
            <a:avLst/>
          </a:prstGeom>
        </p:spPr>
        <p:txBody>
          <a:bodyPr wrap="square">
            <a:spAutoFit/>
          </a:bodyPr>
          <a:lstStyle/>
          <a:p>
            <a:pPr marL="285750" indent="-285750">
              <a:buFont typeface="Arial" panose="020B0604020202020204" pitchFamily="34" charset="0"/>
              <a:buChar char="•"/>
            </a:pPr>
            <a:r>
              <a:rPr lang="es-ES" dirty="0" smtClean="0">
                <a:solidFill>
                  <a:schemeClr val="bg1"/>
                </a:solidFill>
              </a:rPr>
              <a:t>Las energías no renovables tienen por ventaja: generación ininterrumpida, a diferencia de la intermitencia de las energías renovables</a:t>
            </a:r>
          </a:p>
          <a:p>
            <a:pPr marL="285750" indent="-285750">
              <a:buFont typeface="Arial" panose="020B0604020202020204" pitchFamily="34" charset="0"/>
              <a:buChar char="•"/>
            </a:pPr>
            <a:r>
              <a:rPr lang="es-ES" dirty="0" smtClean="0">
                <a:solidFill>
                  <a:schemeClr val="bg1"/>
                </a:solidFill>
              </a:rPr>
              <a:t>Son tecnologías conocidas y generan empleos</a:t>
            </a:r>
          </a:p>
          <a:p>
            <a:pPr marL="285750" indent="-285750">
              <a:buFont typeface="Arial" panose="020B0604020202020204" pitchFamily="34" charset="0"/>
              <a:buChar char="•"/>
            </a:pPr>
            <a:r>
              <a:rPr lang="es-ES" dirty="0" smtClean="0">
                <a:solidFill>
                  <a:schemeClr val="bg1"/>
                </a:solidFill>
              </a:rPr>
              <a:t>Contribuyen a la seguridad energética; la energía nuclear no genera GEI</a:t>
            </a:r>
            <a:endParaRPr lang="es-AR" dirty="0">
              <a:solidFill>
                <a:schemeClr val="bg1"/>
              </a:solidFill>
            </a:endParaRPr>
          </a:p>
        </p:txBody>
      </p:sp>
      <p:pic>
        <p:nvPicPr>
          <p:cNvPr id="10" name="Imagen 9"/>
          <p:cNvPicPr>
            <a:picLocks noChangeAspect="1"/>
          </p:cNvPicPr>
          <p:nvPr/>
        </p:nvPicPr>
        <p:blipFill>
          <a:blip r:embed="rId2"/>
          <a:stretch>
            <a:fillRect/>
          </a:stretch>
        </p:blipFill>
        <p:spPr>
          <a:xfrm>
            <a:off x="4093699" y="2335260"/>
            <a:ext cx="646262" cy="646262"/>
          </a:xfrm>
          <a:prstGeom prst="rect">
            <a:avLst/>
          </a:prstGeom>
        </p:spPr>
      </p:pic>
    </p:spTree>
    <p:extLst>
      <p:ext uri="{BB962C8B-B14F-4D97-AF65-F5344CB8AC3E}">
        <p14:creationId xmlns:p14="http://schemas.microsoft.com/office/powerpoint/2010/main" val="2116840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859110" y="991674"/>
            <a:ext cx="5782614" cy="461665"/>
          </a:xfrm>
          <a:prstGeom prst="rect">
            <a:avLst/>
          </a:prstGeom>
          <a:noFill/>
        </p:spPr>
        <p:txBody>
          <a:bodyPr wrap="square" rtlCol="0">
            <a:spAutoFit/>
          </a:bodyPr>
          <a:lstStyle/>
          <a:p>
            <a:pPr algn="ctr"/>
            <a:r>
              <a:rPr lang="es-AR" sz="2400" b="1" dirty="0" smtClean="0">
                <a:solidFill>
                  <a:schemeClr val="bg1"/>
                </a:solidFill>
                <a:effectLst>
                  <a:outerShdw blurRad="38100" dist="38100" dir="2700000" algn="tl">
                    <a:srgbClr val="000000">
                      <a:alpha val="43137"/>
                    </a:srgbClr>
                  </a:outerShdw>
                </a:effectLst>
              </a:rPr>
              <a:t>LAS ENERGIAS</a:t>
            </a:r>
            <a:endParaRPr lang="es-AR" sz="2400" b="1" dirty="0">
              <a:solidFill>
                <a:schemeClr val="bg1"/>
              </a:solidFill>
              <a:effectLst>
                <a:outerShdw blurRad="38100" dist="38100" dir="2700000" algn="tl">
                  <a:srgbClr val="000000">
                    <a:alpha val="43137"/>
                  </a:srgbClr>
                </a:outerShdw>
              </a:effectLst>
            </a:endParaRPr>
          </a:p>
        </p:txBody>
      </p:sp>
      <p:sp>
        <p:nvSpPr>
          <p:cNvPr id="5" name="CuadroTexto 4"/>
          <p:cNvSpPr txBox="1"/>
          <p:nvPr/>
        </p:nvSpPr>
        <p:spPr>
          <a:xfrm>
            <a:off x="1461752" y="1628297"/>
            <a:ext cx="8577329" cy="646331"/>
          </a:xfrm>
          <a:prstGeom prst="rect">
            <a:avLst/>
          </a:prstGeom>
          <a:noFill/>
        </p:spPr>
        <p:txBody>
          <a:bodyPr wrap="square" rtlCol="0">
            <a:spAutoFit/>
          </a:bodyPr>
          <a:lstStyle/>
          <a:p>
            <a:pPr algn="ctr"/>
            <a:r>
              <a:rPr lang="es-AR" b="1" u="sng" dirty="0" smtClean="0">
                <a:solidFill>
                  <a:schemeClr val="bg1"/>
                </a:solidFill>
              </a:rPr>
              <a:t>Desventajas</a:t>
            </a:r>
          </a:p>
          <a:p>
            <a:endParaRPr lang="es-AR" b="1" u="sng" dirty="0">
              <a:solidFill>
                <a:schemeClr val="bg1"/>
              </a:solidFill>
            </a:endParaRPr>
          </a:p>
        </p:txBody>
      </p:sp>
      <p:sp>
        <p:nvSpPr>
          <p:cNvPr id="6" name="CuadroTexto 5"/>
          <p:cNvSpPr txBox="1"/>
          <p:nvPr/>
        </p:nvSpPr>
        <p:spPr>
          <a:xfrm>
            <a:off x="1461752" y="2394581"/>
            <a:ext cx="2492990" cy="369332"/>
          </a:xfrm>
          <a:prstGeom prst="rect">
            <a:avLst/>
          </a:prstGeom>
          <a:noFill/>
          <a:ln w="12700">
            <a:solidFill>
              <a:schemeClr val="bg1"/>
            </a:solidFill>
          </a:ln>
        </p:spPr>
        <p:txBody>
          <a:bodyPr wrap="none" rtlCol="0">
            <a:spAutoFit/>
          </a:bodyPr>
          <a:lstStyle/>
          <a:p>
            <a:r>
              <a:rPr lang="es-AR" dirty="0" smtClean="0">
                <a:solidFill>
                  <a:schemeClr val="bg1"/>
                </a:solidFill>
              </a:rPr>
              <a:t>Energías Renovables</a:t>
            </a:r>
            <a:endParaRPr lang="es-AR" dirty="0">
              <a:solidFill>
                <a:schemeClr val="bg1"/>
              </a:solidFill>
            </a:endParaRPr>
          </a:p>
        </p:txBody>
      </p:sp>
      <p:sp>
        <p:nvSpPr>
          <p:cNvPr id="7" name="CuadroTexto 6"/>
          <p:cNvSpPr txBox="1"/>
          <p:nvPr/>
        </p:nvSpPr>
        <p:spPr>
          <a:xfrm>
            <a:off x="7481587" y="2429363"/>
            <a:ext cx="2879314" cy="369332"/>
          </a:xfrm>
          <a:prstGeom prst="rect">
            <a:avLst/>
          </a:prstGeom>
          <a:noFill/>
          <a:ln w="9525">
            <a:solidFill>
              <a:schemeClr val="bg1"/>
            </a:solidFill>
          </a:ln>
        </p:spPr>
        <p:txBody>
          <a:bodyPr wrap="none" rtlCol="0">
            <a:spAutoFit/>
          </a:bodyPr>
          <a:lstStyle/>
          <a:p>
            <a:r>
              <a:rPr lang="es-AR" dirty="0" smtClean="0">
                <a:solidFill>
                  <a:schemeClr val="bg1"/>
                </a:solidFill>
              </a:rPr>
              <a:t>Energías No Renovables</a:t>
            </a:r>
            <a:endParaRPr lang="es-AR" dirty="0">
              <a:solidFill>
                <a:schemeClr val="bg1"/>
              </a:solidFill>
            </a:endParaRPr>
          </a:p>
        </p:txBody>
      </p:sp>
      <p:sp>
        <p:nvSpPr>
          <p:cNvPr id="8" name="Rectángulo 7"/>
          <p:cNvSpPr/>
          <p:nvPr/>
        </p:nvSpPr>
        <p:spPr>
          <a:xfrm>
            <a:off x="6564905" y="3602559"/>
            <a:ext cx="4712677" cy="923330"/>
          </a:xfrm>
          <a:prstGeom prst="rect">
            <a:avLst/>
          </a:prstGeom>
        </p:spPr>
        <p:txBody>
          <a:bodyPr wrap="square">
            <a:spAutoFit/>
          </a:bodyPr>
          <a:lstStyle/>
          <a:p>
            <a:pPr marL="285750" indent="-285750">
              <a:buFont typeface="Arial" panose="020B0604020202020204" pitchFamily="34" charset="0"/>
              <a:buChar char="•"/>
            </a:pPr>
            <a:r>
              <a:rPr lang="es-ES" dirty="0" smtClean="0">
                <a:solidFill>
                  <a:schemeClr val="bg1"/>
                </a:solidFill>
              </a:rPr>
              <a:t>Uso de combustibles fósiles (carbón y petróleo, principalmente)</a:t>
            </a:r>
          </a:p>
          <a:p>
            <a:pPr marL="285750" indent="-285750">
              <a:buFont typeface="Arial" panose="020B0604020202020204" pitchFamily="34" charset="0"/>
              <a:buChar char="•"/>
            </a:pPr>
            <a:r>
              <a:rPr lang="es-ES" dirty="0" smtClean="0">
                <a:solidFill>
                  <a:schemeClr val="bg1"/>
                </a:solidFill>
              </a:rPr>
              <a:t>Genera contaminación atmosférica</a:t>
            </a:r>
            <a:endParaRPr lang="es-AR" dirty="0"/>
          </a:p>
        </p:txBody>
      </p:sp>
      <p:sp>
        <p:nvSpPr>
          <p:cNvPr id="9" name="Rectángulo 8"/>
          <p:cNvSpPr/>
          <p:nvPr/>
        </p:nvSpPr>
        <p:spPr>
          <a:xfrm>
            <a:off x="864539" y="3720067"/>
            <a:ext cx="4987621" cy="1754326"/>
          </a:xfrm>
          <a:prstGeom prst="rect">
            <a:avLst/>
          </a:prstGeom>
        </p:spPr>
        <p:txBody>
          <a:bodyPr wrap="square">
            <a:spAutoFit/>
          </a:bodyPr>
          <a:lstStyle/>
          <a:p>
            <a:pPr marL="285750" indent="-285750">
              <a:buFont typeface="Arial" panose="020B0604020202020204" pitchFamily="34" charset="0"/>
              <a:buChar char="•"/>
            </a:pPr>
            <a:r>
              <a:rPr lang="es-AR" dirty="0" smtClean="0">
                <a:solidFill>
                  <a:schemeClr val="bg1"/>
                </a:solidFill>
              </a:rPr>
              <a:t> Fuente de obtención de energía intermitente</a:t>
            </a:r>
          </a:p>
          <a:p>
            <a:pPr marL="285750" indent="-285750">
              <a:buFont typeface="Arial" panose="020B0604020202020204" pitchFamily="34" charset="0"/>
              <a:buChar char="•"/>
            </a:pPr>
            <a:r>
              <a:rPr lang="es-AR" dirty="0" smtClean="0">
                <a:solidFill>
                  <a:schemeClr val="bg1"/>
                </a:solidFill>
              </a:rPr>
              <a:t>Dificultad en su almacenamiento</a:t>
            </a:r>
          </a:p>
          <a:p>
            <a:pPr marL="285750" indent="-285750">
              <a:buFont typeface="Arial" panose="020B0604020202020204" pitchFamily="34" charset="0"/>
              <a:buChar char="•"/>
            </a:pPr>
            <a:r>
              <a:rPr lang="es-AR" dirty="0" smtClean="0">
                <a:solidFill>
                  <a:schemeClr val="bg1"/>
                </a:solidFill>
              </a:rPr>
              <a:t>Elevada inversión inicial</a:t>
            </a:r>
          </a:p>
          <a:p>
            <a:pPr marL="285750" indent="-285750">
              <a:buFont typeface="Arial" panose="020B0604020202020204" pitchFamily="34" charset="0"/>
              <a:buChar char="•"/>
            </a:pPr>
            <a:r>
              <a:rPr lang="es-AR" dirty="0" smtClean="0">
                <a:solidFill>
                  <a:schemeClr val="bg1"/>
                </a:solidFill>
              </a:rPr>
              <a:t>Contaminación durante su producción</a:t>
            </a:r>
          </a:p>
          <a:p>
            <a:pPr marL="285750" indent="-285750">
              <a:buFont typeface="Arial" panose="020B0604020202020204" pitchFamily="34" charset="0"/>
              <a:buChar char="•"/>
            </a:pPr>
            <a:r>
              <a:rPr lang="es-AR" dirty="0" smtClean="0">
                <a:solidFill>
                  <a:schemeClr val="bg1"/>
                </a:solidFill>
              </a:rPr>
              <a:t>Disponibilidad de terrenos y superficies</a:t>
            </a:r>
            <a:endParaRPr lang="es-AR" dirty="0">
              <a:solidFill>
                <a:schemeClr val="bg1"/>
              </a:solidFill>
            </a:endParaRPr>
          </a:p>
        </p:txBody>
      </p:sp>
      <p:pic>
        <p:nvPicPr>
          <p:cNvPr id="10" name="Imagen 9"/>
          <p:cNvPicPr>
            <a:picLocks noChangeAspect="1"/>
          </p:cNvPicPr>
          <p:nvPr/>
        </p:nvPicPr>
        <p:blipFill>
          <a:blip r:embed="rId2"/>
          <a:stretch>
            <a:fillRect/>
          </a:stretch>
        </p:blipFill>
        <p:spPr>
          <a:xfrm>
            <a:off x="4164035" y="2230135"/>
            <a:ext cx="646262" cy="646262"/>
          </a:xfrm>
          <a:prstGeom prst="rect">
            <a:avLst/>
          </a:prstGeom>
        </p:spPr>
      </p:pic>
    </p:spTree>
    <p:extLst>
      <p:ext uri="{BB962C8B-B14F-4D97-AF65-F5344CB8AC3E}">
        <p14:creationId xmlns:p14="http://schemas.microsoft.com/office/powerpoint/2010/main" val="412096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01313" y="879133"/>
            <a:ext cx="5782614" cy="461665"/>
          </a:xfrm>
          <a:prstGeom prst="rect">
            <a:avLst/>
          </a:prstGeom>
          <a:noFill/>
        </p:spPr>
        <p:txBody>
          <a:bodyPr wrap="square" rtlCol="0">
            <a:spAutoFit/>
          </a:bodyPr>
          <a:lstStyle/>
          <a:p>
            <a:pPr algn="ctr"/>
            <a:r>
              <a:rPr lang="es-AR" sz="2400" b="1" dirty="0" smtClean="0">
                <a:solidFill>
                  <a:schemeClr val="bg1"/>
                </a:solidFill>
                <a:effectLst>
                  <a:outerShdw blurRad="38100" dist="38100" dir="2700000" algn="tl">
                    <a:srgbClr val="000000">
                      <a:alpha val="43137"/>
                    </a:srgbClr>
                  </a:outerShdw>
                </a:effectLst>
              </a:rPr>
              <a:t>LAS ENERGIAS</a:t>
            </a:r>
            <a:endParaRPr lang="es-AR" sz="2400" b="1" dirty="0">
              <a:solidFill>
                <a:schemeClr val="bg1"/>
              </a:solidFill>
              <a:effectLst>
                <a:outerShdw blurRad="38100" dist="38100" dir="2700000" algn="tl">
                  <a:srgbClr val="000000">
                    <a:alpha val="43137"/>
                  </a:srgbClr>
                </a:outerShdw>
              </a:effectLst>
            </a:endParaRPr>
          </a:p>
        </p:txBody>
      </p:sp>
      <p:sp>
        <p:nvSpPr>
          <p:cNvPr id="5" name="CuadroTexto 4"/>
          <p:cNvSpPr txBox="1"/>
          <p:nvPr/>
        </p:nvSpPr>
        <p:spPr>
          <a:xfrm>
            <a:off x="717452" y="1340798"/>
            <a:ext cx="10930597" cy="5663089"/>
          </a:xfrm>
          <a:prstGeom prst="rect">
            <a:avLst/>
          </a:prstGeom>
          <a:noFill/>
        </p:spPr>
        <p:txBody>
          <a:bodyPr wrap="square" rtlCol="0">
            <a:spAutoFit/>
          </a:bodyPr>
          <a:lstStyle/>
          <a:p>
            <a:pPr algn="ctr"/>
            <a:r>
              <a:rPr lang="es-AR" b="1" u="sng" dirty="0" smtClean="0">
                <a:solidFill>
                  <a:schemeClr val="bg1"/>
                </a:solidFill>
              </a:rPr>
              <a:t>Algunos datos curiosos:</a:t>
            </a:r>
          </a:p>
          <a:p>
            <a:pPr algn="ctr"/>
            <a:endParaRPr lang="es-AR" b="1" u="sng" dirty="0">
              <a:solidFill>
                <a:schemeClr val="bg1"/>
              </a:solidFill>
            </a:endParaRPr>
          </a:p>
          <a:p>
            <a:pPr marL="285750" indent="-285750">
              <a:lnSpc>
                <a:spcPct val="150000"/>
              </a:lnSpc>
              <a:buFont typeface="Wingdings" panose="05000000000000000000" pitchFamily="2" charset="2"/>
              <a:buChar char="v"/>
            </a:pPr>
            <a:r>
              <a:rPr lang="es-AR" sz="1400" dirty="0" smtClean="0">
                <a:solidFill>
                  <a:schemeClr val="bg1"/>
                </a:solidFill>
              </a:rPr>
              <a:t>La energía alimenta las luces en nuestras escuelas y hogares. También es combustible para nuestros automóviles y autobuses</a:t>
            </a:r>
          </a:p>
          <a:p>
            <a:pPr marL="285750" indent="-285750">
              <a:lnSpc>
                <a:spcPct val="150000"/>
              </a:lnSpc>
              <a:buFont typeface="Wingdings" panose="05000000000000000000" pitchFamily="2" charset="2"/>
              <a:buChar char="v"/>
            </a:pPr>
            <a:r>
              <a:rPr lang="es-AR" sz="1400" dirty="0" smtClean="0">
                <a:solidFill>
                  <a:schemeClr val="bg1"/>
                </a:solidFill>
              </a:rPr>
              <a:t>Siempre debe apagar la luz cuando salga de una habitación. Se ahorra energía</a:t>
            </a:r>
          </a:p>
          <a:p>
            <a:pPr marL="285750" indent="-285750">
              <a:lnSpc>
                <a:spcPct val="150000"/>
              </a:lnSpc>
              <a:buFont typeface="Wingdings" panose="05000000000000000000" pitchFamily="2" charset="2"/>
              <a:buChar char="v"/>
            </a:pPr>
            <a:r>
              <a:rPr lang="es-AR" sz="1400" dirty="0" smtClean="0">
                <a:solidFill>
                  <a:schemeClr val="bg1"/>
                </a:solidFill>
              </a:rPr>
              <a:t>En los Estados Unidos, el carbón produce casi la mitad de nuestra electricidad</a:t>
            </a:r>
          </a:p>
          <a:p>
            <a:pPr marL="285750" indent="-285750">
              <a:lnSpc>
                <a:spcPct val="150000"/>
              </a:lnSpc>
              <a:buFont typeface="Wingdings" panose="05000000000000000000" pitchFamily="2" charset="2"/>
              <a:buChar char="v"/>
            </a:pPr>
            <a:r>
              <a:rPr lang="es-AR" sz="1400" dirty="0" smtClean="0">
                <a:solidFill>
                  <a:schemeClr val="bg1"/>
                </a:solidFill>
              </a:rPr>
              <a:t>En muchos lugares, las personas adelantan la hora en sus relojes una hora cada primavera. Esto se llama horario de verano. Se mueve una hora de luz hasta el final del día. Cuando el día es más largo, las personas usan menos luz artificial. Esto ahorra energía. </a:t>
            </a:r>
          </a:p>
          <a:p>
            <a:pPr marL="285750" indent="-285750">
              <a:lnSpc>
                <a:spcPct val="150000"/>
              </a:lnSpc>
              <a:buFont typeface="Wingdings" panose="05000000000000000000" pitchFamily="2" charset="2"/>
              <a:buChar char="v"/>
            </a:pPr>
            <a:r>
              <a:rPr lang="es-AR" sz="1400" dirty="0">
                <a:solidFill>
                  <a:schemeClr val="bg1"/>
                </a:solidFill>
              </a:rPr>
              <a:t>L</a:t>
            </a:r>
            <a:r>
              <a:rPr lang="es-AR" sz="1400" dirty="0" smtClean="0">
                <a:solidFill>
                  <a:schemeClr val="bg1"/>
                </a:solidFill>
              </a:rPr>
              <a:t>os desechos que tiramos al inodoro y tiramos en los botes de basura se pueden reutilizar. Cuando los desechos se descomponen, producen gases. El gas se llama metano. Con la tecnología adecuada, los científicos pueden atrapar ese gas y usarlo para generar electricidad</a:t>
            </a:r>
          </a:p>
          <a:p>
            <a:pPr marL="285750" indent="-285750">
              <a:lnSpc>
                <a:spcPct val="150000"/>
              </a:lnSpc>
              <a:buFont typeface="Wingdings" panose="05000000000000000000" pitchFamily="2" charset="2"/>
              <a:buChar char="v"/>
            </a:pPr>
            <a:r>
              <a:rPr lang="es-AR" sz="1400" dirty="0" smtClean="0">
                <a:solidFill>
                  <a:schemeClr val="bg1"/>
                </a:solidFill>
              </a:rPr>
              <a:t>Los autos eléctricos son excelentes para el planeta si su electricidad proviene de energías renovables. Un automóvil cargado con electricidad del carbón no es tan bueno. El auto no contamina. Pero la central eléctrica que quema el carbón sí</a:t>
            </a:r>
          </a:p>
          <a:p>
            <a:pPr marL="285750" indent="-285750">
              <a:lnSpc>
                <a:spcPct val="150000"/>
              </a:lnSpc>
              <a:buFont typeface="Wingdings" panose="05000000000000000000" pitchFamily="2" charset="2"/>
              <a:buChar char="v"/>
            </a:pPr>
            <a:endParaRPr lang="es-AR" sz="1400" dirty="0" smtClean="0">
              <a:solidFill>
                <a:schemeClr val="bg1"/>
              </a:solidFill>
            </a:endParaRPr>
          </a:p>
          <a:p>
            <a:pPr marL="285750" indent="-285750">
              <a:buFont typeface="Wingdings" panose="05000000000000000000" pitchFamily="2" charset="2"/>
              <a:buChar char="v"/>
            </a:pPr>
            <a:endParaRPr lang="es-AR" sz="1400" dirty="0" smtClean="0">
              <a:solidFill>
                <a:schemeClr val="bg1"/>
              </a:solidFill>
            </a:endParaRPr>
          </a:p>
          <a:p>
            <a:endParaRPr lang="es-AR" b="1" u="sng" dirty="0">
              <a:solidFill>
                <a:schemeClr val="bg1"/>
              </a:solidFill>
            </a:endParaRPr>
          </a:p>
        </p:txBody>
      </p:sp>
    </p:spTree>
    <p:extLst>
      <p:ext uri="{BB962C8B-B14F-4D97-AF65-F5344CB8AC3E}">
        <p14:creationId xmlns:p14="http://schemas.microsoft.com/office/powerpoint/2010/main" val="1571655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859110" y="752522"/>
            <a:ext cx="5782614" cy="461665"/>
          </a:xfrm>
          <a:prstGeom prst="rect">
            <a:avLst/>
          </a:prstGeom>
          <a:noFill/>
        </p:spPr>
        <p:txBody>
          <a:bodyPr wrap="square" rtlCol="0">
            <a:spAutoFit/>
          </a:bodyPr>
          <a:lstStyle/>
          <a:p>
            <a:pPr algn="ctr"/>
            <a:r>
              <a:rPr lang="es-AR" sz="2400" b="1" dirty="0" smtClean="0">
                <a:solidFill>
                  <a:schemeClr val="bg1"/>
                </a:solidFill>
                <a:effectLst>
                  <a:outerShdw blurRad="38100" dist="38100" dir="2700000" algn="tl">
                    <a:srgbClr val="000000">
                      <a:alpha val="43137"/>
                    </a:srgbClr>
                  </a:outerShdw>
                </a:effectLst>
              </a:rPr>
              <a:t>LAS ENERGIAS</a:t>
            </a:r>
            <a:endParaRPr lang="es-AR" sz="2400" b="1" dirty="0">
              <a:solidFill>
                <a:schemeClr val="bg1"/>
              </a:solidFill>
              <a:effectLst>
                <a:outerShdw blurRad="38100" dist="38100" dir="2700000" algn="tl">
                  <a:srgbClr val="000000">
                    <a:alpha val="43137"/>
                  </a:srgbClr>
                </a:outerShdw>
              </a:effectLst>
            </a:endParaRPr>
          </a:p>
        </p:txBody>
      </p:sp>
      <p:sp>
        <p:nvSpPr>
          <p:cNvPr id="5" name="CuadroTexto 4"/>
          <p:cNvSpPr txBox="1"/>
          <p:nvPr/>
        </p:nvSpPr>
        <p:spPr>
          <a:xfrm>
            <a:off x="1453915" y="1623366"/>
            <a:ext cx="2492990" cy="369332"/>
          </a:xfrm>
          <a:prstGeom prst="rect">
            <a:avLst/>
          </a:prstGeom>
          <a:noFill/>
          <a:ln w="12700">
            <a:solidFill>
              <a:schemeClr val="bg1"/>
            </a:solidFill>
          </a:ln>
        </p:spPr>
        <p:txBody>
          <a:bodyPr wrap="none" rtlCol="0">
            <a:spAutoFit/>
          </a:bodyPr>
          <a:lstStyle/>
          <a:p>
            <a:r>
              <a:rPr lang="es-AR" dirty="0" smtClean="0">
                <a:solidFill>
                  <a:schemeClr val="bg1"/>
                </a:solidFill>
              </a:rPr>
              <a:t>Energías Renovables</a:t>
            </a:r>
            <a:endParaRPr lang="es-AR" dirty="0">
              <a:solidFill>
                <a:schemeClr val="bg1"/>
              </a:solidFill>
            </a:endParaRPr>
          </a:p>
        </p:txBody>
      </p:sp>
      <p:sp>
        <p:nvSpPr>
          <p:cNvPr id="6" name="CuadroTexto 5"/>
          <p:cNvSpPr txBox="1"/>
          <p:nvPr/>
        </p:nvSpPr>
        <p:spPr>
          <a:xfrm>
            <a:off x="7481587" y="1623366"/>
            <a:ext cx="2879314" cy="369332"/>
          </a:xfrm>
          <a:prstGeom prst="rect">
            <a:avLst/>
          </a:prstGeom>
          <a:noFill/>
          <a:ln w="9525">
            <a:solidFill>
              <a:schemeClr val="bg1"/>
            </a:solidFill>
          </a:ln>
        </p:spPr>
        <p:txBody>
          <a:bodyPr wrap="none" rtlCol="0">
            <a:spAutoFit/>
          </a:bodyPr>
          <a:lstStyle/>
          <a:p>
            <a:r>
              <a:rPr lang="es-AR" dirty="0" smtClean="0">
                <a:solidFill>
                  <a:schemeClr val="bg1"/>
                </a:solidFill>
              </a:rPr>
              <a:t>Energías No Renovables</a:t>
            </a:r>
            <a:endParaRPr lang="es-AR" dirty="0">
              <a:solidFill>
                <a:schemeClr val="bg1"/>
              </a:solidFill>
            </a:endParaRPr>
          </a:p>
        </p:txBody>
      </p:sp>
      <p:pic>
        <p:nvPicPr>
          <p:cNvPr id="7" name="Imagen 6"/>
          <p:cNvPicPr>
            <a:picLocks noChangeAspect="1"/>
          </p:cNvPicPr>
          <p:nvPr/>
        </p:nvPicPr>
        <p:blipFill>
          <a:blip r:embed="rId2"/>
          <a:stretch>
            <a:fillRect/>
          </a:stretch>
        </p:blipFill>
        <p:spPr>
          <a:xfrm>
            <a:off x="4178105" y="1484901"/>
            <a:ext cx="646262" cy="646262"/>
          </a:xfrm>
          <a:prstGeom prst="rect">
            <a:avLst/>
          </a:prstGeom>
        </p:spPr>
      </p:pic>
      <p:pic>
        <p:nvPicPr>
          <p:cNvPr id="8" name="Imagen 7"/>
          <p:cNvPicPr>
            <a:picLocks noChangeAspect="1"/>
          </p:cNvPicPr>
          <p:nvPr/>
        </p:nvPicPr>
        <p:blipFill>
          <a:blip r:embed="rId3"/>
          <a:stretch>
            <a:fillRect/>
          </a:stretch>
        </p:blipFill>
        <p:spPr>
          <a:xfrm>
            <a:off x="779585" y="2401877"/>
            <a:ext cx="2402688" cy="1311994"/>
          </a:xfrm>
          <a:prstGeom prst="rect">
            <a:avLst/>
          </a:prstGeom>
        </p:spPr>
      </p:pic>
      <p:pic>
        <p:nvPicPr>
          <p:cNvPr id="2050" name="Picture 2" descr="https://encrypted-tbn0.gstatic.com/images?q=tbn:ANd9GcRsyuTKOnIbGx3YKH1IkyLMKX_FH2CY2OGXfA&am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5433" y="2214977"/>
            <a:ext cx="2273047" cy="14988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s (317×1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1956" y="4364198"/>
            <a:ext cx="301942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s (260×1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7955" y="2383025"/>
            <a:ext cx="2202309" cy="164326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7"/>
          <a:stretch>
            <a:fillRect/>
          </a:stretch>
        </p:blipFill>
        <p:spPr>
          <a:xfrm>
            <a:off x="739524" y="4278813"/>
            <a:ext cx="2119586" cy="1652276"/>
          </a:xfrm>
          <a:prstGeom prst="rect">
            <a:avLst/>
          </a:prstGeom>
        </p:spPr>
      </p:pic>
      <p:pic>
        <p:nvPicPr>
          <p:cNvPr id="10" name="Imagen 9"/>
          <p:cNvPicPr>
            <a:picLocks noChangeAspect="1"/>
          </p:cNvPicPr>
          <p:nvPr/>
        </p:nvPicPr>
        <p:blipFill>
          <a:blip r:embed="rId8"/>
          <a:stretch>
            <a:fillRect/>
          </a:stretch>
        </p:blipFill>
        <p:spPr>
          <a:xfrm>
            <a:off x="3182273" y="4404833"/>
            <a:ext cx="2398368" cy="1596005"/>
          </a:xfrm>
          <a:prstGeom prst="rect">
            <a:avLst/>
          </a:prstGeom>
        </p:spPr>
      </p:pic>
      <p:pic>
        <p:nvPicPr>
          <p:cNvPr id="11" name="Imagen 10"/>
          <p:cNvPicPr>
            <a:picLocks noChangeAspect="1"/>
          </p:cNvPicPr>
          <p:nvPr/>
        </p:nvPicPr>
        <p:blipFill>
          <a:blip r:embed="rId9"/>
          <a:stretch>
            <a:fillRect/>
          </a:stretch>
        </p:blipFill>
        <p:spPr>
          <a:xfrm>
            <a:off x="3347026" y="2615819"/>
            <a:ext cx="2308420" cy="1550180"/>
          </a:xfrm>
          <a:prstGeom prst="rect">
            <a:avLst/>
          </a:prstGeom>
        </p:spPr>
      </p:pic>
    </p:spTree>
    <p:extLst>
      <p:ext uri="{BB962C8B-B14F-4D97-AF65-F5344CB8AC3E}">
        <p14:creationId xmlns:p14="http://schemas.microsoft.com/office/powerpoint/2010/main" val="34698208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197</TotalTime>
  <Words>645</Words>
  <Application>Microsoft Office PowerPoint</Application>
  <PresentationFormat>Panorámica</PresentationFormat>
  <Paragraphs>69</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Bradley Hand ITC</vt:lpstr>
      <vt:lpstr>Century Gothic</vt:lpstr>
      <vt:lpstr>Wingdings</vt:lpstr>
      <vt:lpstr>Wingdings 3</vt:lpstr>
      <vt:lpstr>Sala de reuniones 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21</cp:revision>
  <dcterms:created xsi:type="dcterms:W3CDTF">2024-06-02T21:15:19Z</dcterms:created>
  <dcterms:modified xsi:type="dcterms:W3CDTF">2024-06-03T00:33:08Z</dcterms:modified>
</cp:coreProperties>
</file>