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5"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7758E-0DC0-45D6-B89D-6B9C502B6C7F}" type="datetimeFigureOut">
              <a:rPr lang="es-AR" smtClean="0"/>
              <a:t>3/6/2024</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6DF86-1D09-4742-A5EF-8C5D4873893A}" type="slidenum">
              <a:rPr lang="es-AR" smtClean="0"/>
              <a:t>‹Nº›</a:t>
            </a:fld>
            <a:endParaRPr lang="es-AR"/>
          </a:p>
        </p:txBody>
      </p:sp>
    </p:spTree>
    <p:extLst>
      <p:ext uri="{BB962C8B-B14F-4D97-AF65-F5344CB8AC3E}">
        <p14:creationId xmlns:p14="http://schemas.microsoft.com/office/powerpoint/2010/main" val="4019819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17E6DF86-1D09-4742-A5EF-8C5D4873893A}" type="slidenum">
              <a:rPr lang="es-AR" smtClean="0"/>
              <a:t>9</a:t>
            </a:fld>
            <a:endParaRPr lang="es-AR"/>
          </a:p>
        </p:txBody>
      </p:sp>
    </p:spTree>
    <p:extLst>
      <p:ext uri="{BB962C8B-B14F-4D97-AF65-F5344CB8AC3E}">
        <p14:creationId xmlns:p14="http://schemas.microsoft.com/office/powerpoint/2010/main" val="163604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6/2/2024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6/2/2024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6/2/2024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6/2/2024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6/2/2024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6/2/2024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‹Nº›</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0BD24-2154-C541-C0D4-B81D3BAFDCA2}"/>
              </a:ext>
            </a:extLst>
          </p:cNvPr>
          <p:cNvSpPr>
            <a:spLocks noGrp="1"/>
          </p:cNvSpPr>
          <p:nvPr>
            <p:ph type="ctrTitle"/>
          </p:nvPr>
        </p:nvSpPr>
        <p:spPr/>
        <p:txBody>
          <a:bodyPr/>
          <a:lstStyle/>
          <a:p>
            <a:r>
              <a:rPr lang="es-ES" dirty="0"/>
              <a:t>Energías Renovables y No Renovables</a:t>
            </a:r>
            <a:endParaRPr lang="es-AR" dirty="0"/>
          </a:p>
        </p:txBody>
      </p:sp>
      <p:sp>
        <p:nvSpPr>
          <p:cNvPr id="3" name="Subtítulo 2">
            <a:extLst>
              <a:ext uri="{FF2B5EF4-FFF2-40B4-BE49-F238E27FC236}">
                <a16:creationId xmlns:a16="http://schemas.microsoft.com/office/drawing/2014/main" id="{08B77896-F2A6-0437-3BBE-2D23AACA5830}"/>
              </a:ext>
            </a:extLst>
          </p:cNvPr>
          <p:cNvSpPr>
            <a:spLocks noGrp="1"/>
          </p:cNvSpPr>
          <p:nvPr>
            <p:ph type="subTitle" idx="1"/>
          </p:nvPr>
        </p:nvSpPr>
        <p:spPr/>
        <p:txBody>
          <a:bodyPr>
            <a:normAutofit fontScale="92500" lnSpcReduction="10000"/>
          </a:bodyPr>
          <a:lstStyle/>
          <a:p>
            <a:r>
              <a:rPr lang="es-AR" dirty="0"/>
              <a:t>Sol Maldonado </a:t>
            </a:r>
          </a:p>
          <a:p>
            <a:r>
              <a:rPr lang="es-AR" dirty="0"/>
              <a:t>6toB</a:t>
            </a:r>
          </a:p>
          <a:p>
            <a:r>
              <a:rPr lang="es-AR" dirty="0"/>
              <a:t>TECNOLOGÍA </a:t>
            </a:r>
          </a:p>
        </p:txBody>
      </p:sp>
    </p:spTree>
    <p:extLst>
      <p:ext uri="{BB962C8B-B14F-4D97-AF65-F5344CB8AC3E}">
        <p14:creationId xmlns:p14="http://schemas.microsoft.com/office/powerpoint/2010/main" val="215648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45ABD4-65E2-90EF-4688-B6A80260D8E7}"/>
              </a:ext>
            </a:extLst>
          </p:cNvPr>
          <p:cNvSpPr>
            <a:spLocks noGrp="1"/>
          </p:cNvSpPr>
          <p:nvPr>
            <p:ph type="title"/>
          </p:nvPr>
        </p:nvSpPr>
        <p:spPr/>
        <p:txBody>
          <a:bodyPr/>
          <a:lstStyle/>
          <a:p>
            <a:r>
              <a:rPr lang="es-AR" dirty="0"/>
              <a:t>ENERGÍAS RENOBABLES </a:t>
            </a:r>
          </a:p>
        </p:txBody>
      </p:sp>
      <p:sp>
        <p:nvSpPr>
          <p:cNvPr id="3" name="Marcador de contenido 2">
            <a:extLst>
              <a:ext uri="{FF2B5EF4-FFF2-40B4-BE49-F238E27FC236}">
                <a16:creationId xmlns:a16="http://schemas.microsoft.com/office/drawing/2014/main" id="{757F1155-0D11-DF50-BE99-40C6FD781A9D}"/>
              </a:ext>
            </a:extLst>
          </p:cNvPr>
          <p:cNvSpPr>
            <a:spLocks noGrp="1"/>
          </p:cNvSpPr>
          <p:nvPr>
            <p:ph idx="1"/>
          </p:nvPr>
        </p:nvSpPr>
        <p:spPr/>
        <p:txBody>
          <a:bodyPr/>
          <a:lstStyle/>
          <a:p>
            <a:r>
              <a:rPr lang="es-AR" dirty="0"/>
              <a:t>Se caracterizan por generar poca contaminación o no contaminar el medio ambiente, además provienen de recursos considerados “inagotables”. Estas son:</a:t>
            </a:r>
          </a:p>
          <a:p>
            <a:r>
              <a:rPr lang="es-AR" dirty="0"/>
              <a:t>Energía Solar</a:t>
            </a:r>
          </a:p>
          <a:p>
            <a:r>
              <a:rPr lang="es-AR" dirty="0"/>
              <a:t>Energía Hidráulica </a:t>
            </a:r>
          </a:p>
          <a:p>
            <a:r>
              <a:rPr lang="es-AR" dirty="0"/>
              <a:t>Energía Eólica </a:t>
            </a:r>
          </a:p>
          <a:p>
            <a:r>
              <a:rPr lang="es-AR" dirty="0"/>
              <a:t>Biomasa </a:t>
            </a:r>
          </a:p>
          <a:p>
            <a:endParaRPr lang="es-AR" dirty="0"/>
          </a:p>
          <a:p>
            <a:endParaRPr lang="es-AR" dirty="0"/>
          </a:p>
          <a:p>
            <a:endParaRPr lang="es-AR" dirty="0"/>
          </a:p>
        </p:txBody>
      </p:sp>
    </p:spTree>
    <p:extLst>
      <p:ext uri="{BB962C8B-B14F-4D97-AF65-F5344CB8AC3E}">
        <p14:creationId xmlns:p14="http://schemas.microsoft.com/office/powerpoint/2010/main" val="97713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561E9-7116-7138-160F-A4EB2F48B962}"/>
              </a:ext>
            </a:extLst>
          </p:cNvPr>
          <p:cNvSpPr>
            <a:spLocks noGrp="1"/>
          </p:cNvSpPr>
          <p:nvPr>
            <p:ph type="title"/>
          </p:nvPr>
        </p:nvSpPr>
        <p:spPr/>
        <p:txBody>
          <a:bodyPr/>
          <a:lstStyle/>
          <a:p>
            <a:r>
              <a:rPr lang="es-AR" dirty="0"/>
              <a:t>Energía Solar </a:t>
            </a:r>
          </a:p>
        </p:txBody>
      </p:sp>
      <p:sp>
        <p:nvSpPr>
          <p:cNvPr id="3" name="Marcador de contenido 2">
            <a:extLst>
              <a:ext uri="{FF2B5EF4-FFF2-40B4-BE49-F238E27FC236}">
                <a16:creationId xmlns:a16="http://schemas.microsoft.com/office/drawing/2014/main" id="{8DD50801-FC25-6C02-BE7B-459EE1CC274A}"/>
              </a:ext>
            </a:extLst>
          </p:cNvPr>
          <p:cNvSpPr>
            <a:spLocks noGrp="1"/>
          </p:cNvSpPr>
          <p:nvPr>
            <p:ph idx="1"/>
          </p:nvPr>
        </p:nvSpPr>
        <p:spPr>
          <a:xfrm>
            <a:off x="1371600" y="1638299"/>
            <a:ext cx="9601200" cy="4672559"/>
          </a:xfrm>
        </p:spPr>
        <p:txBody>
          <a:bodyPr/>
          <a:lstStyle/>
          <a:p>
            <a:r>
              <a:rPr lang="es-ES" dirty="0"/>
              <a:t>Energía solar. La radiación solar se puede aprovechar para producir electricidad o calor.</a:t>
            </a:r>
          </a:p>
          <a:p>
            <a:r>
              <a:rPr lang="es-ES" dirty="0"/>
              <a:t> Se trata de energía solar fotovoltaica cuando la radiación solar que incide en unos módulos diseñados para tal fin, en paneles solares que generan energía eléctrica por efecto fotovoltaico.</a:t>
            </a:r>
          </a:p>
          <a:p>
            <a:r>
              <a:rPr lang="es-ES" dirty="0"/>
              <a:t> Se trata de energía solar térmica cuando se utiliza la radiación solar directa concentrada para el calentamiento de un fluido</a:t>
            </a:r>
          </a:p>
          <a:p>
            <a:endParaRPr lang="es-AR" dirty="0"/>
          </a:p>
        </p:txBody>
      </p:sp>
      <p:pic>
        <p:nvPicPr>
          <p:cNvPr id="7" name="Imagen 6">
            <a:extLst>
              <a:ext uri="{FF2B5EF4-FFF2-40B4-BE49-F238E27FC236}">
                <a16:creationId xmlns:a16="http://schemas.microsoft.com/office/drawing/2014/main" id="{6A5E1128-630C-47E9-C5F0-1EF1DDF8A0C5}"/>
              </a:ext>
            </a:extLst>
          </p:cNvPr>
          <p:cNvPicPr>
            <a:picLocks noChangeAspect="1"/>
          </p:cNvPicPr>
          <p:nvPr/>
        </p:nvPicPr>
        <p:blipFill>
          <a:blip r:embed="rId2"/>
          <a:stretch>
            <a:fillRect/>
          </a:stretch>
        </p:blipFill>
        <p:spPr>
          <a:xfrm>
            <a:off x="7083567" y="4195813"/>
            <a:ext cx="4443869" cy="2557174"/>
          </a:xfrm>
          <a:prstGeom prst="rect">
            <a:avLst/>
          </a:prstGeom>
        </p:spPr>
      </p:pic>
      <p:pic>
        <p:nvPicPr>
          <p:cNvPr id="13" name="Imagen 12">
            <a:extLst>
              <a:ext uri="{FF2B5EF4-FFF2-40B4-BE49-F238E27FC236}">
                <a16:creationId xmlns:a16="http://schemas.microsoft.com/office/drawing/2014/main" id="{03EC1FA4-DDCC-AB65-1A01-412378DB8B32}"/>
              </a:ext>
            </a:extLst>
          </p:cNvPr>
          <p:cNvPicPr>
            <a:picLocks noChangeAspect="1"/>
          </p:cNvPicPr>
          <p:nvPr/>
        </p:nvPicPr>
        <p:blipFill>
          <a:blip r:embed="rId3"/>
          <a:stretch>
            <a:fillRect/>
          </a:stretch>
        </p:blipFill>
        <p:spPr>
          <a:xfrm>
            <a:off x="1990535" y="4367094"/>
            <a:ext cx="3765688" cy="2356847"/>
          </a:xfrm>
          <a:prstGeom prst="rect">
            <a:avLst/>
          </a:prstGeom>
        </p:spPr>
      </p:pic>
    </p:spTree>
    <p:extLst>
      <p:ext uri="{BB962C8B-B14F-4D97-AF65-F5344CB8AC3E}">
        <p14:creationId xmlns:p14="http://schemas.microsoft.com/office/powerpoint/2010/main" val="5860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F79ED-0AA5-385A-CE13-A54B15CAC5C2}"/>
              </a:ext>
            </a:extLst>
          </p:cNvPr>
          <p:cNvSpPr>
            <a:spLocks noGrp="1"/>
          </p:cNvSpPr>
          <p:nvPr>
            <p:ph type="title"/>
          </p:nvPr>
        </p:nvSpPr>
        <p:spPr/>
        <p:txBody>
          <a:bodyPr/>
          <a:lstStyle/>
          <a:p>
            <a:r>
              <a:rPr lang="es-AR" dirty="0"/>
              <a:t>Energía Hidráulica </a:t>
            </a:r>
          </a:p>
        </p:txBody>
      </p:sp>
      <p:sp>
        <p:nvSpPr>
          <p:cNvPr id="3" name="Marcador de contenido 2">
            <a:extLst>
              <a:ext uri="{FF2B5EF4-FFF2-40B4-BE49-F238E27FC236}">
                <a16:creationId xmlns:a16="http://schemas.microsoft.com/office/drawing/2014/main" id="{66FD274D-E18B-15CC-F3FB-45066F92E536}"/>
              </a:ext>
            </a:extLst>
          </p:cNvPr>
          <p:cNvSpPr>
            <a:spLocks noGrp="1"/>
          </p:cNvSpPr>
          <p:nvPr>
            <p:ph idx="1"/>
          </p:nvPr>
        </p:nvSpPr>
        <p:spPr>
          <a:xfrm>
            <a:off x="1371600" y="1638300"/>
            <a:ext cx="9601200" cy="3581400"/>
          </a:xfrm>
        </p:spPr>
        <p:txBody>
          <a:bodyPr/>
          <a:lstStyle/>
          <a:p>
            <a:r>
              <a:rPr lang="es-ES" dirty="0"/>
              <a:t>Si el agua retenida en embalses o pantanos a gran altura se deja caer hasta un nivel inferior, esta energía se convierte en energía cinética y, posteriormente, mediante una central hidroeléctrica, se transforma en electricidad.</a:t>
            </a:r>
          </a:p>
          <a:p>
            <a:endParaRPr lang="es-AR" dirty="0"/>
          </a:p>
        </p:txBody>
      </p:sp>
      <p:pic>
        <p:nvPicPr>
          <p:cNvPr id="5" name="Imagen 4">
            <a:extLst>
              <a:ext uri="{FF2B5EF4-FFF2-40B4-BE49-F238E27FC236}">
                <a16:creationId xmlns:a16="http://schemas.microsoft.com/office/drawing/2014/main" id="{5355FE44-DB9A-A2BC-71F4-CB38873DA119}"/>
              </a:ext>
            </a:extLst>
          </p:cNvPr>
          <p:cNvPicPr>
            <a:picLocks noChangeAspect="1"/>
          </p:cNvPicPr>
          <p:nvPr/>
        </p:nvPicPr>
        <p:blipFill>
          <a:blip r:embed="rId2"/>
          <a:stretch>
            <a:fillRect/>
          </a:stretch>
        </p:blipFill>
        <p:spPr>
          <a:xfrm>
            <a:off x="1827491" y="2922237"/>
            <a:ext cx="4268509" cy="3071629"/>
          </a:xfrm>
          <a:prstGeom prst="rect">
            <a:avLst/>
          </a:prstGeom>
        </p:spPr>
      </p:pic>
      <p:pic>
        <p:nvPicPr>
          <p:cNvPr id="7" name="Imagen 6">
            <a:extLst>
              <a:ext uri="{FF2B5EF4-FFF2-40B4-BE49-F238E27FC236}">
                <a16:creationId xmlns:a16="http://schemas.microsoft.com/office/drawing/2014/main" id="{FB039D2F-69FF-4641-A9D4-CA7E019EBBCE}"/>
              </a:ext>
            </a:extLst>
          </p:cNvPr>
          <p:cNvPicPr>
            <a:picLocks noChangeAspect="1"/>
          </p:cNvPicPr>
          <p:nvPr/>
        </p:nvPicPr>
        <p:blipFill>
          <a:blip r:embed="rId3"/>
          <a:stretch>
            <a:fillRect/>
          </a:stretch>
        </p:blipFill>
        <p:spPr>
          <a:xfrm>
            <a:off x="7250243" y="2922237"/>
            <a:ext cx="4428404" cy="2960562"/>
          </a:xfrm>
          <a:prstGeom prst="rect">
            <a:avLst/>
          </a:prstGeom>
        </p:spPr>
      </p:pic>
    </p:spTree>
    <p:extLst>
      <p:ext uri="{BB962C8B-B14F-4D97-AF65-F5344CB8AC3E}">
        <p14:creationId xmlns:p14="http://schemas.microsoft.com/office/powerpoint/2010/main" val="2087256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64A382-41EE-3A03-C4CF-C8A1B6352E4A}"/>
              </a:ext>
            </a:extLst>
          </p:cNvPr>
          <p:cNvSpPr>
            <a:spLocks noGrp="1"/>
          </p:cNvSpPr>
          <p:nvPr>
            <p:ph type="title"/>
          </p:nvPr>
        </p:nvSpPr>
        <p:spPr/>
        <p:txBody>
          <a:bodyPr/>
          <a:lstStyle/>
          <a:p>
            <a:r>
              <a:rPr lang="es-AR" dirty="0"/>
              <a:t>Energía Eólica </a:t>
            </a:r>
          </a:p>
        </p:txBody>
      </p:sp>
      <p:sp>
        <p:nvSpPr>
          <p:cNvPr id="3" name="Marcador de contenido 2">
            <a:extLst>
              <a:ext uri="{FF2B5EF4-FFF2-40B4-BE49-F238E27FC236}">
                <a16:creationId xmlns:a16="http://schemas.microsoft.com/office/drawing/2014/main" id="{C42B6753-16D2-77E1-652E-652502DACA26}"/>
              </a:ext>
            </a:extLst>
          </p:cNvPr>
          <p:cNvSpPr>
            <a:spLocks noGrp="1"/>
          </p:cNvSpPr>
          <p:nvPr>
            <p:ph idx="1"/>
          </p:nvPr>
        </p:nvSpPr>
        <p:spPr>
          <a:xfrm>
            <a:off x="1219200" y="1638300"/>
            <a:ext cx="9601200" cy="3581400"/>
          </a:xfrm>
        </p:spPr>
        <p:txBody>
          <a:bodyPr/>
          <a:lstStyle/>
          <a:p>
            <a:r>
              <a:rPr lang="es-ES" dirty="0"/>
              <a:t>Es la energía cinética contenida en las masas de aire en la atmósfera. A través de los ‘molinos de viento’ estratégicamente ubicados a lo largo de la geografía española, es posible transformar esta energía en electricidad. </a:t>
            </a:r>
          </a:p>
          <a:p>
            <a:endParaRPr lang="es-AR" dirty="0"/>
          </a:p>
        </p:txBody>
      </p:sp>
      <p:pic>
        <p:nvPicPr>
          <p:cNvPr id="5" name="Imagen 4">
            <a:extLst>
              <a:ext uri="{FF2B5EF4-FFF2-40B4-BE49-F238E27FC236}">
                <a16:creationId xmlns:a16="http://schemas.microsoft.com/office/drawing/2014/main" id="{945B8922-3B63-EF6C-F8F8-689B87562B25}"/>
              </a:ext>
            </a:extLst>
          </p:cNvPr>
          <p:cNvPicPr>
            <a:picLocks noChangeAspect="1"/>
          </p:cNvPicPr>
          <p:nvPr/>
        </p:nvPicPr>
        <p:blipFill>
          <a:blip r:embed="rId2"/>
          <a:stretch>
            <a:fillRect/>
          </a:stretch>
        </p:blipFill>
        <p:spPr>
          <a:xfrm>
            <a:off x="3726031" y="3124200"/>
            <a:ext cx="3214415" cy="2227324"/>
          </a:xfrm>
          <a:prstGeom prst="rect">
            <a:avLst/>
          </a:prstGeom>
        </p:spPr>
      </p:pic>
    </p:spTree>
    <p:extLst>
      <p:ext uri="{BB962C8B-B14F-4D97-AF65-F5344CB8AC3E}">
        <p14:creationId xmlns:p14="http://schemas.microsoft.com/office/powerpoint/2010/main" val="2375803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69C11B-29C3-AFA9-9E0B-A8586A2DF593}"/>
              </a:ext>
            </a:extLst>
          </p:cNvPr>
          <p:cNvSpPr>
            <a:spLocks noGrp="1"/>
          </p:cNvSpPr>
          <p:nvPr>
            <p:ph type="title"/>
          </p:nvPr>
        </p:nvSpPr>
        <p:spPr/>
        <p:txBody>
          <a:bodyPr/>
          <a:lstStyle/>
          <a:p>
            <a:r>
              <a:rPr lang="es-AR" dirty="0"/>
              <a:t>Biomasa</a:t>
            </a:r>
          </a:p>
        </p:txBody>
      </p:sp>
      <p:sp>
        <p:nvSpPr>
          <p:cNvPr id="3" name="Marcador de contenido 2">
            <a:extLst>
              <a:ext uri="{FF2B5EF4-FFF2-40B4-BE49-F238E27FC236}">
                <a16:creationId xmlns:a16="http://schemas.microsoft.com/office/drawing/2014/main" id="{E30F65B4-AEF0-E0D6-1930-AEC8C55830FB}"/>
              </a:ext>
            </a:extLst>
          </p:cNvPr>
          <p:cNvSpPr>
            <a:spLocks noGrp="1"/>
          </p:cNvSpPr>
          <p:nvPr>
            <p:ph idx="1"/>
          </p:nvPr>
        </p:nvSpPr>
        <p:spPr>
          <a:xfrm>
            <a:off x="1371600" y="1428750"/>
            <a:ext cx="9601200" cy="3581400"/>
          </a:xfrm>
        </p:spPr>
        <p:txBody>
          <a:bodyPr/>
          <a:lstStyle/>
          <a:p>
            <a:r>
              <a:rPr lang="es-ES" dirty="0"/>
              <a:t>La materia orgánica también puede aprovecharse como fuente de energía. Existen varias materias orgánicas que se pueden aprovechar como biomasa, por lo que se trata de una fuente de energía muy heterogénea.</a:t>
            </a:r>
            <a:endParaRPr lang="es-AR" dirty="0"/>
          </a:p>
        </p:txBody>
      </p:sp>
      <p:pic>
        <p:nvPicPr>
          <p:cNvPr id="5" name="Imagen 4">
            <a:extLst>
              <a:ext uri="{FF2B5EF4-FFF2-40B4-BE49-F238E27FC236}">
                <a16:creationId xmlns:a16="http://schemas.microsoft.com/office/drawing/2014/main" id="{A33D0BB4-D95C-DB91-0E14-6448C94A22CB}"/>
              </a:ext>
            </a:extLst>
          </p:cNvPr>
          <p:cNvPicPr>
            <a:picLocks noChangeAspect="1"/>
          </p:cNvPicPr>
          <p:nvPr/>
        </p:nvPicPr>
        <p:blipFill>
          <a:blip r:embed="rId2"/>
          <a:stretch>
            <a:fillRect/>
          </a:stretch>
        </p:blipFill>
        <p:spPr>
          <a:xfrm>
            <a:off x="2453390" y="2609735"/>
            <a:ext cx="7285220" cy="3143365"/>
          </a:xfrm>
          <a:prstGeom prst="rect">
            <a:avLst/>
          </a:prstGeom>
        </p:spPr>
      </p:pic>
    </p:spTree>
    <p:extLst>
      <p:ext uri="{BB962C8B-B14F-4D97-AF65-F5344CB8AC3E}">
        <p14:creationId xmlns:p14="http://schemas.microsoft.com/office/powerpoint/2010/main" val="1440798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B5EF05-7F7B-2F7D-DF14-AE6BBDBF2E22}"/>
              </a:ext>
            </a:extLst>
          </p:cNvPr>
          <p:cNvSpPr>
            <a:spLocks noGrp="1"/>
          </p:cNvSpPr>
          <p:nvPr>
            <p:ph type="title"/>
          </p:nvPr>
        </p:nvSpPr>
        <p:spPr/>
        <p:txBody>
          <a:bodyPr/>
          <a:lstStyle/>
          <a:p>
            <a:r>
              <a:rPr lang="es-AR" dirty="0"/>
              <a:t>ENERGÍAS NO RENOVABLES </a:t>
            </a:r>
          </a:p>
        </p:txBody>
      </p:sp>
      <p:sp>
        <p:nvSpPr>
          <p:cNvPr id="3" name="Marcador de contenido 2">
            <a:extLst>
              <a:ext uri="{FF2B5EF4-FFF2-40B4-BE49-F238E27FC236}">
                <a16:creationId xmlns:a16="http://schemas.microsoft.com/office/drawing/2014/main" id="{ADBD0932-CA9B-13DE-28F4-F91C7404FCFA}"/>
              </a:ext>
            </a:extLst>
          </p:cNvPr>
          <p:cNvSpPr>
            <a:spLocks noGrp="1"/>
          </p:cNvSpPr>
          <p:nvPr>
            <p:ph idx="1"/>
          </p:nvPr>
        </p:nvSpPr>
        <p:spPr>
          <a:xfrm>
            <a:off x="1371600" y="1618938"/>
            <a:ext cx="9601200" cy="4248462"/>
          </a:xfrm>
        </p:spPr>
        <p:txBody>
          <a:bodyPr>
            <a:normAutofit/>
          </a:bodyPr>
          <a:lstStyle/>
          <a:p>
            <a:r>
              <a:rPr lang="es-ES" sz="2400" dirty="0"/>
              <a:t>Los tipos de energía no renovable se llevan utilizando durante muchas décadas por los seres humanos y, en consecuencia, existe un gran volumen de tecnología basada en ellas. </a:t>
            </a:r>
          </a:p>
          <a:p>
            <a:r>
              <a:rPr lang="es-ES" sz="2400" dirty="0"/>
              <a:t>Sin embargo, preocupa que se trate de tipos de energía basado en recursos finitos, que terminarán por agotarse, lo que hace que sea necesario buscar alternativa para cubrir la demanda energética futura de la sociedad. Por otro lado, el empleo de energías no renovables también genera residuos y emisiones de gases contaminantes a la atmósfera, por lo que, a gran escala, representan un gran riesgo para la salud de las personas.</a:t>
            </a:r>
            <a:endParaRPr lang="es-AR" sz="2400" dirty="0"/>
          </a:p>
        </p:txBody>
      </p:sp>
    </p:spTree>
    <p:extLst>
      <p:ext uri="{BB962C8B-B14F-4D97-AF65-F5344CB8AC3E}">
        <p14:creationId xmlns:p14="http://schemas.microsoft.com/office/powerpoint/2010/main" val="3336758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CC0DB-443F-5DD5-7C0D-8C32BEC57A1D}"/>
              </a:ext>
            </a:extLst>
          </p:cNvPr>
          <p:cNvSpPr>
            <a:spLocks noGrp="1"/>
          </p:cNvSpPr>
          <p:nvPr>
            <p:ph type="title"/>
          </p:nvPr>
        </p:nvSpPr>
        <p:spPr/>
        <p:txBody>
          <a:bodyPr>
            <a:normAutofit/>
          </a:bodyPr>
          <a:lstStyle/>
          <a:p>
            <a:br>
              <a:rPr lang="es-AR" dirty="0"/>
            </a:br>
            <a:r>
              <a:rPr lang="es-AR" sz="2400" dirty="0"/>
              <a:t>se caracterizan por tener mayor extracción que regeneración</a:t>
            </a:r>
            <a:r>
              <a:rPr lang="es-AR" sz="2000" dirty="0"/>
              <a:t>. </a:t>
            </a:r>
            <a:br>
              <a:rPr lang="es-AR" sz="2000" dirty="0"/>
            </a:br>
            <a:r>
              <a:rPr lang="es-AR" sz="2000" dirty="0"/>
              <a:t>Estas son: Gas natural, Petróleo, energía nuclear, carbón, entre otros. </a:t>
            </a:r>
            <a:endParaRPr lang="es-AR" dirty="0"/>
          </a:p>
        </p:txBody>
      </p:sp>
      <p:sp>
        <p:nvSpPr>
          <p:cNvPr id="3" name="Marcador de texto 2">
            <a:extLst>
              <a:ext uri="{FF2B5EF4-FFF2-40B4-BE49-F238E27FC236}">
                <a16:creationId xmlns:a16="http://schemas.microsoft.com/office/drawing/2014/main" id="{C4DB1D06-B9D7-F855-B095-E02D52E330F0}"/>
              </a:ext>
            </a:extLst>
          </p:cNvPr>
          <p:cNvSpPr>
            <a:spLocks noGrp="1"/>
          </p:cNvSpPr>
          <p:nvPr>
            <p:ph type="body" idx="1"/>
          </p:nvPr>
        </p:nvSpPr>
        <p:spPr/>
        <p:txBody>
          <a:bodyPr/>
          <a:lstStyle/>
          <a:p>
            <a:r>
              <a:rPr lang="es-AR" dirty="0"/>
              <a:t>GAS NATURAL</a:t>
            </a:r>
          </a:p>
        </p:txBody>
      </p:sp>
      <p:sp>
        <p:nvSpPr>
          <p:cNvPr id="4" name="Marcador de contenido 3">
            <a:extLst>
              <a:ext uri="{FF2B5EF4-FFF2-40B4-BE49-F238E27FC236}">
                <a16:creationId xmlns:a16="http://schemas.microsoft.com/office/drawing/2014/main" id="{5C76D6C9-3331-3DD4-8309-16B821C6C019}"/>
              </a:ext>
            </a:extLst>
          </p:cNvPr>
          <p:cNvSpPr>
            <a:spLocks noGrp="1"/>
          </p:cNvSpPr>
          <p:nvPr>
            <p:ph sz="half" idx="2"/>
          </p:nvPr>
        </p:nvSpPr>
        <p:spPr/>
        <p:txBody>
          <a:bodyPr>
            <a:normAutofit/>
          </a:bodyPr>
          <a:lstStyle/>
          <a:p>
            <a:r>
              <a:rPr lang="es-ES" sz="2400" dirty="0"/>
              <a:t>Esta fuente de energía fósil consiste en una mezcla de hidrocarburos. Al igual que el petróleo, su existencia se debe a la acción bacteriana de miles de años bajo tierra.</a:t>
            </a:r>
          </a:p>
          <a:p>
            <a:endParaRPr lang="es-AR" dirty="0"/>
          </a:p>
        </p:txBody>
      </p:sp>
      <p:sp>
        <p:nvSpPr>
          <p:cNvPr id="5" name="Marcador de texto 4">
            <a:extLst>
              <a:ext uri="{FF2B5EF4-FFF2-40B4-BE49-F238E27FC236}">
                <a16:creationId xmlns:a16="http://schemas.microsoft.com/office/drawing/2014/main" id="{CC4932A3-8590-2357-E463-BCF2FD4A91C7}"/>
              </a:ext>
            </a:extLst>
          </p:cNvPr>
          <p:cNvSpPr>
            <a:spLocks noGrp="1"/>
          </p:cNvSpPr>
          <p:nvPr>
            <p:ph type="body" sz="quarter" idx="3"/>
          </p:nvPr>
        </p:nvSpPr>
        <p:spPr/>
        <p:txBody>
          <a:bodyPr/>
          <a:lstStyle/>
          <a:p>
            <a:r>
              <a:rPr lang="es-AR" dirty="0"/>
              <a:t>CARBÓN </a:t>
            </a:r>
          </a:p>
        </p:txBody>
      </p:sp>
      <p:sp>
        <p:nvSpPr>
          <p:cNvPr id="6" name="Marcador de contenido 5">
            <a:extLst>
              <a:ext uri="{FF2B5EF4-FFF2-40B4-BE49-F238E27FC236}">
                <a16:creationId xmlns:a16="http://schemas.microsoft.com/office/drawing/2014/main" id="{5D7E86A8-50EF-2BE3-655B-1E1B3FAB945E}"/>
              </a:ext>
            </a:extLst>
          </p:cNvPr>
          <p:cNvSpPr>
            <a:spLocks noGrp="1"/>
          </p:cNvSpPr>
          <p:nvPr>
            <p:ph sz="quarter" idx="4"/>
          </p:nvPr>
        </p:nvSpPr>
        <p:spPr/>
        <p:txBody>
          <a:bodyPr>
            <a:normAutofit/>
          </a:bodyPr>
          <a:lstStyle/>
          <a:p>
            <a:r>
              <a:rPr lang="es-ES" dirty="0"/>
              <a:t>Roca formada por carbono y otras sustancias. En el año 1990 suministraba más del 27% de la energía comercial de todo el mundo.</a:t>
            </a:r>
            <a:endParaRPr lang="es-AR" dirty="0"/>
          </a:p>
        </p:txBody>
      </p:sp>
    </p:spTree>
    <p:extLst>
      <p:ext uri="{BB962C8B-B14F-4D97-AF65-F5344CB8AC3E}">
        <p14:creationId xmlns:p14="http://schemas.microsoft.com/office/powerpoint/2010/main" val="1667597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E3436B-E159-9480-92FE-A64214B79801}"/>
              </a:ext>
            </a:extLst>
          </p:cNvPr>
          <p:cNvSpPr>
            <a:spLocks noGrp="1"/>
          </p:cNvSpPr>
          <p:nvPr>
            <p:ph type="title"/>
          </p:nvPr>
        </p:nvSpPr>
        <p:spPr>
          <a:xfrm rot="10800000" flipV="1">
            <a:off x="1506511" y="405983"/>
            <a:ext cx="9608694" cy="584616"/>
          </a:xfrm>
        </p:spPr>
        <p:txBody>
          <a:bodyPr>
            <a:normAutofit fontScale="90000"/>
          </a:bodyPr>
          <a:lstStyle/>
          <a:p>
            <a:r>
              <a:rPr lang="es-AR" dirty="0"/>
              <a:t>Otros ejemplos</a:t>
            </a:r>
          </a:p>
        </p:txBody>
      </p:sp>
      <p:sp>
        <p:nvSpPr>
          <p:cNvPr id="3" name="Marcador de contenido 2">
            <a:extLst>
              <a:ext uri="{FF2B5EF4-FFF2-40B4-BE49-F238E27FC236}">
                <a16:creationId xmlns:a16="http://schemas.microsoft.com/office/drawing/2014/main" id="{B3307297-D5EA-7171-7FAA-D487EEF27AF2}"/>
              </a:ext>
            </a:extLst>
          </p:cNvPr>
          <p:cNvSpPr>
            <a:spLocks noGrp="1"/>
          </p:cNvSpPr>
          <p:nvPr>
            <p:ph sz="half" idx="1"/>
          </p:nvPr>
        </p:nvSpPr>
        <p:spPr>
          <a:xfrm>
            <a:off x="1371599" y="1109273"/>
            <a:ext cx="4939259" cy="4758128"/>
          </a:xfrm>
        </p:spPr>
        <p:txBody>
          <a:bodyPr>
            <a:normAutofit/>
          </a:bodyPr>
          <a:lstStyle/>
          <a:p>
            <a:r>
              <a:rPr lang="es-AR" dirty="0"/>
              <a:t>PETROLEO:</a:t>
            </a:r>
          </a:p>
          <a:p>
            <a:r>
              <a:rPr lang="es-ES" dirty="0"/>
              <a:t>Este líquido viscoso de color verde, amarillo, marrón o negro está constituido por distintos hidrocarburos. La formación del petróleo comenzó hace millones de años, con el paso del tiempo, los procesos geológicos y la acción bacteriana sobre la materia orgánica acumulada en el fondo del mar dio lugar a esta mezcla de hidrocarburos.</a:t>
            </a:r>
            <a:endParaRPr lang="es-AR" dirty="0"/>
          </a:p>
        </p:txBody>
      </p:sp>
      <p:sp>
        <p:nvSpPr>
          <p:cNvPr id="4" name="Marcador de contenido 3">
            <a:extLst>
              <a:ext uri="{FF2B5EF4-FFF2-40B4-BE49-F238E27FC236}">
                <a16:creationId xmlns:a16="http://schemas.microsoft.com/office/drawing/2014/main" id="{A2B942BA-E77F-4773-F30C-353E804751B5}"/>
              </a:ext>
            </a:extLst>
          </p:cNvPr>
          <p:cNvSpPr>
            <a:spLocks noGrp="1"/>
          </p:cNvSpPr>
          <p:nvPr>
            <p:ph sz="half" idx="2"/>
          </p:nvPr>
        </p:nvSpPr>
        <p:spPr>
          <a:xfrm>
            <a:off x="6525402" y="1109272"/>
            <a:ext cx="5211895" cy="4758128"/>
          </a:xfrm>
        </p:spPr>
        <p:txBody>
          <a:bodyPr>
            <a:normAutofit/>
          </a:bodyPr>
          <a:lstStyle/>
          <a:p>
            <a:r>
              <a:rPr lang="es-AR" dirty="0"/>
              <a:t>Energía Nuclear </a:t>
            </a:r>
          </a:p>
          <a:p>
            <a:r>
              <a:rPr lang="es-ES" dirty="0"/>
              <a:t>de fisión se obtiene al bombardear, con neutrones a gran velocidad, los átomos de ciertas sustancias. La sustancia más usada es el uranio-235, aunque también se usan el uranio-233 y el plutonio-239.</a:t>
            </a:r>
          </a:p>
          <a:p>
            <a:endParaRPr lang="es-AR" dirty="0"/>
          </a:p>
        </p:txBody>
      </p:sp>
    </p:spTree>
    <p:extLst>
      <p:ext uri="{BB962C8B-B14F-4D97-AF65-F5344CB8AC3E}">
        <p14:creationId xmlns:p14="http://schemas.microsoft.com/office/powerpoint/2010/main" val="1780329028"/>
      </p:ext>
    </p:extLst>
  </p:cSld>
  <p:clrMapOvr>
    <a:masterClrMapping/>
  </p:clrMapOvr>
</p:sld>
</file>

<file path=ppt/theme/theme1.xml><?xml version="1.0" encoding="utf-8"?>
<a:theme xmlns:a="http://schemas.openxmlformats.org/drawingml/2006/main" name="Recort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TM10001105[[fn=Recorte]]</Template>
  <TotalTime>195</TotalTime>
  <Words>539</Words>
  <Application>Microsoft Office PowerPoint</Application>
  <PresentationFormat>Panorámica</PresentationFormat>
  <Paragraphs>35</Paragraphs>
  <Slides>9</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Franklin Gothic Book</vt:lpstr>
      <vt:lpstr>Recorte</vt:lpstr>
      <vt:lpstr>Energías Renovables y No Renovables</vt:lpstr>
      <vt:lpstr>ENERGÍAS RENOBABLES </vt:lpstr>
      <vt:lpstr>Energía Solar </vt:lpstr>
      <vt:lpstr>Energía Hidráulica </vt:lpstr>
      <vt:lpstr>Energía Eólica </vt:lpstr>
      <vt:lpstr>Biomasa</vt:lpstr>
      <vt:lpstr>ENERGÍAS NO RENOVABLES </vt:lpstr>
      <vt:lpstr> se caracterizan por tener mayor extracción que regeneración.  Estas son: Gas natural, Petróleo, energía nuclear, carbón, entre otros. </vt:lpstr>
      <vt:lpstr>Otros ejemplos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majo Maldonado</dc:creator>
  <cp:lastModifiedBy>majo Maldonado</cp:lastModifiedBy>
  <cp:revision>1</cp:revision>
  <dcterms:created xsi:type="dcterms:W3CDTF">2024-06-03T01:58:07Z</dcterms:created>
  <dcterms:modified xsi:type="dcterms:W3CDTF">2024-06-03T05:13:18Z</dcterms:modified>
</cp:coreProperties>
</file>