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lice" panose="020B0604020202020204" charset="0"/>
      <p:regular r:id="rId10"/>
    </p:embeddedFont>
    <p:embeddedFont>
      <p:font typeface="Alice Bold" panose="020B0604020202020204" charset="0"/>
      <p:regular r:id="rId11"/>
    </p:embeddedFont>
    <p:embeddedFont>
      <p:font typeface=" Avenir Next Arabic Semi-Bold" panose="020B0604020202020204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Yodnam" panose="020B0604020202020204" charset="-34"/>
      <p:regular r:id="rId17"/>
    </p:embeddedFont>
    <p:embeddedFont>
      <p:font typeface="Literata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08381" y="549324"/>
            <a:ext cx="6338593" cy="9188351"/>
            <a:chOff x="0" y="0"/>
            <a:chExt cx="812800" cy="1178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178226"/>
            </a:xfrm>
            <a:custGeom>
              <a:avLst/>
              <a:gdLst/>
              <a:ahLst/>
              <a:cxnLst/>
              <a:rect l="l" t="t" r="r" b="b"/>
              <a:pathLst>
                <a:path w="812800" h="1178226">
                  <a:moveTo>
                    <a:pt x="18321" y="0"/>
                  </a:moveTo>
                  <a:lnTo>
                    <a:pt x="794479" y="0"/>
                  </a:lnTo>
                  <a:cubicBezTo>
                    <a:pt x="799338" y="0"/>
                    <a:pt x="803998" y="1930"/>
                    <a:pt x="807434" y="5366"/>
                  </a:cubicBezTo>
                  <a:cubicBezTo>
                    <a:pt x="810870" y="8802"/>
                    <a:pt x="812800" y="13462"/>
                    <a:pt x="812800" y="18321"/>
                  </a:cubicBezTo>
                  <a:lnTo>
                    <a:pt x="812800" y="1159905"/>
                  </a:lnTo>
                  <a:cubicBezTo>
                    <a:pt x="812800" y="1170023"/>
                    <a:pt x="804597" y="1178226"/>
                    <a:pt x="794479" y="1178226"/>
                  </a:cubicBezTo>
                  <a:lnTo>
                    <a:pt x="18321" y="1178226"/>
                  </a:lnTo>
                  <a:cubicBezTo>
                    <a:pt x="13462" y="1178226"/>
                    <a:pt x="8802" y="1176295"/>
                    <a:pt x="5366" y="1172860"/>
                  </a:cubicBezTo>
                  <a:cubicBezTo>
                    <a:pt x="1930" y="1169424"/>
                    <a:pt x="0" y="1164764"/>
                    <a:pt x="0" y="1159905"/>
                  </a:cubicBezTo>
                  <a:lnTo>
                    <a:pt x="0" y="18321"/>
                  </a:lnTo>
                  <a:cubicBezTo>
                    <a:pt x="0" y="13462"/>
                    <a:pt x="1930" y="8802"/>
                    <a:pt x="5366" y="5366"/>
                  </a:cubicBezTo>
                  <a:cubicBezTo>
                    <a:pt x="8802" y="1930"/>
                    <a:pt x="13462" y="0"/>
                    <a:pt x="18321" y="0"/>
                  </a:cubicBezTo>
                  <a:close/>
                </a:path>
              </a:pathLst>
            </a:custGeom>
            <a:blipFill>
              <a:blip r:embed="rId2"/>
              <a:stretch>
                <a:fillRect l="-33366" r="-124338"/>
              </a:stretch>
            </a:blipFill>
            <a:ln w="19050" cap="sq">
              <a:solidFill>
                <a:srgbClr val="2B2B2B"/>
              </a:solidFill>
              <a:prstDash val="solid"/>
              <a:miter/>
            </a:ln>
          </p:spPr>
        </p:sp>
      </p:grpSp>
      <p:sp>
        <p:nvSpPr>
          <p:cNvPr id="4" name="Freeform 4"/>
          <p:cNvSpPr/>
          <p:nvPr/>
        </p:nvSpPr>
        <p:spPr>
          <a:xfrm>
            <a:off x="5393058" y="1130083"/>
            <a:ext cx="939706" cy="973789"/>
          </a:xfrm>
          <a:custGeom>
            <a:avLst/>
            <a:gdLst/>
            <a:ahLst/>
            <a:cxnLst/>
            <a:rect l="l" t="t" r="r" b="b"/>
            <a:pathLst>
              <a:path w="939706" h="973789">
                <a:moveTo>
                  <a:pt x="0" y="0"/>
                </a:moveTo>
                <a:lnTo>
                  <a:pt x="939707" y="0"/>
                </a:lnTo>
                <a:lnTo>
                  <a:pt x="939707" y="973790"/>
                </a:lnTo>
                <a:lnTo>
                  <a:pt x="0" y="973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342588" y="6039497"/>
            <a:ext cx="6801412" cy="660775"/>
            <a:chOff x="0" y="0"/>
            <a:chExt cx="1949095" cy="1893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9095" cy="189360"/>
            </a:xfrm>
            <a:custGeom>
              <a:avLst/>
              <a:gdLst/>
              <a:ahLst/>
              <a:cxnLst/>
              <a:rect l="l" t="t" r="r" b="b"/>
              <a:pathLst>
                <a:path w="1949095" h="189360">
                  <a:moveTo>
                    <a:pt x="33010" y="0"/>
                  </a:moveTo>
                  <a:lnTo>
                    <a:pt x="1916084" y="0"/>
                  </a:lnTo>
                  <a:cubicBezTo>
                    <a:pt x="1934315" y="0"/>
                    <a:pt x="1949095" y="14779"/>
                    <a:pt x="1949095" y="33010"/>
                  </a:cubicBezTo>
                  <a:lnTo>
                    <a:pt x="1949095" y="156350"/>
                  </a:lnTo>
                  <a:cubicBezTo>
                    <a:pt x="1949095" y="165104"/>
                    <a:pt x="1945617" y="173501"/>
                    <a:pt x="1939426" y="179691"/>
                  </a:cubicBezTo>
                  <a:cubicBezTo>
                    <a:pt x="1933235" y="185882"/>
                    <a:pt x="1924839" y="189360"/>
                    <a:pt x="1916084" y="189360"/>
                  </a:cubicBezTo>
                  <a:lnTo>
                    <a:pt x="33010" y="189360"/>
                  </a:lnTo>
                  <a:cubicBezTo>
                    <a:pt x="14779" y="189360"/>
                    <a:pt x="0" y="174581"/>
                    <a:pt x="0" y="156350"/>
                  </a:cubicBezTo>
                  <a:lnTo>
                    <a:pt x="0" y="33010"/>
                  </a:lnTo>
                  <a:cubicBezTo>
                    <a:pt x="0" y="14779"/>
                    <a:pt x="14779" y="0"/>
                    <a:pt x="33010" y="0"/>
                  </a:cubicBezTo>
                  <a:close/>
                </a:path>
              </a:pathLst>
            </a:custGeom>
            <a:solidFill>
              <a:srgbClr val="A6D1C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949095" cy="217935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30885" y="7309432"/>
            <a:ext cx="4776922" cy="660775"/>
            <a:chOff x="0" y="0"/>
            <a:chExt cx="1368932" cy="189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8932" cy="189360"/>
            </a:xfrm>
            <a:custGeom>
              <a:avLst/>
              <a:gdLst/>
              <a:ahLst/>
              <a:cxnLst/>
              <a:rect l="l" t="t" r="r" b="b"/>
              <a:pathLst>
                <a:path w="1368932" h="189360">
                  <a:moveTo>
                    <a:pt x="47000" y="0"/>
                  </a:moveTo>
                  <a:lnTo>
                    <a:pt x="1321932" y="0"/>
                  </a:lnTo>
                  <a:cubicBezTo>
                    <a:pt x="1347890" y="0"/>
                    <a:pt x="1368932" y="21043"/>
                    <a:pt x="1368932" y="47000"/>
                  </a:cubicBezTo>
                  <a:lnTo>
                    <a:pt x="1368932" y="142360"/>
                  </a:lnTo>
                  <a:cubicBezTo>
                    <a:pt x="1368932" y="154825"/>
                    <a:pt x="1363981" y="166780"/>
                    <a:pt x="1355166" y="175594"/>
                  </a:cubicBezTo>
                  <a:cubicBezTo>
                    <a:pt x="1346352" y="184408"/>
                    <a:pt x="1334397" y="189360"/>
                    <a:pt x="1321932" y="189360"/>
                  </a:cubicBezTo>
                  <a:lnTo>
                    <a:pt x="47000" y="189360"/>
                  </a:lnTo>
                  <a:cubicBezTo>
                    <a:pt x="21043" y="189360"/>
                    <a:pt x="0" y="168317"/>
                    <a:pt x="0" y="142360"/>
                  </a:cubicBezTo>
                  <a:lnTo>
                    <a:pt x="0" y="47000"/>
                  </a:lnTo>
                  <a:cubicBezTo>
                    <a:pt x="0" y="21043"/>
                    <a:pt x="21043" y="0"/>
                    <a:pt x="47000" y="0"/>
                  </a:cubicBezTo>
                  <a:close/>
                </a:path>
              </a:pathLst>
            </a:custGeom>
            <a:solidFill>
              <a:srgbClr val="A6D1C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68932" cy="217935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94509" y="768399"/>
            <a:ext cx="9936805" cy="42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9"/>
              </a:lnSpc>
            </a:pPr>
            <a:r>
              <a:rPr lang="en-US" sz="10999" spc="-142">
                <a:solidFill>
                  <a:srgbClr val="2B2B2B"/>
                </a:solidFill>
                <a:latin typeface="Literata Bold"/>
              </a:rPr>
              <a:t>Energía Renovable y No Renovable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76151" y="6154973"/>
            <a:ext cx="8373520" cy="458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9"/>
              </a:lnSpc>
            </a:pPr>
            <a:r>
              <a:rPr lang="en-US" sz="3203" spc="166">
                <a:solidFill>
                  <a:srgbClr val="2B2B2B"/>
                </a:solidFill>
                <a:latin typeface=" Avenir Next Arabic Semi-Bold"/>
              </a:rPr>
              <a:t>FEDERICO RUIZ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92846" y="7424908"/>
            <a:ext cx="8373520" cy="458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9"/>
              </a:lnSpc>
            </a:pPr>
            <a:r>
              <a:rPr lang="en-US" sz="3203" spc="166">
                <a:solidFill>
                  <a:srgbClr val="2B2B2B"/>
                </a:solidFill>
                <a:latin typeface=" Avenir Next Arabic Semi-Bold"/>
              </a:rPr>
              <a:t>6 º “A”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14631" y="1727884"/>
            <a:ext cx="0" cy="7988892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237771" y="606474"/>
            <a:ext cx="7176860" cy="229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9"/>
              </a:lnSpc>
            </a:pPr>
            <a:r>
              <a:rPr lang="en-US" sz="7999" spc="-103">
                <a:solidFill>
                  <a:srgbClr val="EFEFEF"/>
                </a:solidFill>
                <a:latin typeface="Literata Bold"/>
              </a:rPr>
              <a:t>Energía Renovable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905375"/>
            <a:ext cx="7038309" cy="269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EFEFEF"/>
                </a:solidFill>
                <a:latin typeface="Yodnam"/>
              </a:rPr>
              <a:t>Son fuentes energéticas basadas en la utilización del sol, del viento, del agua o la biomasa vegetal o animal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27754"/>
            <a:ext cx="7038309" cy="10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EFEFEF"/>
                </a:solidFill>
                <a:latin typeface="Yodnam"/>
              </a:rPr>
              <a:t>¿ Qué son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70274" y="1546909"/>
            <a:ext cx="9100302" cy="487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EFEFEF"/>
                </a:solidFill>
                <a:latin typeface="Yodnam"/>
              </a:rPr>
              <a:t>Las energías limpias no tienen emisiones de carbono.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EFEFEF"/>
                </a:solidFill>
                <a:latin typeface="Yodnam"/>
              </a:rPr>
              <a:t>Al obtenerse de diversas fuentes. naturales, son inagotables.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EFEFEF"/>
                </a:solidFill>
                <a:latin typeface="Yodnam"/>
              </a:rPr>
              <a:t>Se han convertido en importantes fuentes de trabajo en cualquier parte del mundo.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EFEFEF"/>
                </a:solidFill>
                <a:latin typeface="Yodnam"/>
              </a:rPr>
              <a:t>Tienen menos cambios en cuanto a precio y costo.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EFEFEF"/>
                </a:solidFill>
                <a:latin typeface="Yodnam"/>
              </a:rPr>
              <a:t>Son autónomas y pueden explotarse a nivel local.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47399" y="7223132"/>
            <a:ext cx="8146052" cy="249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EFEFEF"/>
                </a:solidFill>
                <a:latin typeface="Yodnam"/>
              </a:rPr>
              <a:t>Los costos de instalación y operación son más elevados.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EFEFEF"/>
                </a:solidFill>
                <a:latin typeface="Yodnam"/>
              </a:rPr>
              <a:t>No siempre se puede disponer de ellas.</a:t>
            </a:r>
          </a:p>
          <a:p>
            <a:pPr marL="582935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EFEFEF"/>
                </a:solidFill>
                <a:latin typeface="Yodnam"/>
              </a:rPr>
              <a:t>Se necesita de un gran espacio o área para poder desarrollarlas.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01271" y="6050280"/>
            <a:ext cx="7038309" cy="10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EFEFEF"/>
                </a:solidFill>
                <a:latin typeface="Yodnam"/>
              </a:rPr>
              <a:t>Desventajas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11368" y="341947"/>
            <a:ext cx="7038309" cy="10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EFEFEF"/>
                </a:solidFill>
                <a:latin typeface="Yodnam"/>
              </a:rPr>
              <a:t>Ventajas 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7930" y="2798840"/>
            <a:ext cx="3911052" cy="6851341"/>
            <a:chOff x="0" y="0"/>
            <a:chExt cx="1326724" cy="2324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24" cy="2324142"/>
            </a:xfrm>
            <a:custGeom>
              <a:avLst/>
              <a:gdLst/>
              <a:ahLst/>
              <a:cxnLst/>
              <a:rect l="l" t="t" r="r" b="b"/>
              <a:pathLst>
                <a:path w="1326724" h="2324142">
                  <a:moveTo>
                    <a:pt x="57405" y="0"/>
                  </a:moveTo>
                  <a:lnTo>
                    <a:pt x="1269319" y="0"/>
                  </a:lnTo>
                  <a:cubicBezTo>
                    <a:pt x="1301023" y="0"/>
                    <a:pt x="1326724" y="25701"/>
                    <a:pt x="1326724" y="57405"/>
                  </a:cubicBezTo>
                  <a:lnTo>
                    <a:pt x="1326724" y="2266737"/>
                  </a:lnTo>
                  <a:cubicBezTo>
                    <a:pt x="1326724" y="2281962"/>
                    <a:pt x="1320676" y="2296563"/>
                    <a:pt x="1309911" y="2307329"/>
                  </a:cubicBezTo>
                  <a:cubicBezTo>
                    <a:pt x="1299145" y="2318094"/>
                    <a:pt x="1284544" y="2324142"/>
                    <a:pt x="1269319" y="2324142"/>
                  </a:cubicBezTo>
                  <a:lnTo>
                    <a:pt x="57405" y="2324142"/>
                  </a:lnTo>
                  <a:cubicBezTo>
                    <a:pt x="25701" y="2324142"/>
                    <a:pt x="0" y="2298441"/>
                    <a:pt x="0" y="2266737"/>
                  </a:cubicBezTo>
                  <a:lnTo>
                    <a:pt x="0" y="57405"/>
                  </a:lnTo>
                  <a:cubicBezTo>
                    <a:pt x="0" y="25701"/>
                    <a:pt x="25701" y="0"/>
                    <a:pt x="57405" y="0"/>
                  </a:cubicBezTo>
                  <a:close/>
                </a:path>
              </a:pathLst>
            </a:custGeom>
            <a:solidFill>
              <a:srgbClr val="A6D1C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326724" cy="2352717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22399" y="2798840"/>
            <a:ext cx="3911052" cy="6851341"/>
            <a:chOff x="0" y="0"/>
            <a:chExt cx="1326724" cy="2324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6724" cy="2324142"/>
            </a:xfrm>
            <a:custGeom>
              <a:avLst/>
              <a:gdLst/>
              <a:ahLst/>
              <a:cxnLst/>
              <a:rect l="l" t="t" r="r" b="b"/>
              <a:pathLst>
                <a:path w="1326724" h="2324142">
                  <a:moveTo>
                    <a:pt x="57405" y="0"/>
                  </a:moveTo>
                  <a:lnTo>
                    <a:pt x="1269319" y="0"/>
                  </a:lnTo>
                  <a:cubicBezTo>
                    <a:pt x="1301023" y="0"/>
                    <a:pt x="1326724" y="25701"/>
                    <a:pt x="1326724" y="57405"/>
                  </a:cubicBezTo>
                  <a:lnTo>
                    <a:pt x="1326724" y="2266737"/>
                  </a:lnTo>
                  <a:cubicBezTo>
                    <a:pt x="1326724" y="2281962"/>
                    <a:pt x="1320676" y="2296563"/>
                    <a:pt x="1309911" y="2307329"/>
                  </a:cubicBezTo>
                  <a:cubicBezTo>
                    <a:pt x="1299145" y="2318094"/>
                    <a:pt x="1284544" y="2324142"/>
                    <a:pt x="1269319" y="2324142"/>
                  </a:cubicBezTo>
                  <a:lnTo>
                    <a:pt x="57405" y="2324142"/>
                  </a:lnTo>
                  <a:cubicBezTo>
                    <a:pt x="25701" y="2324142"/>
                    <a:pt x="0" y="2298441"/>
                    <a:pt x="0" y="2266737"/>
                  </a:cubicBezTo>
                  <a:lnTo>
                    <a:pt x="0" y="57405"/>
                  </a:lnTo>
                  <a:cubicBezTo>
                    <a:pt x="0" y="25701"/>
                    <a:pt x="25701" y="0"/>
                    <a:pt x="57405" y="0"/>
                  </a:cubicBezTo>
                  <a:close/>
                </a:path>
              </a:pathLst>
            </a:custGeom>
            <a:solidFill>
              <a:srgbClr val="47764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26724" cy="2352717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50708" y="2798840"/>
            <a:ext cx="3911052" cy="6851341"/>
            <a:chOff x="0" y="0"/>
            <a:chExt cx="1326724" cy="23241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724" cy="2324142"/>
            </a:xfrm>
            <a:custGeom>
              <a:avLst/>
              <a:gdLst/>
              <a:ahLst/>
              <a:cxnLst/>
              <a:rect l="l" t="t" r="r" b="b"/>
              <a:pathLst>
                <a:path w="1326724" h="2324142">
                  <a:moveTo>
                    <a:pt x="57405" y="0"/>
                  </a:moveTo>
                  <a:lnTo>
                    <a:pt x="1269319" y="0"/>
                  </a:lnTo>
                  <a:cubicBezTo>
                    <a:pt x="1301023" y="0"/>
                    <a:pt x="1326724" y="25701"/>
                    <a:pt x="1326724" y="57405"/>
                  </a:cubicBezTo>
                  <a:lnTo>
                    <a:pt x="1326724" y="2266737"/>
                  </a:lnTo>
                  <a:cubicBezTo>
                    <a:pt x="1326724" y="2281962"/>
                    <a:pt x="1320676" y="2296563"/>
                    <a:pt x="1309911" y="2307329"/>
                  </a:cubicBezTo>
                  <a:cubicBezTo>
                    <a:pt x="1299145" y="2318094"/>
                    <a:pt x="1284544" y="2324142"/>
                    <a:pt x="1269319" y="2324142"/>
                  </a:cubicBezTo>
                  <a:lnTo>
                    <a:pt x="57405" y="2324142"/>
                  </a:lnTo>
                  <a:cubicBezTo>
                    <a:pt x="25701" y="2324142"/>
                    <a:pt x="0" y="2298441"/>
                    <a:pt x="0" y="2266737"/>
                  </a:cubicBezTo>
                  <a:lnTo>
                    <a:pt x="0" y="57405"/>
                  </a:lnTo>
                  <a:cubicBezTo>
                    <a:pt x="0" y="25701"/>
                    <a:pt x="25701" y="0"/>
                    <a:pt x="57405" y="0"/>
                  </a:cubicBezTo>
                  <a:close/>
                </a:path>
              </a:pathLst>
            </a:custGeom>
            <a:solidFill>
              <a:srgbClr val="A6D1C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26724" cy="2352717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79018" y="2798840"/>
            <a:ext cx="3911052" cy="6851341"/>
            <a:chOff x="0" y="0"/>
            <a:chExt cx="1326724" cy="23241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26724" cy="2324142"/>
            </a:xfrm>
            <a:custGeom>
              <a:avLst/>
              <a:gdLst/>
              <a:ahLst/>
              <a:cxnLst/>
              <a:rect l="l" t="t" r="r" b="b"/>
              <a:pathLst>
                <a:path w="1326724" h="2324142">
                  <a:moveTo>
                    <a:pt x="57405" y="0"/>
                  </a:moveTo>
                  <a:lnTo>
                    <a:pt x="1269319" y="0"/>
                  </a:lnTo>
                  <a:cubicBezTo>
                    <a:pt x="1301023" y="0"/>
                    <a:pt x="1326724" y="25701"/>
                    <a:pt x="1326724" y="57405"/>
                  </a:cubicBezTo>
                  <a:lnTo>
                    <a:pt x="1326724" y="2266737"/>
                  </a:lnTo>
                  <a:cubicBezTo>
                    <a:pt x="1326724" y="2281962"/>
                    <a:pt x="1320676" y="2296563"/>
                    <a:pt x="1309911" y="2307329"/>
                  </a:cubicBezTo>
                  <a:cubicBezTo>
                    <a:pt x="1299145" y="2318094"/>
                    <a:pt x="1284544" y="2324142"/>
                    <a:pt x="1269319" y="2324142"/>
                  </a:cubicBezTo>
                  <a:lnTo>
                    <a:pt x="57405" y="2324142"/>
                  </a:lnTo>
                  <a:cubicBezTo>
                    <a:pt x="25701" y="2324142"/>
                    <a:pt x="0" y="2298441"/>
                    <a:pt x="0" y="2266737"/>
                  </a:cubicBezTo>
                  <a:lnTo>
                    <a:pt x="0" y="57405"/>
                  </a:lnTo>
                  <a:cubicBezTo>
                    <a:pt x="0" y="25701"/>
                    <a:pt x="25701" y="0"/>
                    <a:pt x="57405" y="0"/>
                  </a:cubicBezTo>
                  <a:close/>
                </a:path>
              </a:pathLst>
            </a:custGeom>
            <a:solidFill>
              <a:srgbClr val="47764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26724" cy="2352717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46528" y="6349365"/>
            <a:ext cx="3416022" cy="2594771"/>
          </a:xfrm>
          <a:custGeom>
            <a:avLst/>
            <a:gdLst/>
            <a:ahLst/>
            <a:cxnLst/>
            <a:rect l="l" t="t" r="r" b="b"/>
            <a:pathLst>
              <a:path w="3416022" h="2594771">
                <a:moveTo>
                  <a:pt x="0" y="0"/>
                </a:moveTo>
                <a:lnTo>
                  <a:pt x="3416022" y="0"/>
                </a:lnTo>
                <a:lnTo>
                  <a:pt x="3416022" y="2594771"/>
                </a:lnTo>
                <a:lnTo>
                  <a:pt x="0" y="2594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454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596461" y="7125653"/>
            <a:ext cx="2962928" cy="2342961"/>
          </a:xfrm>
          <a:custGeom>
            <a:avLst/>
            <a:gdLst/>
            <a:ahLst/>
            <a:cxnLst/>
            <a:rect l="l" t="t" r="r" b="b"/>
            <a:pathLst>
              <a:path w="2962928" h="2342961">
                <a:moveTo>
                  <a:pt x="0" y="0"/>
                </a:moveTo>
                <a:lnTo>
                  <a:pt x="2962927" y="0"/>
                </a:lnTo>
                <a:lnTo>
                  <a:pt x="2962927" y="2342961"/>
                </a:lnTo>
                <a:lnTo>
                  <a:pt x="0" y="2342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61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581070" y="6873079"/>
            <a:ext cx="3250329" cy="2294572"/>
          </a:xfrm>
          <a:custGeom>
            <a:avLst/>
            <a:gdLst/>
            <a:ahLst/>
            <a:cxnLst/>
            <a:rect l="l" t="t" r="r" b="b"/>
            <a:pathLst>
              <a:path w="3250329" h="2294572">
                <a:moveTo>
                  <a:pt x="0" y="0"/>
                </a:moveTo>
                <a:lnTo>
                  <a:pt x="3250329" y="0"/>
                </a:lnTo>
                <a:lnTo>
                  <a:pt x="3250329" y="2294572"/>
                </a:lnTo>
                <a:lnTo>
                  <a:pt x="0" y="2294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485" r="-1001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685635" y="6858024"/>
            <a:ext cx="3443292" cy="2309627"/>
          </a:xfrm>
          <a:custGeom>
            <a:avLst/>
            <a:gdLst/>
            <a:ahLst/>
            <a:cxnLst/>
            <a:rect l="l" t="t" r="r" b="b"/>
            <a:pathLst>
              <a:path w="3443292" h="2309627">
                <a:moveTo>
                  <a:pt x="0" y="0"/>
                </a:moveTo>
                <a:lnTo>
                  <a:pt x="3443292" y="0"/>
                </a:lnTo>
                <a:lnTo>
                  <a:pt x="3443292" y="2309627"/>
                </a:lnTo>
                <a:lnTo>
                  <a:pt x="0" y="23096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312" r="-16994" b="-147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562858" y="360355"/>
            <a:ext cx="13375701" cy="218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 spc="-104">
                <a:solidFill>
                  <a:srgbClr val="2B2B2B"/>
                </a:solidFill>
                <a:latin typeface="Literata Bold"/>
              </a:rPr>
              <a:t>TIPOS DE ENERGÍAS RENOVABLES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0163" y="3069365"/>
            <a:ext cx="3298360" cy="51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spc="-44">
                <a:solidFill>
                  <a:srgbClr val="2B2B2B"/>
                </a:solidFill>
                <a:latin typeface="Literata Bold"/>
              </a:rPr>
              <a:t>Energía Solar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8655" y="4060854"/>
            <a:ext cx="3211769" cy="204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399" spc="-47">
                <a:solidFill>
                  <a:srgbClr val="2B2B2B"/>
                </a:solidFill>
                <a:latin typeface="Alice"/>
              </a:rPr>
              <a:t>Se trata que la radiación solar incide en paneles solares que generan energía eléctrica por efecto fotovoltáico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28744" y="2939987"/>
            <a:ext cx="3298360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spc="-44">
                <a:solidFill>
                  <a:srgbClr val="2B2B2B"/>
                </a:solidFill>
                <a:latin typeface="Literata Bold"/>
              </a:rPr>
              <a:t>Energía Hidráulica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96509" y="3114042"/>
            <a:ext cx="3298360" cy="51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spc="-44">
                <a:solidFill>
                  <a:srgbClr val="2B2B2B"/>
                </a:solidFill>
                <a:latin typeface="Literata Bold"/>
              </a:rPr>
              <a:t>Energía del Mar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42340" y="3069365"/>
            <a:ext cx="3298360" cy="51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spc="-44">
                <a:solidFill>
                  <a:srgbClr val="2B2B2B"/>
                </a:solidFill>
                <a:latin typeface="Literata Bold"/>
              </a:rPr>
              <a:t>Energía Eólica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76480" y="4094797"/>
            <a:ext cx="3602889" cy="286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399" spc="-47">
                <a:solidFill>
                  <a:srgbClr val="2B2B2B"/>
                </a:solidFill>
                <a:latin typeface="Alice"/>
              </a:rPr>
              <a:t>El agua retenida en embalses a gran altura se deja caer a un nivel inferior se convierte en energía cinética mediante una central hidroeléctrica se transforma en electricidad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45257" y="3794598"/>
            <a:ext cx="3521955" cy="286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399" spc="-47">
                <a:solidFill>
                  <a:srgbClr val="2B2B2B"/>
                </a:solidFill>
                <a:latin typeface="Alice"/>
              </a:rPr>
              <a:t>El mar también puede ser utilizado como fuente de energía, se aprovecha el movimiento de las olas (audimotriz) y las mareas (mareomotriz) para producir electricidad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685635" y="3890010"/>
            <a:ext cx="3211769" cy="245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399" spc="-47">
                <a:solidFill>
                  <a:srgbClr val="2B2B2B"/>
                </a:solidFill>
                <a:latin typeface="Alice"/>
              </a:rPr>
              <a:t>Es la energía cinética contenida en las masa de aire en la atmosfera, a través de molinos de viento se transforma la energía en electricidad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9766" y="2672028"/>
            <a:ext cx="4742040" cy="7252508"/>
            <a:chOff x="0" y="0"/>
            <a:chExt cx="1608616" cy="24602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616" cy="2460228"/>
            </a:xfrm>
            <a:custGeom>
              <a:avLst/>
              <a:gdLst/>
              <a:ahLst/>
              <a:cxnLst/>
              <a:rect l="l" t="t" r="r" b="b"/>
              <a:pathLst>
                <a:path w="1608616" h="2460228">
                  <a:moveTo>
                    <a:pt x="47346" y="0"/>
                  </a:moveTo>
                  <a:lnTo>
                    <a:pt x="1561270" y="0"/>
                  </a:lnTo>
                  <a:cubicBezTo>
                    <a:pt x="1587418" y="0"/>
                    <a:pt x="1608616" y="21197"/>
                    <a:pt x="1608616" y="47346"/>
                  </a:cubicBezTo>
                  <a:lnTo>
                    <a:pt x="1608616" y="2412882"/>
                  </a:lnTo>
                  <a:cubicBezTo>
                    <a:pt x="1608616" y="2425439"/>
                    <a:pt x="1603628" y="2437481"/>
                    <a:pt x="1594748" y="2446361"/>
                  </a:cubicBezTo>
                  <a:cubicBezTo>
                    <a:pt x="1585869" y="2455239"/>
                    <a:pt x="1573827" y="2460228"/>
                    <a:pt x="1561270" y="2460228"/>
                  </a:cubicBezTo>
                  <a:lnTo>
                    <a:pt x="47346" y="2460228"/>
                  </a:lnTo>
                  <a:cubicBezTo>
                    <a:pt x="34789" y="2460228"/>
                    <a:pt x="22746" y="2455239"/>
                    <a:pt x="13867" y="2446361"/>
                  </a:cubicBezTo>
                  <a:cubicBezTo>
                    <a:pt x="4988" y="2437481"/>
                    <a:pt x="0" y="2425439"/>
                    <a:pt x="0" y="2412882"/>
                  </a:cubicBezTo>
                  <a:lnTo>
                    <a:pt x="0" y="47346"/>
                  </a:lnTo>
                  <a:cubicBezTo>
                    <a:pt x="0" y="34789"/>
                    <a:pt x="4988" y="22746"/>
                    <a:pt x="13867" y="13867"/>
                  </a:cubicBezTo>
                  <a:cubicBezTo>
                    <a:pt x="22746" y="4988"/>
                    <a:pt x="34789" y="0"/>
                    <a:pt x="47346" y="0"/>
                  </a:cubicBezTo>
                  <a:close/>
                </a:path>
              </a:pathLst>
            </a:custGeom>
            <a:solidFill>
              <a:srgbClr val="47764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08616" cy="2488803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51292" y="2672028"/>
            <a:ext cx="3911052" cy="6851341"/>
            <a:chOff x="0" y="0"/>
            <a:chExt cx="1326724" cy="2324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6724" cy="2324142"/>
            </a:xfrm>
            <a:custGeom>
              <a:avLst/>
              <a:gdLst/>
              <a:ahLst/>
              <a:cxnLst/>
              <a:rect l="l" t="t" r="r" b="b"/>
              <a:pathLst>
                <a:path w="1326724" h="2324142">
                  <a:moveTo>
                    <a:pt x="57405" y="0"/>
                  </a:moveTo>
                  <a:lnTo>
                    <a:pt x="1269319" y="0"/>
                  </a:lnTo>
                  <a:cubicBezTo>
                    <a:pt x="1301023" y="0"/>
                    <a:pt x="1326724" y="25701"/>
                    <a:pt x="1326724" y="57405"/>
                  </a:cubicBezTo>
                  <a:lnTo>
                    <a:pt x="1326724" y="2266737"/>
                  </a:lnTo>
                  <a:cubicBezTo>
                    <a:pt x="1326724" y="2281962"/>
                    <a:pt x="1320676" y="2296563"/>
                    <a:pt x="1309911" y="2307329"/>
                  </a:cubicBezTo>
                  <a:cubicBezTo>
                    <a:pt x="1299145" y="2318094"/>
                    <a:pt x="1284544" y="2324142"/>
                    <a:pt x="1269319" y="2324142"/>
                  </a:cubicBezTo>
                  <a:lnTo>
                    <a:pt x="57405" y="2324142"/>
                  </a:lnTo>
                  <a:cubicBezTo>
                    <a:pt x="25701" y="2324142"/>
                    <a:pt x="0" y="2298441"/>
                    <a:pt x="0" y="2266737"/>
                  </a:cubicBezTo>
                  <a:lnTo>
                    <a:pt x="0" y="57405"/>
                  </a:lnTo>
                  <a:cubicBezTo>
                    <a:pt x="0" y="25701"/>
                    <a:pt x="25701" y="0"/>
                    <a:pt x="57405" y="0"/>
                  </a:cubicBezTo>
                  <a:close/>
                </a:path>
              </a:pathLst>
            </a:custGeom>
            <a:solidFill>
              <a:srgbClr val="A6D1C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26724" cy="2352717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143881" y="5199426"/>
            <a:ext cx="3973809" cy="2090143"/>
          </a:xfrm>
          <a:custGeom>
            <a:avLst/>
            <a:gdLst/>
            <a:ahLst/>
            <a:cxnLst/>
            <a:rect l="l" t="t" r="r" b="b"/>
            <a:pathLst>
              <a:path w="3973809" h="2090143">
                <a:moveTo>
                  <a:pt x="0" y="0"/>
                </a:moveTo>
                <a:lnTo>
                  <a:pt x="3973809" y="0"/>
                </a:lnTo>
                <a:lnTo>
                  <a:pt x="3973809" y="2090143"/>
                </a:lnTo>
                <a:lnTo>
                  <a:pt x="0" y="20901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4275" b="-292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143881" y="7384305"/>
            <a:ext cx="3973809" cy="2139064"/>
          </a:xfrm>
          <a:custGeom>
            <a:avLst/>
            <a:gdLst/>
            <a:ahLst/>
            <a:cxnLst/>
            <a:rect l="l" t="t" r="r" b="b"/>
            <a:pathLst>
              <a:path w="3973809" h="2139064">
                <a:moveTo>
                  <a:pt x="0" y="0"/>
                </a:moveTo>
                <a:lnTo>
                  <a:pt x="3973809" y="0"/>
                </a:lnTo>
                <a:lnTo>
                  <a:pt x="3973809" y="2139064"/>
                </a:lnTo>
                <a:lnTo>
                  <a:pt x="0" y="2139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172" r="-6172" b="-454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52104" y="6551178"/>
            <a:ext cx="3403894" cy="2420574"/>
          </a:xfrm>
          <a:custGeom>
            <a:avLst/>
            <a:gdLst/>
            <a:ahLst/>
            <a:cxnLst/>
            <a:rect l="l" t="t" r="r" b="b"/>
            <a:pathLst>
              <a:path w="3403894" h="2420574">
                <a:moveTo>
                  <a:pt x="0" y="0"/>
                </a:moveTo>
                <a:lnTo>
                  <a:pt x="3403894" y="0"/>
                </a:lnTo>
                <a:lnTo>
                  <a:pt x="3403894" y="2420574"/>
                </a:lnTo>
                <a:lnTo>
                  <a:pt x="0" y="2420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73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62858" y="360355"/>
            <a:ext cx="13375701" cy="218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 spc="-104">
                <a:solidFill>
                  <a:srgbClr val="2B2B2B"/>
                </a:solidFill>
                <a:latin typeface="Literata Bold"/>
              </a:rPr>
              <a:t>TIPOS DE ENERGÍAS RENOVABLES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96146" y="3157803"/>
            <a:ext cx="3650412" cy="51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spc="-44">
                <a:solidFill>
                  <a:srgbClr val="2B2B2B"/>
                </a:solidFill>
                <a:latin typeface="Literata Bold"/>
              </a:rPr>
              <a:t>Energía Biomasa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57638" y="2672028"/>
            <a:ext cx="3298360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spc="-44">
                <a:solidFill>
                  <a:srgbClr val="2B2B2B"/>
                </a:solidFill>
                <a:latin typeface="Literata Bold"/>
              </a:rPr>
              <a:t>Energía Geotérmica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43669" y="3796867"/>
            <a:ext cx="3602889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399" spc="-47">
                <a:solidFill>
                  <a:srgbClr val="2B2B2B"/>
                </a:solidFill>
                <a:latin typeface="Alice"/>
              </a:rPr>
              <a:t>La materia orgánica puede aprovecharse como fuente de energía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45840" y="3968796"/>
            <a:ext cx="3521955" cy="286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399" spc="-47">
                <a:solidFill>
                  <a:srgbClr val="2B2B2B"/>
                </a:solidFill>
                <a:latin typeface="Alice"/>
              </a:rPr>
              <a:t>Bajo la superficie de la tierra existe un gran volumen de energía en forma de calor que puede aprovecharse para producir energía eléctrica o térmica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14631" y="1727884"/>
            <a:ext cx="0" cy="7988892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237771" y="606474"/>
            <a:ext cx="7176860" cy="229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9"/>
              </a:lnSpc>
            </a:pPr>
            <a:r>
              <a:rPr lang="en-US" sz="7999" spc="-103">
                <a:solidFill>
                  <a:srgbClr val="EFEFEF"/>
                </a:solidFill>
                <a:latin typeface="Literata Bold"/>
              </a:rPr>
              <a:t>Energía No Renovable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905375"/>
            <a:ext cx="7038309" cy="397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EFEFEF"/>
                </a:solidFill>
                <a:latin typeface="Yodnam"/>
              </a:rPr>
              <a:t>Son fuentes energía que se encuentran en la naturaleza en cantidades limitadas, las cuales una vez consumidas en su totalidad no pueden sustituirse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27754"/>
            <a:ext cx="7038309" cy="10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EFEFEF"/>
                </a:solidFill>
                <a:latin typeface="Yodnam"/>
              </a:rPr>
              <a:t>¿ Qué son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3075330"/>
            <a:ext cx="9100302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Son muy faciles de extraer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De momento hay una gran disponibilidad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5822978"/>
            <a:ext cx="8146052" cy="386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El carbón, el petroleo y el gas natural no durarán siempre si siguen gastando como en la actualidad acabarán agotandose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Seproducen sustancias contaminantes, dañinas para el medio ambiente y para la salud de todos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57414" y="4468522"/>
            <a:ext cx="7038309" cy="10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EFEFEF"/>
                </a:solidFill>
                <a:latin typeface="Yodnam"/>
              </a:rPr>
              <a:t>Desventajas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47399" y="1856787"/>
            <a:ext cx="7038309" cy="10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EFEFEF"/>
                </a:solidFill>
                <a:latin typeface="Yodnam"/>
              </a:rPr>
              <a:t>Ventajas 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7930" y="2798840"/>
            <a:ext cx="3911052" cy="6851341"/>
            <a:chOff x="0" y="0"/>
            <a:chExt cx="1326724" cy="2324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24" cy="2324142"/>
            </a:xfrm>
            <a:custGeom>
              <a:avLst/>
              <a:gdLst/>
              <a:ahLst/>
              <a:cxnLst/>
              <a:rect l="l" t="t" r="r" b="b"/>
              <a:pathLst>
                <a:path w="1326724" h="2324142">
                  <a:moveTo>
                    <a:pt x="57405" y="0"/>
                  </a:moveTo>
                  <a:lnTo>
                    <a:pt x="1269319" y="0"/>
                  </a:lnTo>
                  <a:cubicBezTo>
                    <a:pt x="1301023" y="0"/>
                    <a:pt x="1326724" y="25701"/>
                    <a:pt x="1326724" y="57405"/>
                  </a:cubicBezTo>
                  <a:lnTo>
                    <a:pt x="1326724" y="2266737"/>
                  </a:lnTo>
                  <a:cubicBezTo>
                    <a:pt x="1326724" y="2281962"/>
                    <a:pt x="1320676" y="2296563"/>
                    <a:pt x="1309911" y="2307329"/>
                  </a:cubicBezTo>
                  <a:cubicBezTo>
                    <a:pt x="1299145" y="2318094"/>
                    <a:pt x="1284544" y="2324142"/>
                    <a:pt x="1269319" y="2324142"/>
                  </a:cubicBezTo>
                  <a:lnTo>
                    <a:pt x="57405" y="2324142"/>
                  </a:lnTo>
                  <a:cubicBezTo>
                    <a:pt x="25701" y="2324142"/>
                    <a:pt x="0" y="2298441"/>
                    <a:pt x="0" y="2266737"/>
                  </a:cubicBezTo>
                  <a:lnTo>
                    <a:pt x="0" y="57405"/>
                  </a:lnTo>
                  <a:cubicBezTo>
                    <a:pt x="0" y="25701"/>
                    <a:pt x="25701" y="0"/>
                    <a:pt x="57405" y="0"/>
                  </a:cubicBezTo>
                  <a:close/>
                </a:path>
              </a:pathLst>
            </a:custGeom>
            <a:solidFill>
              <a:srgbClr val="A6D1C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326724" cy="2352717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22399" y="2798840"/>
            <a:ext cx="3911052" cy="6851341"/>
            <a:chOff x="0" y="0"/>
            <a:chExt cx="1326724" cy="23241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6724" cy="2324142"/>
            </a:xfrm>
            <a:custGeom>
              <a:avLst/>
              <a:gdLst/>
              <a:ahLst/>
              <a:cxnLst/>
              <a:rect l="l" t="t" r="r" b="b"/>
              <a:pathLst>
                <a:path w="1326724" h="2324142">
                  <a:moveTo>
                    <a:pt x="57405" y="0"/>
                  </a:moveTo>
                  <a:lnTo>
                    <a:pt x="1269319" y="0"/>
                  </a:lnTo>
                  <a:cubicBezTo>
                    <a:pt x="1301023" y="0"/>
                    <a:pt x="1326724" y="25701"/>
                    <a:pt x="1326724" y="57405"/>
                  </a:cubicBezTo>
                  <a:lnTo>
                    <a:pt x="1326724" y="2266737"/>
                  </a:lnTo>
                  <a:cubicBezTo>
                    <a:pt x="1326724" y="2281962"/>
                    <a:pt x="1320676" y="2296563"/>
                    <a:pt x="1309911" y="2307329"/>
                  </a:cubicBezTo>
                  <a:cubicBezTo>
                    <a:pt x="1299145" y="2318094"/>
                    <a:pt x="1284544" y="2324142"/>
                    <a:pt x="1269319" y="2324142"/>
                  </a:cubicBezTo>
                  <a:lnTo>
                    <a:pt x="57405" y="2324142"/>
                  </a:lnTo>
                  <a:cubicBezTo>
                    <a:pt x="25701" y="2324142"/>
                    <a:pt x="0" y="2298441"/>
                    <a:pt x="0" y="2266737"/>
                  </a:cubicBezTo>
                  <a:lnTo>
                    <a:pt x="0" y="57405"/>
                  </a:lnTo>
                  <a:cubicBezTo>
                    <a:pt x="0" y="25701"/>
                    <a:pt x="25701" y="0"/>
                    <a:pt x="57405" y="0"/>
                  </a:cubicBezTo>
                  <a:close/>
                </a:path>
              </a:pathLst>
            </a:custGeom>
            <a:solidFill>
              <a:srgbClr val="47764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26724" cy="2352717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50708" y="2798840"/>
            <a:ext cx="3911052" cy="6851341"/>
            <a:chOff x="0" y="0"/>
            <a:chExt cx="1326724" cy="23241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724" cy="2324142"/>
            </a:xfrm>
            <a:custGeom>
              <a:avLst/>
              <a:gdLst/>
              <a:ahLst/>
              <a:cxnLst/>
              <a:rect l="l" t="t" r="r" b="b"/>
              <a:pathLst>
                <a:path w="1326724" h="2324142">
                  <a:moveTo>
                    <a:pt x="57405" y="0"/>
                  </a:moveTo>
                  <a:lnTo>
                    <a:pt x="1269319" y="0"/>
                  </a:lnTo>
                  <a:cubicBezTo>
                    <a:pt x="1301023" y="0"/>
                    <a:pt x="1326724" y="25701"/>
                    <a:pt x="1326724" y="57405"/>
                  </a:cubicBezTo>
                  <a:lnTo>
                    <a:pt x="1326724" y="2266737"/>
                  </a:lnTo>
                  <a:cubicBezTo>
                    <a:pt x="1326724" y="2281962"/>
                    <a:pt x="1320676" y="2296563"/>
                    <a:pt x="1309911" y="2307329"/>
                  </a:cubicBezTo>
                  <a:cubicBezTo>
                    <a:pt x="1299145" y="2318094"/>
                    <a:pt x="1284544" y="2324142"/>
                    <a:pt x="1269319" y="2324142"/>
                  </a:cubicBezTo>
                  <a:lnTo>
                    <a:pt x="57405" y="2324142"/>
                  </a:lnTo>
                  <a:cubicBezTo>
                    <a:pt x="25701" y="2324142"/>
                    <a:pt x="0" y="2298441"/>
                    <a:pt x="0" y="2266737"/>
                  </a:cubicBezTo>
                  <a:lnTo>
                    <a:pt x="0" y="57405"/>
                  </a:lnTo>
                  <a:cubicBezTo>
                    <a:pt x="0" y="25701"/>
                    <a:pt x="25701" y="0"/>
                    <a:pt x="57405" y="0"/>
                  </a:cubicBezTo>
                  <a:close/>
                </a:path>
              </a:pathLst>
            </a:custGeom>
            <a:solidFill>
              <a:srgbClr val="A6D1C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26724" cy="2352717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79018" y="2798840"/>
            <a:ext cx="3911052" cy="6851341"/>
            <a:chOff x="0" y="0"/>
            <a:chExt cx="1326724" cy="23241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26724" cy="2324142"/>
            </a:xfrm>
            <a:custGeom>
              <a:avLst/>
              <a:gdLst/>
              <a:ahLst/>
              <a:cxnLst/>
              <a:rect l="l" t="t" r="r" b="b"/>
              <a:pathLst>
                <a:path w="1326724" h="2324142">
                  <a:moveTo>
                    <a:pt x="57405" y="0"/>
                  </a:moveTo>
                  <a:lnTo>
                    <a:pt x="1269319" y="0"/>
                  </a:lnTo>
                  <a:cubicBezTo>
                    <a:pt x="1301023" y="0"/>
                    <a:pt x="1326724" y="25701"/>
                    <a:pt x="1326724" y="57405"/>
                  </a:cubicBezTo>
                  <a:lnTo>
                    <a:pt x="1326724" y="2266737"/>
                  </a:lnTo>
                  <a:cubicBezTo>
                    <a:pt x="1326724" y="2281962"/>
                    <a:pt x="1320676" y="2296563"/>
                    <a:pt x="1309911" y="2307329"/>
                  </a:cubicBezTo>
                  <a:cubicBezTo>
                    <a:pt x="1299145" y="2318094"/>
                    <a:pt x="1284544" y="2324142"/>
                    <a:pt x="1269319" y="2324142"/>
                  </a:cubicBezTo>
                  <a:lnTo>
                    <a:pt x="57405" y="2324142"/>
                  </a:lnTo>
                  <a:cubicBezTo>
                    <a:pt x="25701" y="2324142"/>
                    <a:pt x="0" y="2298441"/>
                    <a:pt x="0" y="2266737"/>
                  </a:cubicBezTo>
                  <a:lnTo>
                    <a:pt x="0" y="57405"/>
                  </a:lnTo>
                  <a:cubicBezTo>
                    <a:pt x="0" y="25701"/>
                    <a:pt x="25701" y="0"/>
                    <a:pt x="57405" y="0"/>
                  </a:cubicBezTo>
                  <a:close/>
                </a:path>
              </a:pathLst>
            </a:custGeom>
            <a:solidFill>
              <a:srgbClr val="47764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26724" cy="2352717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278401" y="6224510"/>
            <a:ext cx="3602889" cy="2623791"/>
          </a:xfrm>
          <a:custGeom>
            <a:avLst/>
            <a:gdLst/>
            <a:ahLst/>
            <a:cxnLst/>
            <a:rect l="l" t="t" r="r" b="b"/>
            <a:pathLst>
              <a:path w="3602889" h="2623791">
                <a:moveTo>
                  <a:pt x="0" y="0"/>
                </a:moveTo>
                <a:lnTo>
                  <a:pt x="3602889" y="0"/>
                </a:lnTo>
                <a:lnTo>
                  <a:pt x="3602889" y="2623791"/>
                </a:lnTo>
                <a:lnTo>
                  <a:pt x="0" y="262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02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563218" y="6166417"/>
            <a:ext cx="3364942" cy="2739977"/>
          </a:xfrm>
          <a:custGeom>
            <a:avLst/>
            <a:gdLst/>
            <a:ahLst/>
            <a:cxnLst/>
            <a:rect l="l" t="t" r="r" b="b"/>
            <a:pathLst>
              <a:path w="3364942" h="2739977">
                <a:moveTo>
                  <a:pt x="0" y="0"/>
                </a:moveTo>
                <a:lnTo>
                  <a:pt x="3364942" y="0"/>
                </a:lnTo>
                <a:lnTo>
                  <a:pt x="3364942" y="2739977"/>
                </a:lnTo>
                <a:lnTo>
                  <a:pt x="0" y="2739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140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746748" y="6933308"/>
            <a:ext cx="3089543" cy="2245068"/>
          </a:xfrm>
          <a:custGeom>
            <a:avLst/>
            <a:gdLst/>
            <a:ahLst/>
            <a:cxnLst/>
            <a:rect l="l" t="t" r="r" b="b"/>
            <a:pathLst>
              <a:path w="3089543" h="2245068">
                <a:moveTo>
                  <a:pt x="0" y="0"/>
                </a:moveTo>
                <a:lnTo>
                  <a:pt x="3089543" y="0"/>
                </a:lnTo>
                <a:lnTo>
                  <a:pt x="3089543" y="2245068"/>
                </a:lnTo>
                <a:lnTo>
                  <a:pt x="0" y="2245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48655" y="6331933"/>
            <a:ext cx="3285409" cy="2408944"/>
          </a:xfrm>
          <a:custGeom>
            <a:avLst/>
            <a:gdLst/>
            <a:ahLst/>
            <a:cxnLst/>
            <a:rect l="l" t="t" r="r" b="b"/>
            <a:pathLst>
              <a:path w="3285409" h="2408944">
                <a:moveTo>
                  <a:pt x="0" y="0"/>
                </a:moveTo>
                <a:lnTo>
                  <a:pt x="3285409" y="0"/>
                </a:lnTo>
                <a:lnTo>
                  <a:pt x="3285409" y="2408944"/>
                </a:lnTo>
                <a:lnTo>
                  <a:pt x="0" y="2408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102" r="-11102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562858" y="360355"/>
            <a:ext cx="13375701" cy="218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 spc="-104">
                <a:solidFill>
                  <a:srgbClr val="2B2B2B"/>
                </a:solidFill>
                <a:latin typeface="Literata Bold"/>
              </a:rPr>
              <a:t>TIPOS DE ENERGÍAS </a:t>
            </a:r>
          </a:p>
          <a:p>
            <a:pPr algn="ctr">
              <a:lnSpc>
                <a:spcPts val="8480"/>
              </a:lnSpc>
            </a:pPr>
            <a:r>
              <a:rPr lang="en-US" sz="8000" spc="-104">
                <a:solidFill>
                  <a:srgbClr val="2B2B2B"/>
                </a:solidFill>
                <a:latin typeface="Literata Bold"/>
              </a:rPr>
              <a:t>NO RENOVABLES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0163" y="3069365"/>
            <a:ext cx="3298360" cy="51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spc="-44">
                <a:solidFill>
                  <a:srgbClr val="2B2B2B"/>
                </a:solidFill>
                <a:latin typeface="Literata Bold"/>
              </a:rPr>
              <a:t>PETROLEO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8655" y="4060854"/>
            <a:ext cx="3211769" cy="204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399" spc="-47">
                <a:solidFill>
                  <a:srgbClr val="2B2B2B"/>
                </a:solidFill>
                <a:latin typeface="Alice"/>
              </a:rPr>
              <a:t>Este liquido viscoso de color verde, amarillo, marrón o negro constituido por hidrocarburos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28744" y="3114042"/>
            <a:ext cx="3298360" cy="51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spc="-44">
                <a:solidFill>
                  <a:srgbClr val="2B2B2B"/>
                </a:solidFill>
                <a:latin typeface="Literata Bold"/>
              </a:rPr>
              <a:t>GAS NATURAL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96509" y="3114042"/>
            <a:ext cx="3298360" cy="51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spc="-44">
                <a:solidFill>
                  <a:srgbClr val="2B2B2B"/>
                </a:solidFill>
                <a:latin typeface="Literata Bold"/>
              </a:rPr>
              <a:t>CARBÓN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42340" y="3069365"/>
            <a:ext cx="3298360" cy="103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spc="-44">
                <a:solidFill>
                  <a:srgbClr val="2B2B2B"/>
                </a:solidFill>
                <a:latin typeface="Literata Bold"/>
              </a:rPr>
              <a:t>ENERGÍA NUCLEAR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76480" y="4094797"/>
            <a:ext cx="3602889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399" spc="-47">
                <a:solidFill>
                  <a:srgbClr val="2B2B2B"/>
                </a:solidFill>
                <a:latin typeface="Alice"/>
              </a:rPr>
              <a:t>Esta fuente de energía fósil consiste en una mezcla de hidrocarburos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84712" y="4153156"/>
            <a:ext cx="3521955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399" spc="-47">
                <a:solidFill>
                  <a:srgbClr val="2B2B2B"/>
                </a:solidFill>
                <a:latin typeface="Alice"/>
              </a:rPr>
              <a:t>Roca formada por carbono  y otras sustancias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771360" y="4347447"/>
            <a:ext cx="3211769" cy="245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399" spc="-47">
                <a:solidFill>
                  <a:srgbClr val="2B2B2B"/>
                </a:solidFill>
                <a:latin typeface="Alice"/>
              </a:rPr>
              <a:t>Se obtiene al bombardear con neutrones a gran velocidad, los átomos de ciertas sustancias las más usada es el uranio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14631" y="1727884"/>
            <a:ext cx="0" cy="7988892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237771" y="606474"/>
            <a:ext cx="7176860" cy="229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39"/>
              </a:lnSpc>
            </a:pPr>
            <a:r>
              <a:rPr lang="en-US" sz="7999" spc="-103">
                <a:solidFill>
                  <a:srgbClr val="EFEFEF"/>
                </a:solidFill>
                <a:latin typeface="Literata Bold"/>
              </a:rPr>
              <a:t>Energía Alternativa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905375"/>
            <a:ext cx="7038309" cy="461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EFEFEF"/>
                </a:solidFill>
                <a:latin typeface="Yodnam"/>
              </a:rPr>
              <a:t>Se consideran aquellas que puedan suplir a las energías o fuentes energéticas actuales, ya que por su efecto contaminante o fundamentalmente por su posibilidad de renovación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27754"/>
            <a:ext cx="7038309" cy="10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EFEFEF"/>
                </a:solidFill>
                <a:latin typeface="Yodnam"/>
              </a:rPr>
              <a:t>¿ Qué son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3075330"/>
            <a:ext cx="9100302" cy="17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Menor impacto ambiental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Menos costo de materia prima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Su energía es renovable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6281454"/>
            <a:ext cx="8146052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Menor eficiencia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Mayores riesgos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Producen menos energía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EFEF"/>
                </a:solidFill>
                <a:latin typeface="Yodnam"/>
              </a:rPr>
              <a:t>Daños a los ecosistemas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97872" y="4963189"/>
            <a:ext cx="7038309" cy="10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EFEFEF"/>
                </a:solidFill>
                <a:latin typeface="Yodnam"/>
              </a:rPr>
              <a:t>Desventajas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47399" y="1856787"/>
            <a:ext cx="7038309" cy="10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EFEFEF"/>
                </a:solidFill>
                <a:latin typeface="Yodnam"/>
              </a:rPr>
              <a:t>Ventajas 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0641" y="1848803"/>
            <a:ext cx="4184660" cy="1590806"/>
            <a:chOff x="0" y="0"/>
            <a:chExt cx="1564349" cy="594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4349" cy="594690"/>
            </a:xfrm>
            <a:custGeom>
              <a:avLst/>
              <a:gdLst/>
              <a:ahLst/>
              <a:cxnLst/>
              <a:rect l="l" t="t" r="r" b="b"/>
              <a:pathLst>
                <a:path w="1564349" h="594690">
                  <a:moveTo>
                    <a:pt x="53652" y="0"/>
                  </a:moveTo>
                  <a:lnTo>
                    <a:pt x="1510697" y="0"/>
                  </a:lnTo>
                  <a:cubicBezTo>
                    <a:pt x="1524926" y="0"/>
                    <a:pt x="1538573" y="5653"/>
                    <a:pt x="1548634" y="15714"/>
                  </a:cubicBezTo>
                  <a:cubicBezTo>
                    <a:pt x="1558696" y="25776"/>
                    <a:pt x="1564349" y="39423"/>
                    <a:pt x="1564349" y="53652"/>
                  </a:cubicBezTo>
                  <a:lnTo>
                    <a:pt x="1564349" y="541038"/>
                  </a:lnTo>
                  <a:cubicBezTo>
                    <a:pt x="1564349" y="555267"/>
                    <a:pt x="1558696" y="568914"/>
                    <a:pt x="1548634" y="578976"/>
                  </a:cubicBezTo>
                  <a:cubicBezTo>
                    <a:pt x="1538573" y="589037"/>
                    <a:pt x="1524926" y="594690"/>
                    <a:pt x="1510697" y="594690"/>
                  </a:cubicBezTo>
                  <a:lnTo>
                    <a:pt x="53652" y="594690"/>
                  </a:lnTo>
                  <a:cubicBezTo>
                    <a:pt x="39423" y="594690"/>
                    <a:pt x="25776" y="589037"/>
                    <a:pt x="15714" y="578976"/>
                  </a:cubicBezTo>
                  <a:cubicBezTo>
                    <a:pt x="5653" y="568914"/>
                    <a:pt x="0" y="555267"/>
                    <a:pt x="0" y="541038"/>
                  </a:cubicBezTo>
                  <a:lnTo>
                    <a:pt x="0" y="53652"/>
                  </a:lnTo>
                  <a:cubicBezTo>
                    <a:pt x="0" y="39423"/>
                    <a:pt x="5653" y="25776"/>
                    <a:pt x="15714" y="15714"/>
                  </a:cubicBezTo>
                  <a:cubicBezTo>
                    <a:pt x="25776" y="5653"/>
                    <a:pt x="39423" y="0"/>
                    <a:pt x="53652" y="0"/>
                  </a:cubicBezTo>
                  <a:close/>
                </a:path>
              </a:pathLst>
            </a:custGeom>
            <a:solidFill>
              <a:srgbClr val="EFEFE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564349" cy="623265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50641" y="6509125"/>
            <a:ext cx="4184660" cy="1590806"/>
            <a:chOff x="0" y="0"/>
            <a:chExt cx="1564349" cy="5946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4349" cy="594690"/>
            </a:xfrm>
            <a:custGeom>
              <a:avLst/>
              <a:gdLst/>
              <a:ahLst/>
              <a:cxnLst/>
              <a:rect l="l" t="t" r="r" b="b"/>
              <a:pathLst>
                <a:path w="1564349" h="594690">
                  <a:moveTo>
                    <a:pt x="53652" y="0"/>
                  </a:moveTo>
                  <a:lnTo>
                    <a:pt x="1510697" y="0"/>
                  </a:lnTo>
                  <a:cubicBezTo>
                    <a:pt x="1524926" y="0"/>
                    <a:pt x="1538573" y="5653"/>
                    <a:pt x="1548634" y="15714"/>
                  </a:cubicBezTo>
                  <a:cubicBezTo>
                    <a:pt x="1558696" y="25776"/>
                    <a:pt x="1564349" y="39423"/>
                    <a:pt x="1564349" y="53652"/>
                  </a:cubicBezTo>
                  <a:lnTo>
                    <a:pt x="1564349" y="541038"/>
                  </a:lnTo>
                  <a:cubicBezTo>
                    <a:pt x="1564349" y="555267"/>
                    <a:pt x="1558696" y="568914"/>
                    <a:pt x="1548634" y="578976"/>
                  </a:cubicBezTo>
                  <a:cubicBezTo>
                    <a:pt x="1538573" y="589037"/>
                    <a:pt x="1524926" y="594690"/>
                    <a:pt x="1510697" y="594690"/>
                  </a:cubicBezTo>
                  <a:lnTo>
                    <a:pt x="53652" y="594690"/>
                  </a:lnTo>
                  <a:cubicBezTo>
                    <a:pt x="39423" y="594690"/>
                    <a:pt x="25776" y="589037"/>
                    <a:pt x="15714" y="578976"/>
                  </a:cubicBezTo>
                  <a:cubicBezTo>
                    <a:pt x="5653" y="568914"/>
                    <a:pt x="0" y="555267"/>
                    <a:pt x="0" y="541038"/>
                  </a:cubicBezTo>
                  <a:lnTo>
                    <a:pt x="0" y="53652"/>
                  </a:lnTo>
                  <a:cubicBezTo>
                    <a:pt x="0" y="39423"/>
                    <a:pt x="5653" y="25776"/>
                    <a:pt x="15714" y="15714"/>
                  </a:cubicBezTo>
                  <a:cubicBezTo>
                    <a:pt x="25776" y="5653"/>
                    <a:pt x="39423" y="0"/>
                    <a:pt x="53652" y="0"/>
                  </a:cubicBezTo>
                  <a:close/>
                </a:path>
              </a:pathLst>
            </a:custGeom>
            <a:solidFill>
              <a:srgbClr val="EFEFE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564349" cy="623265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0641" y="4020634"/>
            <a:ext cx="4184660" cy="1590806"/>
            <a:chOff x="0" y="0"/>
            <a:chExt cx="1564349" cy="5946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64349" cy="594690"/>
            </a:xfrm>
            <a:custGeom>
              <a:avLst/>
              <a:gdLst/>
              <a:ahLst/>
              <a:cxnLst/>
              <a:rect l="l" t="t" r="r" b="b"/>
              <a:pathLst>
                <a:path w="1564349" h="594690">
                  <a:moveTo>
                    <a:pt x="53652" y="0"/>
                  </a:moveTo>
                  <a:lnTo>
                    <a:pt x="1510697" y="0"/>
                  </a:lnTo>
                  <a:cubicBezTo>
                    <a:pt x="1524926" y="0"/>
                    <a:pt x="1538573" y="5653"/>
                    <a:pt x="1548634" y="15714"/>
                  </a:cubicBezTo>
                  <a:cubicBezTo>
                    <a:pt x="1558696" y="25776"/>
                    <a:pt x="1564349" y="39423"/>
                    <a:pt x="1564349" y="53652"/>
                  </a:cubicBezTo>
                  <a:lnTo>
                    <a:pt x="1564349" y="541038"/>
                  </a:lnTo>
                  <a:cubicBezTo>
                    <a:pt x="1564349" y="555267"/>
                    <a:pt x="1558696" y="568914"/>
                    <a:pt x="1548634" y="578976"/>
                  </a:cubicBezTo>
                  <a:cubicBezTo>
                    <a:pt x="1538573" y="589037"/>
                    <a:pt x="1524926" y="594690"/>
                    <a:pt x="1510697" y="594690"/>
                  </a:cubicBezTo>
                  <a:lnTo>
                    <a:pt x="53652" y="594690"/>
                  </a:lnTo>
                  <a:cubicBezTo>
                    <a:pt x="39423" y="594690"/>
                    <a:pt x="25776" y="589037"/>
                    <a:pt x="15714" y="578976"/>
                  </a:cubicBezTo>
                  <a:cubicBezTo>
                    <a:pt x="5653" y="568914"/>
                    <a:pt x="0" y="555267"/>
                    <a:pt x="0" y="541038"/>
                  </a:cubicBezTo>
                  <a:lnTo>
                    <a:pt x="0" y="53652"/>
                  </a:lnTo>
                  <a:cubicBezTo>
                    <a:pt x="0" y="39423"/>
                    <a:pt x="5653" y="25776"/>
                    <a:pt x="15714" y="15714"/>
                  </a:cubicBezTo>
                  <a:cubicBezTo>
                    <a:pt x="25776" y="5653"/>
                    <a:pt x="39423" y="0"/>
                    <a:pt x="53652" y="0"/>
                  </a:cubicBezTo>
                  <a:close/>
                </a:path>
              </a:pathLst>
            </a:custGeom>
            <a:solidFill>
              <a:srgbClr val="EFEFE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564349" cy="623265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66863" y="6509125"/>
            <a:ext cx="4184660" cy="1590806"/>
            <a:chOff x="0" y="0"/>
            <a:chExt cx="1564349" cy="5946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4349" cy="594690"/>
            </a:xfrm>
            <a:custGeom>
              <a:avLst/>
              <a:gdLst/>
              <a:ahLst/>
              <a:cxnLst/>
              <a:rect l="l" t="t" r="r" b="b"/>
              <a:pathLst>
                <a:path w="1564349" h="594690">
                  <a:moveTo>
                    <a:pt x="53652" y="0"/>
                  </a:moveTo>
                  <a:lnTo>
                    <a:pt x="1510697" y="0"/>
                  </a:lnTo>
                  <a:cubicBezTo>
                    <a:pt x="1524926" y="0"/>
                    <a:pt x="1538573" y="5653"/>
                    <a:pt x="1548634" y="15714"/>
                  </a:cubicBezTo>
                  <a:cubicBezTo>
                    <a:pt x="1558696" y="25776"/>
                    <a:pt x="1564349" y="39423"/>
                    <a:pt x="1564349" y="53652"/>
                  </a:cubicBezTo>
                  <a:lnTo>
                    <a:pt x="1564349" y="541038"/>
                  </a:lnTo>
                  <a:cubicBezTo>
                    <a:pt x="1564349" y="555267"/>
                    <a:pt x="1558696" y="568914"/>
                    <a:pt x="1548634" y="578976"/>
                  </a:cubicBezTo>
                  <a:cubicBezTo>
                    <a:pt x="1538573" y="589037"/>
                    <a:pt x="1524926" y="594690"/>
                    <a:pt x="1510697" y="594690"/>
                  </a:cubicBezTo>
                  <a:lnTo>
                    <a:pt x="53652" y="594690"/>
                  </a:lnTo>
                  <a:cubicBezTo>
                    <a:pt x="39423" y="594690"/>
                    <a:pt x="25776" y="589037"/>
                    <a:pt x="15714" y="578976"/>
                  </a:cubicBezTo>
                  <a:cubicBezTo>
                    <a:pt x="5653" y="568914"/>
                    <a:pt x="0" y="555267"/>
                    <a:pt x="0" y="541038"/>
                  </a:cubicBezTo>
                  <a:lnTo>
                    <a:pt x="0" y="53652"/>
                  </a:lnTo>
                  <a:cubicBezTo>
                    <a:pt x="0" y="39423"/>
                    <a:pt x="5653" y="25776"/>
                    <a:pt x="15714" y="15714"/>
                  </a:cubicBezTo>
                  <a:cubicBezTo>
                    <a:pt x="25776" y="5653"/>
                    <a:pt x="39423" y="0"/>
                    <a:pt x="53652" y="0"/>
                  </a:cubicBezTo>
                  <a:close/>
                </a:path>
              </a:pathLst>
            </a:custGeom>
            <a:solidFill>
              <a:srgbClr val="EFEFE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564349" cy="623265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766863" y="4020634"/>
            <a:ext cx="4184660" cy="1590806"/>
            <a:chOff x="0" y="0"/>
            <a:chExt cx="1564349" cy="5946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64349" cy="594690"/>
            </a:xfrm>
            <a:custGeom>
              <a:avLst/>
              <a:gdLst/>
              <a:ahLst/>
              <a:cxnLst/>
              <a:rect l="l" t="t" r="r" b="b"/>
              <a:pathLst>
                <a:path w="1564349" h="594690">
                  <a:moveTo>
                    <a:pt x="53652" y="0"/>
                  </a:moveTo>
                  <a:lnTo>
                    <a:pt x="1510697" y="0"/>
                  </a:lnTo>
                  <a:cubicBezTo>
                    <a:pt x="1524926" y="0"/>
                    <a:pt x="1538573" y="5653"/>
                    <a:pt x="1548634" y="15714"/>
                  </a:cubicBezTo>
                  <a:cubicBezTo>
                    <a:pt x="1558696" y="25776"/>
                    <a:pt x="1564349" y="39423"/>
                    <a:pt x="1564349" y="53652"/>
                  </a:cubicBezTo>
                  <a:lnTo>
                    <a:pt x="1564349" y="541038"/>
                  </a:lnTo>
                  <a:cubicBezTo>
                    <a:pt x="1564349" y="555267"/>
                    <a:pt x="1558696" y="568914"/>
                    <a:pt x="1548634" y="578976"/>
                  </a:cubicBezTo>
                  <a:cubicBezTo>
                    <a:pt x="1538573" y="589037"/>
                    <a:pt x="1524926" y="594690"/>
                    <a:pt x="1510697" y="594690"/>
                  </a:cubicBezTo>
                  <a:lnTo>
                    <a:pt x="53652" y="594690"/>
                  </a:lnTo>
                  <a:cubicBezTo>
                    <a:pt x="39423" y="594690"/>
                    <a:pt x="25776" y="589037"/>
                    <a:pt x="15714" y="578976"/>
                  </a:cubicBezTo>
                  <a:cubicBezTo>
                    <a:pt x="5653" y="568914"/>
                    <a:pt x="0" y="555267"/>
                    <a:pt x="0" y="541038"/>
                  </a:cubicBezTo>
                  <a:lnTo>
                    <a:pt x="0" y="53652"/>
                  </a:lnTo>
                  <a:cubicBezTo>
                    <a:pt x="0" y="39423"/>
                    <a:pt x="5653" y="25776"/>
                    <a:pt x="15714" y="15714"/>
                  </a:cubicBezTo>
                  <a:cubicBezTo>
                    <a:pt x="25776" y="5653"/>
                    <a:pt x="39423" y="0"/>
                    <a:pt x="53652" y="0"/>
                  </a:cubicBezTo>
                  <a:close/>
                </a:path>
              </a:pathLst>
            </a:custGeom>
            <a:solidFill>
              <a:srgbClr val="EFEFE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564349" cy="623265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766863" y="1848803"/>
            <a:ext cx="4184660" cy="1590806"/>
            <a:chOff x="0" y="0"/>
            <a:chExt cx="1564349" cy="5946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64349" cy="594690"/>
            </a:xfrm>
            <a:custGeom>
              <a:avLst/>
              <a:gdLst/>
              <a:ahLst/>
              <a:cxnLst/>
              <a:rect l="l" t="t" r="r" b="b"/>
              <a:pathLst>
                <a:path w="1564349" h="594690">
                  <a:moveTo>
                    <a:pt x="53652" y="0"/>
                  </a:moveTo>
                  <a:lnTo>
                    <a:pt x="1510697" y="0"/>
                  </a:lnTo>
                  <a:cubicBezTo>
                    <a:pt x="1524926" y="0"/>
                    <a:pt x="1538573" y="5653"/>
                    <a:pt x="1548634" y="15714"/>
                  </a:cubicBezTo>
                  <a:cubicBezTo>
                    <a:pt x="1558696" y="25776"/>
                    <a:pt x="1564349" y="39423"/>
                    <a:pt x="1564349" y="53652"/>
                  </a:cubicBezTo>
                  <a:lnTo>
                    <a:pt x="1564349" y="541038"/>
                  </a:lnTo>
                  <a:cubicBezTo>
                    <a:pt x="1564349" y="555267"/>
                    <a:pt x="1558696" y="568914"/>
                    <a:pt x="1548634" y="578976"/>
                  </a:cubicBezTo>
                  <a:cubicBezTo>
                    <a:pt x="1538573" y="589037"/>
                    <a:pt x="1524926" y="594690"/>
                    <a:pt x="1510697" y="594690"/>
                  </a:cubicBezTo>
                  <a:lnTo>
                    <a:pt x="53652" y="594690"/>
                  </a:lnTo>
                  <a:cubicBezTo>
                    <a:pt x="39423" y="594690"/>
                    <a:pt x="25776" y="589037"/>
                    <a:pt x="15714" y="578976"/>
                  </a:cubicBezTo>
                  <a:cubicBezTo>
                    <a:pt x="5653" y="568914"/>
                    <a:pt x="0" y="555267"/>
                    <a:pt x="0" y="541038"/>
                  </a:cubicBezTo>
                  <a:lnTo>
                    <a:pt x="0" y="53652"/>
                  </a:lnTo>
                  <a:cubicBezTo>
                    <a:pt x="0" y="39423"/>
                    <a:pt x="5653" y="25776"/>
                    <a:pt x="15714" y="15714"/>
                  </a:cubicBezTo>
                  <a:cubicBezTo>
                    <a:pt x="25776" y="5653"/>
                    <a:pt x="39423" y="0"/>
                    <a:pt x="53652" y="0"/>
                  </a:cubicBezTo>
                  <a:close/>
                </a:path>
              </a:pathLst>
            </a:custGeom>
            <a:solidFill>
              <a:srgbClr val="EFEFE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564349" cy="623265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780322" y="4020634"/>
            <a:ext cx="4184660" cy="1590806"/>
            <a:chOff x="0" y="0"/>
            <a:chExt cx="1564349" cy="5946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64349" cy="594690"/>
            </a:xfrm>
            <a:custGeom>
              <a:avLst/>
              <a:gdLst/>
              <a:ahLst/>
              <a:cxnLst/>
              <a:rect l="l" t="t" r="r" b="b"/>
              <a:pathLst>
                <a:path w="1564349" h="594690">
                  <a:moveTo>
                    <a:pt x="53652" y="0"/>
                  </a:moveTo>
                  <a:lnTo>
                    <a:pt x="1510697" y="0"/>
                  </a:lnTo>
                  <a:cubicBezTo>
                    <a:pt x="1524926" y="0"/>
                    <a:pt x="1538573" y="5653"/>
                    <a:pt x="1548634" y="15714"/>
                  </a:cubicBezTo>
                  <a:cubicBezTo>
                    <a:pt x="1558696" y="25776"/>
                    <a:pt x="1564349" y="39423"/>
                    <a:pt x="1564349" y="53652"/>
                  </a:cubicBezTo>
                  <a:lnTo>
                    <a:pt x="1564349" y="541038"/>
                  </a:lnTo>
                  <a:cubicBezTo>
                    <a:pt x="1564349" y="555267"/>
                    <a:pt x="1558696" y="568914"/>
                    <a:pt x="1548634" y="578976"/>
                  </a:cubicBezTo>
                  <a:cubicBezTo>
                    <a:pt x="1538573" y="589037"/>
                    <a:pt x="1524926" y="594690"/>
                    <a:pt x="1510697" y="594690"/>
                  </a:cubicBezTo>
                  <a:lnTo>
                    <a:pt x="53652" y="594690"/>
                  </a:lnTo>
                  <a:cubicBezTo>
                    <a:pt x="39423" y="594690"/>
                    <a:pt x="25776" y="589037"/>
                    <a:pt x="15714" y="578976"/>
                  </a:cubicBezTo>
                  <a:cubicBezTo>
                    <a:pt x="5653" y="568914"/>
                    <a:pt x="0" y="555267"/>
                    <a:pt x="0" y="541038"/>
                  </a:cubicBezTo>
                  <a:lnTo>
                    <a:pt x="0" y="53652"/>
                  </a:lnTo>
                  <a:cubicBezTo>
                    <a:pt x="0" y="39423"/>
                    <a:pt x="5653" y="25776"/>
                    <a:pt x="15714" y="15714"/>
                  </a:cubicBezTo>
                  <a:cubicBezTo>
                    <a:pt x="25776" y="5653"/>
                    <a:pt x="39423" y="0"/>
                    <a:pt x="53652" y="0"/>
                  </a:cubicBezTo>
                  <a:close/>
                </a:path>
              </a:pathLst>
            </a:custGeom>
            <a:solidFill>
              <a:srgbClr val="EFEFEF"/>
            </a:solidFill>
            <a:ln w="19050" cap="rnd">
              <a:solidFill>
                <a:srgbClr val="2B2B2B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64349" cy="623265"/>
            </a:xfrm>
            <a:prstGeom prst="rect">
              <a:avLst/>
            </a:prstGeom>
          </p:spPr>
          <p:txBody>
            <a:bodyPr lIns="36956" tIns="36956" rIns="36956" bIns="36956" rtlCol="0" anchor="ctr"/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50641" y="529971"/>
            <a:ext cx="18086099" cy="1045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5"/>
              </a:lnSpc>
            </a:pPr>
            <a:r>
              <a:rPr lang="en-US" sz="7199" spc="-93">
                <a:solidFill>
                  <a:srgbClr val="2B2B2B"/>
                </a:solidFill>
                <a:latin typeface="Literata Bold"/>
              </a:rPr>
              <a:t>TIPOS DE ENERGÍA ALTERNATIVA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356539" y="1922497"/>
            <a:ext cx="639901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ENERGÍA </a:t>
            </a:r>
          </a:p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SOLAR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356539" y="4103567"/>
            <a:ext cx="639901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ENERGÍA </a:t>
            </a:r>
          </a:p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EÓLICA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356539" y="6592058"/>
            <a:ext cx="639901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ENERGÍA </a:t>
            </a:r>
          </a:p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MAREOMOTRIZ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675422" y="4103567"/>
            <a:ext cx="639901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ENERGÍA </a:t>
            </a:r>
          </a:p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BIOGAS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659683" y="6592058"/>
            <a:ext cx="639901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ENERGÍA </a:t>
            </a:r>
          </a:p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BIOMASA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59683" y="4103567"/>
            <a:ext cx="639901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ENERGÍA </a:t>
            </a:r>
          </a:p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GEOTÉRMICA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59683" y="1931736"/>
            <a:ext cx="639901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ENERGÍA </a:t>
            </a:r>
          </a:p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2B2B2B"/>
                </a:solidFill>
                <a:latin typeface="Alice Bold"/>
              </a:rPr>
              <a:t>UNDIMOTRIZ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Personalizado</PresentationFormat>
  <Paragraphs>76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Alice</vt:lpstr>
      <vt:lpstr>Alice Bold</vt:lpstr>
      <vt:lpstr> Avenir Next Arabic Semi-Bold</vt:lpstr>
      <vt:lpstr>Calibri</vt:lpstr>
      <vt:lpstr>Yodnam</vt:lpstr>
      <vt:lpstr>Literata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Energía Sostenible Moderno Verde y Gris</dc:title>
  <cp:lastModifiedBy>Cuenta Microsoft</cp:lastModifiedBy>
  <cp:revision>1</cp:revision>
  <dcterms:created xsi:type="dcterms:W3CDTF">2006-08-16T00:00:00Z</dcterms:created>
  <dcterms:modified xsi:type="dcterms:W3CDTF">2024-06-03T01:48:02Z</dcterms:modified>
  <dc:identifier>DAGHB4tYCyQ</dc:identifier>
</cp:coreProperties>
</file>