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5" r:id="rId14"/>
    <p:sldId id="274" r:id="rId15"/>
    <p:sldId id="273" r:id="rId16"/>
    <p:sldId id="272" r:id="rId17"/>
    <p:sldId id="271" r:id="rId18"/>
    <p:sldId id="270" r:id="rId19"/>
    <p:sldId id="259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GIC" initials="U" lastIdx="0" clrIdx="0">
    <p:extLst>
      <p:ext uri="{19B8F6BF-5375-455C-9EA6-DF929625EA0E}">
        <p15:presenceInfo xmlns:p15="http://schemas.microsoft.com/office/powerpoint/2012/main" xmlns="" userId="GRG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563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1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667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054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779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750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454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004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551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117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986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E72A-A4C2-4265-8885-E57C8D088402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D3D5-4CFD-4554-8E48-68FA2B370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338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AF4824A-6038-412A-BDD5-69B6F07FABD9}"/>
              </a:ext>
            </a:extLst>
          </p:cNvPr>
          <p:cNvSpPr/>
          <p:nvPr/>
        </p:nvSpPr>
        <p:spPr>
          <a:xfrm>
            <a:off x="0" y="0"/>
            <a:ext cx="5989983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xmlns="" id="{B524E14C-DB60-45A5-ABD0-A11BD4130043}"/>
              </a:ext>
            </a:extLst>
          </p:cNvPr>
          <p:cNvSpPr txBox="1"/>
          <p:nvPr/>
        </p:nvSpPr>
        <p:spPr>
          <a:xfrm>
            <a:off x="6698972" y="76200"/>
            <a:ext cx="498944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endParaRPr lang="es-MX" dirty="0"/>
          </a:p>
          <a:p>
            <a:endParaRPr lang="es-MX" dirty="0"/>
          </a:p>
          <a:p>
            <a:pPr algn="ctr"/>
            <a:endParaRPr lang="es-MX" sz="2200" dirty="0"/>
          </a:p>
          <a:p>
            <a:pPr algn="ctr"/>
            <a:r>
              <a:rPr lang="es-MX" sz="2200" dirty="0"/>
              <a:t>LABOREO DE MINAS I </a:t>
            </a:r>
          </a:p>
          <a:p>
            <a:pPr algn="ctr"/>
            <a:endParaRPr lang="es-MX" sz="2200" dirty="0"/>
          </a:p>
          <a:p>
            <a:pPr algn="ctr"/>
            <a:r>
              <a:rPr lang="es-MX" sz="2200" dirty="0"/>
              <a:t>“EXPLOSIVOS”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Prof.:                   Grgic Aldana</a:t>
            </a:r>
          </a:p>
          <a:p>
            <a:endParaRPr lang="es-MX" dirty="0"/>
          </a:p>
          <a:p>
            <a:r>
              <a:rPr lang="es-MX" dirty="0"/>
              <a:t>Año:                     </a:t>
            </a:r>
            <a:r>
              <a:rPr lang="es-MX" dirty="0" smtClean="0"/>
              <a:t>2024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F0905F84-833A-4D1F-B7DD-10BC41154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22276" r="62253" b="61096"/>
          <a:stretch/>
        </p:blipFill>
        <p:spPr bwMode="auto">
          <a:xfrm>
            <a:off x="7768438" y="76200"/>
            <a:ext cx="3095031" cy="2213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636792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2" y="-6627"/>
            <a:ext cx="62815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8562" y="959693"/>
            <a:ext cx="45156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E- Características de los gases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Cuando los explosivos se encuentran balanceados en su cantidad de oxigeno presente generaran gases de tipo </a:t>
            </a:r>
            <a:r>
              <a:rPr lang="es-ES" sz="2000" b="1" dirty="0">
                <a:latin typeface="Arial Narrow" panose="020B0606020202030204" pitchFamily="34" charset="0"/>
              </a:rPr>
              <a:t>NO</a:t>
            </a:r>
            <a:r>
              <a:rPr lang="es-ES" sz="2000" dirty="0">
                <a:latin typeface="Arial Narrow" panose="020B0606020202030204" pitchFamily="34" charset="0"/>
              </a:rPr>
              <a:t> tóxicos pero cuando el oxigeno se encuentra desbalanceado van a producir gases de tipo </a:t>
            </a:r>
            <a:r>
              <a:rPr lang="es-ES" sz="2000" b="1" dirty="0">
                <a:latin typeface="Arial Narrow" panose="020B0606020202030204" pitchFamily="34" charset="0"/>
              </a:rPr>
              <a:t>TOXICOS</a:t>
            </a:r>
            <a:r>
              <a:rPr lang="es-ES" sz="2000" dirty="0">
                <a:latin typeface="Arial Narrow" panose="020B0606020202030204" pitchFamily="34" charset="0"/>
              </a:rPr>
              <a:t>, entre los que podemos mencionar: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-Óxidos de nitrógeno (</a:t>
            </a:r>
            <a:r>
              <a:rPr lang="es-ES" sz="2000" dirty="0" err="1">
                <a:latin typeface="Arial Narrow" panose="020B0606020202030204" pitchFamily="34" charset="0"/>
              </a:rPr>
              <a:t>NO</a:t>
            </a:r>
            <a:r>
              <a:rPr lang="es-ES" sz="1400" dirty="0" err="1">
                <a:latin typeface="Arial Narrow" panose="020B0606020202030204" pitchFamily="34" charset="0"/>
              </a:rPr>
              <a:t>x</a:t>
            </a:r>
            <a:r>
              <a:rPr lang="es-ES" sz="2000" dirty="0">
                <a:latin typeface="Arial Narrow" panose="020B0606020202030204" pitchFamily="34" charset="0"/>
              </a:rPr>
              <a:t>)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-Monóxido de carbono (CO)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556515" y="189696"/>
            <a:ext cx="53737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Propiedades de detonación 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A- Velocidad de detonación</a:t>
            </a: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B- Diámetro crítico</a:t>
            </a: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C- Presión de detonación  </a:t>
            </a: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D- Presión de barreno 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E- Energía explosiva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F- Energía efectiva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De todas ellas la de mayor importancia es la </a:t>
            </a:r>
            <a:r>
              <a:rPr lang="es-ES" sz="2000" u="sng" dirty="0">
                <a:latin typeface="Arial Narrow" panose="020B0606020202030204" pitchFamily="34" charset="0"/>
              </a:rPr>
              <a:t>velocidad de detonación. 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La podemos definir como “la rapidez del movimiento del frente de la detonación a través del explosivo”.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Como la </a:t>
            </a:r>
            <a:r>
              <a:rPr lang="es-ES" sz="2000" b="1" dirty="0">
                <a:latin typeface="Arial Narrow" panose="020B0606020202030204" pitchFamily="34" charset="0"/>
              </a:rPr>
              <a:t>controlamos</a:t>
            </a:r>
            <a:r>
              <a:rPr lang="es-ES" sz="2000" dirty="0">
                <a:latin typeface="Arial Narrow" panose="020B0606020202030204" pitchFamily="34" charset="0"/>
              </a:rPr>
              <a:t>?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-Verificando las formulas del explosivo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-Tamaño de partículas del explosivo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-Diámetro de carga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-Características de la roca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-Grado de confinamiento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6356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6067133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3060" y="418209"/>
            <a:ext cx="486753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TIPOS DE EXPLOSIVOS </a:t>
            </a:r>
          </a:p>
          <a:p>
            <a:pPr algn="ctr"/>
            <a:endParaRPr lang="es-E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s-ES" sz="2000" b="1" dirty="0">
                <a:latin typeface="Arial Narrow" panose="020B0606020202030204" pitchFamily="34" charset="0"/>
              </a:rPr>
              <a:t>-NITRATO DE AMONIO  (NH</a:t>
            </a:r>
            <a:r>
              <a:rPr lang="es-ES" sz="1400" b="1" dirty="0">
                <a:latin typeface="Arial Narrow" panose="020B0606020202030204" pitchFamily="34" charset="0"/>
              </a:rPr>
              <a:t>4</a:t>
            </a:r>
            <a:r>
              <a:rPr lang="es-ES" sz="2000" b="1" dirty="0">
                <a:latin typeface="Arial Narrow" panose="020B0606020202030204" pitchFamily="34" charset="0"/>
              </a:rPr>
              <a:t>NO</a:t>
            </a:r>
            <a:r>
              <a:rPr lang="es-ES" sz="1400" b="1" dirty="0">
                <a:latin typeface="Arial Narrow" panose="020B0606020202030204" pitchFamily="34" charset="0"/>
              </a:rPr>
              <a:t>3</a:t>
            </a:r>
            <a:r>
              <a:rPr lang="es-ES" sz="2000" b="1" dirty="0">
                <a:latin typeface="Arial Narrow" panose="020B0606020202030204" pitchFamily="34" charset="0"/>
              </a:rPr>
              <a:t>)</a:t>
            </a:r>
          </a:p>
          <a:p>
            <a:endParaRPr lang="es-AR" sz="2000" dirty="0">
              <a:latin typeface="Arial Narrow" panose="020B0606020202030204" pitchFamily="34" charset="0"/>
            </a:endParaRPr>
          </a:p>
          <a:p>
            <a:r>
              <a:rPr lang="es-AR" sz="2000" dirty="0">
                <a:latin typeface="Arial Narrow" panose="020B0606020202030204" pitchFamily="34" charset="0"/>
              </a:rPr>
              <a:t>Es el producto entre (reacción química) el acido nítrico y amoniaco.</a:t>
            </a:r>
          </a:p>
          <a:p>
            <a:r>
              <a:rPr lang="es-AR" sz="2000" dirty="0">
                <a:latin typeface="Arial Narrow" panose="020B0606020202030204" pitchFamily="34" charset="0"/>
              </a:rPr>
              <a:t>Se trata de una solución que se evapora y se convierte en un “</a:t>
            </a:r>
            <a:r>
              <a:rPr lang="es-AR" sz="2000" dirty="0" err="1">
                <a:latin typeface="Arial Narrow" panose="020B0606020202030204" pitchFamily="34" charset="0"/>
              </a:rPr>
              <a:t>prill</a:t>
            </a:r>
            <a:r>
              <a:rPr lang="es-AR" sz="2000" dirty="0">
                <a:latin typeface="Arial Narrow" panose="020B0606020202030204" pitchFamily="34" charset="0"/>
              </a:rPr>
              <a:t>” solido de nitrato.</a:t>
            </a:r>
          </a:p>
          <a:p>
            <a:r>
              <a:rPr lang="es-AR" sz="2000" dirty="0">
                <a:latin typeface="Arial Narrow" panose="020B0606020202030204" pitchFamily="34" charset="0"/>
              </a:rPr>
              <a:t>La calidad de este solido depende del proceso de secado.</a:t>
            </a:r>
          </a:p>
          <a:p>
            <a:r>
              <a:rPr lang="es-AR" sz="2000" dirty="0">
                <a:latin typeface="Arial Narrow" panose="020B0606020202030204" pitchFamily="34" charset="0"/>
              </a:rPr>
              <a:t>Es necesario que este cumpla con ciertas propiedades como: </a:t>
            </a:r>
          </a:p>
          <a:p>
            <a:r>
              <a:rPr lang="es-AR" sz="2000" dirty="0">
                <a:latin typeface="Arial Narrow" panose="020B0606020202030204" pitchFamily="34" charset="0"/>
              </a:rPr>
              <a:t>-Retención de los combustibles</a:t>
            </a:r>
          </a:p>
          <a:p>
            <a:r>
              <a:rPr lang="es-AR" sz="2000" dirty="0">
                <a:latin typeface="Arial Narrow" panose="020B0606020202030204" pitchFamily="34" charset="0"/>
              </a:rPr>
              <a:t>-Bajo contenido de humedad </a:t>
            </a:r>
          </a:p>
          <a:p>
            <a:r>
              <a:rPr lang="es-AR" sz="2000" dirty="0">
                <a:latin typeface="Arial Narrow" panose="020B0606020202030204" pitchFamily="34" charset="0"/>
              </a:rPr>
              <a:t>-Flujo libre</a:t>
            </a:r>
          </a:p>
          <a:p>
            <a:r>
              <a:rPr lang="es-AR" sz="2000" dirty="0">
                <a:latin typeface="Arial Narrow" panose="020B0606020202030204" pitchFamily="34" charset="0"/>
              </a:rPr>
              <a:t>-Baja densidad </a:t>
            </a:r>
          </a:p>
          <a:p>
            <a:r>
              <a:rPr lang="es-AR" sz="2000" dirty="0">
                <a:latin typeface="Arial Narrow" panose="020B0606020202030204" pitchFamily="34" charset="0"/>
              </a:rPr>
              <a:t>-Buena absorción de combustibles</a:t>
            </a:r>
          </a:p>
          <a:p>
            <a:endParaRPr lang="es-AR" sz="2000" dirty="0">
              <a:latin typeface="Arial Narrow" panose="020B0606020202030204" pitchFamily="34" charset="0"/>
            </a:endParaRPr>
          </a:p>
          <a:p>
            <a:endParaRPr lang="es-ES" sz="2000" dirty="0">
              <a:latin typeface="Arial Narrow" panose="020B0606020202030204" pitchFamily="34" charset="0"/>
            </a:endParaRPr>
          </a:p>
        </p:txBody>
      </p:sp>
      <p:pic>
        <p:nvPicPr>
          <p:cNvPr id="4100" name="Picture 4" descr="Nitrato de amonio: en el país lo usan las mineras y el campo, pero aseguran  que no hay riesgos de una explosión como la de Beirut |">
            <a:extLst>
              <a:ext uri="{FF2B5EF4-FFF2-40B4-BE49-F238E27FC236}">
                <a16:creationId xmlns:a16="http://schemas.microsoft.com/office/drawing/2014/main" xmlns="" id="{7B699495-6640-46FD-B642-D1B8D0E80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39" y="456381"/>
            <a:ext cx="4080726" cy="22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illex®">
            <a:extLst>
              <a:ext uri="{FF2B5EF4-FFF2-40B4-BE49-F238E27FC236}">
                <a16:creationId xmlns:a16="http://schemas.microsoft.com/office/drawing/2014/main" xmlns="" id="{98105B3E-A6FC-4C7B-8DCD-58C76C87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41" y="3331153"/>
            <a:ext cx="3347587" cy="33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7840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8562" y="959693"/>
            <a:ext cx="45156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ANFO </a:t>
            </a:r>
          </a:p>
          <a:p>
            <a:pPr algn="just"/>
            <a:endParaRPr lang="es-ES" sz="2000" b="1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Consiste en la combinación del “</a:t>
            </a:r>
            <a:r>
              <a:rPr lang="es-ES" sz="2000" dirty="0" err="1">
                <a:latin typeface="Arial Narrow" panose="020B0606020202030204" pitchFamily="34" charset="0"/>
              </a:rPr>
              <a:t>prill</a:t>
            </a:r>
            <a:r>
              <a:rPr lang="es-ES" sz="2000" dirty="0">
                <a:latin typeface="Arial Narrow" panose="020B0606020202030204" pitchFamily="34" charset="0"/>
              </a:rPr>
              <a:t>” de nitrato de amonio con un 6% de Diesel.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Se caracterizan por tener velocidades de detonación bajas (esta varia con el tamaño del barreno).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Gran capacidad de desplazamiento.</a:t>
            </a:r>
          </a:p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Cero </a:t>
            </a:r>
            <a:r>
              <a:rPr lang="es-ES" sz="2000" dirty="0">
                <a:latin typeface="Arial Narrow" panose="020B0606020202030204" pitchFamily="34" charset="0"/>
              </a:rPr>
              <a:t>resistencia al agua.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Sus derivados son: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-ANFO pesado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-ANFO pesado –emulsión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695660" y="357964"/>
            <a:ext cx="43315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Ventajas:          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-Son fáciles de fabricar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-Alta eficiencia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-Baja densidad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Desventajas: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-Sin resistencia al agua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-Generan gases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-Baja densidad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AR" sz="2000" b="1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8A4772A-0D2F-462F-AE81-237216DD8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61" t="33517" r="1739" b="8542"/>
          <a:stretch/>
        </p:blipFill>
        <p:spPr>
          <a:xfrm>
            <a:off x="8044070" y="3180456"/>
            <a:ext cx="4114797" cy="3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966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3543" y="146523"/>
            <a:ext cx="45156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FICHA TECNICA </a:t>
            </a:r>
          </a:p>
          <a:p>
            <a:pPr algn="just"/>
            <a:endParaRPr lang="es-ES" sz="2000" b="1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-Densidad :  0,78-0,85 gr/</a:t>
            </a:r>
            <a:r>
              <a:rPr lang="es-ES" sz="2000" dirty="0" err="1">
                <a:latin typeface="Arial Narrow" panose="020B0606020202030204" pitchFamily="34" charset="0"/>
              </a:rPr>
              <a:t>cc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-Velocidad de detonación:  3000-4500m/s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El ANFO pesado tiene como densidad 0,95 y 1,35gr/cc y la velocidad de detonación es mayor que la del ANFO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Se pueden comercializar de forma encartuchada o a granel </a:t>
            </a:r>
          </a:p>
          <a:p>
            <a:pPr algn="just"/>
            <a:endParaRPr lang="es-ES" sz="2000" b="1" dirty="0">
              <a:latin typeface="Arial Narrow" panose="020B0606020202030204" pitchFamily="34" charset="0"/>
            </a:endParaRP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</p:txBody>
      </p:sp>
      <p:pic>
        <p:nvPicPr>
          <p:cNvPr id="5124" name="Picture 4" descr="Senatel™ Pulsar™">
            <a:extLst>
              <a:ext uri="{FF2B5EF4-FFF2-40B4-BE49-F238E27FC236}">
                <a16:creationId xmlns:a16="http://schemas.microsoft.com/office/drawing/2014/main" xmlns="" id="{7E3CA590-AFE7-4F6C-8B3A-146252F8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4" y="4007143"/>
            <a:ext cx="4063455" cy="19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nfo Premium H - Anfo">
            <a:extLst>
              <a:ext uri="{FF2B5EF4-FFF2-40B4-BE49-F238E27FC236}">
                <a16:creationId xmlns:a16="http://schemas.microsoft.com/office/drawing/2014/main" xmlns="" id="{DC86F2FC-4297-4CBA-B39C-8AB6264B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16" y="191955"/>
            <a:ext cx="2656649" cy="295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xplosivos a granel | Explosivos y accesorios | Nuestras ofertas">
            <a:extLst>
              <a:ext uri="{FF2B5EF4-FFF2-40B4-BE49-F238E27FC236}">
                <a16:creationId xmlns:a16="http://schemas.microsoft.com/office/drawing/2014/main" xmlns="" id="{A61CC3E5-AA69-4132-B381-F7A33186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17" y="3339900"/>
            <a:ext cx="5399839" cy="34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28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6933" y="392135"/>
            <a:ext cx="45156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 Narrow" panose="020B0606020202030204" pitchFamily="34" charset="0"/>
              </a:rPr>
              <a:t>DINAMITA </a:t>
            </a:r>
          </a:p>
          <a:p>
            <a:endParaRPr lang="es-ES" sz="2000" b="1" dirty="0">
              <a:latin typeface="Arial Narrow" panose="020B0606020202030204" pitchFamily="34" charset="0"/>
            </a:endParaRPr>
          </a:p>
          <a:p>
            <a:r>
              <a:rPr lang="es-ES" sz="2000" dirty="0">
                <a:latin typeface="Arial Narrow" panose="020B0606020202030204" pitchFamily="34" charset="0"/>
              </a:rPr>
              <a:t>Existen de varios tipos pero la mas comunes son las:</a:t>
            </a:r>
          </a:p>
          <a:p>
            <a:endParaRPr lang="es-ES" sz="2000" b="1" dirty="0">
              <a:latin typeface="Arial Narrow" panose="020B0606020202030204" pitchFamily="34" charset="0"/>
            </a:endParaRPr>
          </a:p>
          <a:p>
            <a:r>
              <a:rPr lang="es-ES" sz="2000" b="1" dirty="0">
                <a:latin typeface="Arial Narrow" panose="020B0606020202030204" pitchFamily="34" charset="0"/>
              </a:rPr>
              <a:t>-Dinamita pulverulenta 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Tienen densidades variantes con valores de 1 a 1,05 gr/</a:t>
            </a:r>
            <a:r>
              <a:rPr lang="es-ES" sz="2000" dirty="0" err="1">
                <a:latin typeface="Arial Narrow" panose="020B0606020202030204" pitchFamily="34" charset="0"/>
              </a:rPr>
              <a:t>cc.</a:t>
            </a:r>
            <a:endParaRPr lang="es-ES" sz="2000" dirty="0">
              <a:latin typeface="Arial Narrow" panose="020B0606020202030204" pitchFamily="34" charset="0"/>
            </a:endParaRPr>
          </a:p>
          <a:p>
            <a:r>
              <a:rPr lang="es-ES" sz="2000" dirty="0">
                <a:latin typeface="Arial Narrow" panose="020B0606020202030204" pitchFamily="34" charset="0"/>
              </a:rPr>
              <a:t>Sus velocidades están comprendidas en valores de 3400 y 3600m/s.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Sus consistencia es granular fina lo que la hace adecuada para trabajar en rocas friables, blandas y en taladros secos.</a:t>
            </a:r>
          </a:p>
          <a:p>
            <a:endParaRPr lang="es-ES" sz="2000" b="1" dirty="0">
              <a:latin typeface="Arial Narrow" panose="020B0606020202030204" pitchFamily="34" charset="0"/>
            </a:endParaRPr>
          </a:p>
          <a:p>
            <a:endParaRPr lang="es-ES" sz="2000" b="1" dirty="0">
              <a:latin typeface="Arial Narrow" panose="020B0606020202030204" pitchFamily="34" charset="0"/>
            </a:endParaRPr>
          </a:p>
          <a:p>
            <a:endParaRPr lang="es-ES" sz="2000" dirty="0">
              <a:latin typeface="Arial Narrow" panose="020B0606020202030204" pitchFamily="34" charset="0"/>
            </a:endParaRPr>
          </a:p>
          <a:p>
            <a:pPr algn="ctr"/>
            <a:endParaRPr lang="es-AR" sz="2000" b="1" dirty="0">
              <a:latin typeface="Arial Narrow" panose="020B0606020202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695660" y="626290"/>
            <a:ext cx="43315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-Dinamita semigelatinosa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En este caso las densidades poseen rangos de valores de 1,08 y 1,2 gr/</a:t>
            </a:r>
            <a:r>
              <a:rPr lang="es-ES" sz="2000" dirty="0" err="1">
                <a:latin typeface="Arial Narrow" panose="020B0606020202030204" pitchFamily="34" charset="0"/>
              </a:rPr>
              <a:t>cc.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Las velocidades se encuentran en valores 3500-4500 m/s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El tipo de consistencia es granular o pulverulenta, es mas correcta  para rocas semiduras y húmedas.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830" t="37659" r="55958" b="19447"/>
          <a:stretch/>
        </p:blipFill>
        <p:spPr>
          <a:xfrm>
            <a:off x="2509736" y="4408848"/>
            <a:ext cx="2604654" cy="24491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48895" t="40043" r="7957" b="29659"/>
          <a:stretch/>
        </p:blipFill>
        <p:spPr>
          <a:xfrm>
            <a:off x="7146669" y="4094655"/>
            <a:ext cx="4053443" cy="21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8649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6009435" y="-19456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7102" y="253889"/>
            <a:ext cx="50241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-Dinamita gelatinosa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Sus densidades pueden ser entre 1,3 y 1,5 gr/cc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Las velocidades que presentan son de 5000 y 6500 m/s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En lo que respecta a la consistencia es de tipo plástica, un gran poder rompedor lo que las hace mas común de emplear en rocas duras, poseyendo una gran resistencia al agua 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533326" y="109268"/>
            <a:ext cx="5310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-Emulsiones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Son soluciones de oxidante en suspensión en aceite.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Son estabilizadas con emulsificantes y son sensibilizados por burbujas de gas o microesferas. 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Características: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Su viscosidad es muy variable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Son bombeables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La densidad es variable entre 1,1 y 1,3gr/cc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Muy resistente al agua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Las velocidades con las que se trabajan poseen valores de 4500 y 5800 m/s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 </a:t>
            </a:r>
          </a:p>
          <a:p>
            <a:pPr algn="just"/>
            <a:endParaRPr lang="es-AR" sz="2000" b="1" dirty="0"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574" t="45149" r="56213" b="20808"/>
          <a:stretch/>
        </p:blipFill>
        <p:spPr>
          <a:xfrm>
            <a:off x="965859" y="3529979"/>
            <a:ext cx="3840148" cy="28657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7617" t="23021" r="2595" b="16043"/>
          <a:stretch/>
        </p:blipFill>
        <p:spPr>
          <a:xfrm>
            <a:off x="9294621" y="3606133"/>
            <a:ext cx="2810935" cy="32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684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6031149" y="-9868"/>
            <a:ext cx="632484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5689" y="318898"/>
            <a:ext cx="45156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-Hidrogeles 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Consisten en una mezcla de nitrato de amonio, aluminio, combustibles , gelificantes y nitrato de monometilamina.</a:t>
            </a: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Siempre son de tipo gelatinosa! 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Entre sus características podemos destacar las siguientes: </a:t>
            </a: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Su viscosidad es variable (entre una gelatina y una macilla)</a:t>
            </a: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Son </a:t>
            </a:r>
            <a:r>
              <a:rPr lang="es-AR" sz="2000" dirty="0" err="1">
                <a:latin typeface="Arial Narrow" panose="020B0606020202030204" pitchFamily="34" charset="0"/>
              </a:rPr>
              <a:t>bombeables</a:t>
            </a:r>
            <a:r>
              <a:rPr lang="es-AR" sz="2000" dirty="0">
                <a:latin typeface="Arial Narrow" panose="020B0606020202030204" pitchFamily="34" charset="0"/>
              </a:rPr>
              <a:t>, por lo que pueden ser usadas a granel (no es usual en Argentina)</a:t>
            </a: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Son muy buenos para aplicarlos en lugares con agua </a:t>
            </a: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La densidad es 0,8 a 1,25 gr/ cc</a:t>
            </a: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Las velocidades de detonación a tener en cuenta son 4000 a 4800 m/s</a:t>
            </a: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En caso de no tener ANFO, son buenos sustitutos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234" t="35619" r="51106" b="17403"/>
          <a:stretch/>
        </p:blipFill>
        <p:spPr>
          <a:xfrm>
            <a:off x="6866280" y="777801"/>
            <a:ext cx="4360778" cy="35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727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6023113" y="-9087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2401" y="553097"/>
            <a:ext cx="45156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-Pólvora negra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 Esta sustancia se puede incluir como explosivo porque es muy típico de minerías como las canteras en bloques y pizarras de ornamentación.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Hay que aclarar que </a:t>
            </a:r>
            <a:r>
              <a:rPr lang="es-ES" sz="2000" b="1" dirty="0">
                <a:latin typeface="Arial Narrow" panose="020B0606020202030204" pitchFamily="34" charset="0"/>
              </a:rPr>
              <a:t>NO </a:t>
            </a:r>
            <a:r>
              <a:rPr lang="es-ES" sz="2000" dirty="0">
                <a:latin typeface="Arial Narrow" panose="020B0606020202030204" pitchFamily="34" charset="0"/>
              </a:rPr>
              <a:t> es un explosivo como los que vimos anteriormente porque no detona solo deflagra.</a:t>
            </a:r>
            <a:endParaRPr lang="es-AR" sz="2000" b="1" dirty="0">
              <a:latin typeface="Arial Narrow" panose="020B0606020202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709858" y="901147"/>
            <a:ext cx="433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Conozcamos un poco.. </a:t>
            </a:r>
            <a:endParaRPr lang="es-AR" sz="2000" b="1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8894" t="43106" r="5149" b="7872"/>
          <a:stretch/>
        </p:blipFill>
        <p:spPr>
          <a:xfrm>
            <a:off x="722208" y="3287711"/>
            <a:ext cx="4175989" cy="3340792"/>
          </a:xfrm>
          <a:prstGeom prst="rect">
            <a:avLst/>
          </a:prstGeom>
        </p:spPr>
      </p:pic>
      <p:pic>
        <p:nvPicPr>
          <p:cNvPr id="69" name="Picture 3" descr="A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43" y="1711725"/>
            <a:ext cx="2342020" cy="338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" descr="Han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707" y="3088754"/>
            <a:ext cx="2560293" cy="373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475010" y="1974576"/>
            <a:ext cx="250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ANFO vs. ANFO PESADO</a:t>
            </a:r>
          </a:p>
        </p:txBody>
      </p:sp>
    </p:spTree>
    <p:extLst>
      <p:ext uri="{BB962C8B-B14F-4D97-AF65-F5344CB8AC3E}">
        <p14:creationId xmlns:p14="http://schemas.microsoft.com/office/powerpoint/2010/main" val="227081138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8562" y="959693"/>
            <a:ext cx="451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a</a:t>
            </a:r>
            <a:endParaRPr lang="es-AR" sz="20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978" t="34596" r="14851" b="23192"/>
          <a:stretch/>
        </p:blipFill>
        <p:spPr>
          <a:xfrm>
            <a:off x="396930" y="532416"/>
            <a:ext cx="11531646" cy="57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417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B3EF8A9-4509-46FC-ABF5-E977FB67D57E}"/>
              </a:ext>
            </a:extLst>
          </p:cNvPr>
          <p:cNvSpPr/>
          <p:nvPr/>
        </p:nvSpPr>
        <p:spPr>
          <a:xfrm>
            <a:off x="0" y="-9939"/>
            <a:ext cx="11728173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3AD13C70-A402-4C47-8BA2-8D987D6A7783}"/>
              </a:ext>
            </a:extLst>
          </p:cNvPr>
          <p:cNvSpPr/>
          <p:nvPr/>
        </p:nvSpPr>
        <p:spPr>
          <a:xfrm>
            <a:off x="11281740" y="217301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Arco de bloque 5">
            <a:extLst>
              <a:ext uri="{FF2B5EF4-FFF2-40B4-BE49-F238E27FC236}">
                <a16:creationId xmlns:a16="http://schemas.microsoft.com/office/drawing/2014/main" xmlns="" id="{F620C201-93A8-46EF-8731-54F5D2AAC76F}"/>
              </a:ext>
            </a:extLst>
          </p:cNvPr>
          <p:cNvSpPr/>
          <p:nvPr/>
        </p:nvSpPr>
        <p:spPr>
          <a:xfrm>
            <a:off x="11348006" y="83129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26D41BC3-0A8C-4123-B7DE-6C724EEBFE61}"/>
              </a:ext>
            </a:extLst>
          </p:cNvPr>
          <p:cNvSpPr/>
          <p:nvPr/>
        </p:nvSpPr>
        <p:spPr>
          <a:xfrm>
            <a:off x="11271795" y="825819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Arco de bloque 7">
            <a:extLst>
              <a:ext uri="{FF2B5EF4-FFF2-40B4-BE49-F238E27FC236}">
                <a16:creationId xmlns:a16="http://schemas.microsoft.com/office/drawing/2014/main" xmlns="" id="{838D8339-6E45-4B9E-BBAD-B1AC87D8D54A}"/>
              </a:ext>
            </a:extLst>
          </p:cNvPr>
          <p:cNvSpPr/>
          <p:nvPr/>
        </p:nvSpPr>
        <p:spPr>
          <a:xfrm>
            <a:off x="11338061" y="691647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FFE0C81D-6788-4E69-A643-CDF44CF47385}"/>
              </a:ext>
            </a:extLst>
          </p:cNvPr>
          <p:cNvSpPr/>
          <p:nvPr/>
        </p:nvSpPr>
        <p:spPr>
          <a:xfrm>
            <a:off x="11271795" y="1421742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942D7BB4-206C-4772-AFCB-6592244AA541}"/>
              </a:ext>
            </a:extLst>
          </p:cNvPr>
          <p:cNvSpPr/>
          <p:nvPr/>
        </p:nvSpPr>
        <p:spPr>
          <a:xfrm>
            <a:off x="11338061" y="1287570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2A74A15-AF9A-410C-B4DD-F86719E96D94}"/>
              </a:ext>
            </a:extLst>
          </p:cNvPr>
          <p:cNvSpPr/>
          <p:nvPr/>
        </p:nvSpPr>
        <p:spPr>
          <a:xfrm>
            <a:off x="11271795" y="2091631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Arco de bloque 15">
            <a:extLst>
              <a:ext uri="{FF2B5EF4-FFF2-40B4-BE49-F238E27FC236}">
                <a16:creationId xmlns:a16="http://schemas.microsoft.com/office/drawing/2014/main" xmlns="" id="{F550163C-3B55-42DB-934F-7A543DEF1BED}"/>
              </a:ext>
            </a:extLst>
          </p:cNvPr>
          <p:cNvSpPr/>
          <p:nvPr/>
        </p:nvSpPr>
        <p:spPr>
          <a:xfrm>
            <a:off x="11338061" y="1957459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401A6350-24CB-4017-9005-091F470C2199}"/>
              </a:ext>
            </a:extLst>
          </p:cNvPr>
          <p:cNvSpPr/>
          <p:nvPr/>
        </p:nvSpPr>
        <p:spPr>
          <a:xfrm>
            <a:off x="11260201" y="2713321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Arco de bloque 25">
            <a:extLst>
              <a:ext uri="{FF2B5EF4-FFF2-40B4-BE49-F238E27FC236}">
                <a16:creationId xmlns:a16="http://schemas.microsoft.com/office/drawing/2014/main" xmlns="" id="{83C9EFB9-ECB0-4472-BDF2-D00E2D8412F0}"/>
              </a:ext>
            </a:extLst>
          </p:cNvPr>
          <p:cNvSpPr/>
          <p:nvPr/>
        </p:nvSpPr>
        <p:spPr>
          <a:xfrm>
            <a:off x="11326467" y="2579149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E7DABAA2-9E16-431A-B584-7DF02B969FC2}"/>
              </a:ext>
            </a:extLst>
          </p:cNvPr>
          <p:cNvSpPr/>
          <p:nvPr/>
        </p:nvSpPr>
        <p:spPr>
          <a:xfrm>
            <a:off x="11260201" y="3237158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Arco de bloque 27">
            <a:extLst>
              <a:ext uri="{FF2B5EF4-FFF2-40B4-BE49-F238E27FC236}">
                <a16:creationId xmlns:a16="http://schemas.microsoft.com/office/drawing/2014/main" xmlns="" id="{24BFE00C-EAFA-4037-908B-D8D0F67F4FC1}"/>
              </a:ext>
            </a:extLst>
          </p:cNvPr>
          <p:cNvSpPr/>
          <p:nvPr/>
        </p:nvSpPr>
        <p:spPr>
          <a:xfrm>
            <a:off x="11326467" y="3102986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7146B857-CD06-46A1-AB1B-6624290D6E2B}"/>
              </a:ext>
            </a:extLst>
          </p:cNvPr>
          <p:cNvSpPr/>
          <p:nvPr/>
        </p:nvSpPr>
        <p:spPr>
          <a:xfrm>
            <a:off x="11271795" y="3777852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Arco de bloque 29">
            <a:extLst>
              <a:ext uri="{FF2B5EF4-FFF2-40B4-BE49-F238E27FC236}">
                <a16:creationId xmlns:a16="http://schemas.microsoft.com/office/drawing/2014/main" xmlns="" id="{90DF889F-A5E1-4914-AE14-5C434497686E}"/>
              </a:ext>
            </a:extLst>
          </p:cNvPr>
          <p:cNvSpPr/>
          <p:nvPr/>
        </p:nvSpPr>
        <p:spPr>
          <a:xfrm>
            <a:off x="11338061" y="3643680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ECCFB374-7FF6-4582-83D2-3E571133DD92}"/>
              </a:ext>
            </a:extLst>
          </p:cNvPr>
          <p:cNvSpPr/>
          <p:nvPr/>
        </p:nvSpPr>
        <p:spPr>
          <a:xfrm>
            <a:off x="11254404" y="4337782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Arco de bloque 31">
            <a:extLst>
              <a:ext uri="{FF2B5EF4-FFF2-40B4-BE49-F238E27FC236}">
                <a16:creationId xmlns:a16="http://schemas.microsoft.com/office/drawing/2014/main" xmlns="" id="{74187518-FD2A-4730-97AF-F0CB8C077210}"/>
              </a:ext>
            </a:extLst>
          </p:cNvPr>
          <p:cNvSpPr/>
          <p:nvPr/>
        </p:nvSpPr>
        <p:spPr>
          <a:xfrm>
            <a:off x="11320670" y="4203610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61E49739-1169-48F7-9A60-0DCF27481C30}"/>
              </a:ext>
            </a:extLst>
          </p:cNvPr>
          <p:cNvSpPr/>
          <p:nvPr/>
        </p:nvSpPr>
        <p:spPr>
          <a:xfrm>
            <a:off x="11271795" y="4878476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3881C40A-BAF0-46F5-AFFA-AE795A8B9DA5}"/>
              </a:ext>
            </a:extLst>
          </p:cNvPr>
          <p:cNvSpPr/>
          <p:nvPr/>
        </p:nvSpPr>
        <p:spPr>
          <a:xfrm>
            <a:off x="11338061" y="4744304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B90B4C20-F5CC-458B-8082-97EEBEE34DF9}"/>
              </a:ext>
            </a:extLst>
          </p:cNvPr>
          <p:cNvSpPr/>
          <p:nvPr/>
        </p:nvSpPr>
        <p:spPr>
          <a:xfrm>
            <a:off x="11264344" y="5459023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Arco de bloque 35">
            <a:extLst>
              <a:ext uri="{FF2B5EF4-FFF2-40B4-BE49-F238E27FC236}">
                <a16:creationId xmlns:a16="http://schemas.microsoft.com/office/drawing/2014/main" xmlns="" id="{2B2D85E9-2414-4702-B8A5-8DFD3BC4E165}"/>
              </a:ext>
            </a:extLst>
          </p:cNvPr>
          <p:cNvSpPr/>
          <p:nvPr/>
        </p:nvSpPr>
        <p:spPr>
          <a:xfrm>
            <a:off x="11330610" y="5324851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C8A8B6B7-AC15-4BC0-8FDF-012964D36E27}"/>
              </a:ext>
            </a:extLst>
          </p:cNvPr>
          <p:cNvSpPr/>
          <p:nvPr/>
        </p:nvSpPr>
        <p:spPr>
          <a:xfrm>
            <a:off x="11271795" y="5954979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Arco de bloque 37">
            <a:extLst>
              <a:ext uri="{FF2B5EF4-FFF2-40B4-BE49-F238E27FC236}">
                <a16:creationId xmlns:a16="http://schemas.microsoft.com/office/drawing/2014/main" xmlns="" id="{E4B41337-158C-4E8A-B2A5-C0748205900A}"/>
              </a:ext>
            </a:extLst>
          </p:cNvPr>
          <p:cNvSpPr/>
          <p:nvPr/>
        </p:nvSpPr>
        <p:spPr>
          <a:xfrm>
            <a:off x="11338061" y="5820807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40642BCC-12C6-4254-A1BF-2B1149C0A7DB}"/>
              </a:ext>
            </a:extLst>
          </p:cNvPr>
          <p:cNvSpPr/>
          <p:nvPr/>
        </p:nvSpPr>
        <p:spPr>
          <a:xfrm>
            <a:off x="11281740" y="6537461"/>
            <a:ext cx="251793" cy="2609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16C51015-58E0-45DE-A4E7-050C69302A82}"/>
              </a:ext>
            </a:extLst>
          </p:cNvPr>
          <p:cNvSpPr/>
          <p:nvPr/>
        </p:nvSpPr>
        <p:spPr>
          <a:xfrm>
            <a:off x="11348006" y="6403289"/>
            <a:ext cx="828261" cy="454711"/>
          </a:xfrm>
          <a:prstGeom prst="blockArc">
            <a:avLst>
              <a:gd name="adj1" fmla="val 10800000"/>
              <a:gd name="adj2" fmla="val 5623471"/>
              <a:gd name="adj3" fmla="val 30862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21798" y="1269665"/>
            <a:ext cx="9594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/>
              <a:t>HASTA AQUÍ LLEGAMOS POR HOY.. ESPERO QUE LES HAYA SERVIDO EL REPASO</a:t>
            </a:r>
            <a:endParaRPr lang="es-AR" sz="4800" dirty="0"/>
          </a:p>
        </p:txBody>
      </p:sp>
      <p:pic>
        <p:nvPicPr>
          <p:cNvPr id="1028" name="Picture 4" descr="10 ideas de Agotada.Cansada | frases de estar cansado, mamá cansada,  emoticonos animados">
            <a:extLst>
              <a:ext uri="{FF2B5EF4-FFF2-40B4-BE49-F238E27FC236}">
                <a16:creationId xmlns:a16="http://schemas.microsoft.com/office/drawing/2014/main" xmlns="" id="{C2618E4D-506F-40A1-9A72-12116D27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2" y="3237158"/>
            <a:ext cx="2657884" cy="33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691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8562" y="959693"/>
            <a:ext cx="4515604" cy="5393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Podemos definir como </a:t>
            </a:r>
            <a:r>
              <a:rPr lang="es-ES" sz="2000" b="1" dirty="0">
                <a:latin typeface="Arial Narrow" panose="020B0606020202030204" pitchFamily="34" charset="0"/>
              </a:rPr>
              <a:t>EXPLOSIVO </a:t>
            </a:r>
            <a:r>
              <a:rPr lang="es-ES" sz="2000" dirty="0">
                <a:latin typeface="Arial Narrow" panose="020B0606020202030204" pitchFamily="34" charset="0"/>
              </a:rPr>
              <a:t>a la mezcla de sustancias químicas (combustibles y oxidantes), que iniciadas debidamente darán lugar a una reacción química exotérmica muy rápida que produce gases a alta temperatura, que son QUIMICAMENTE estables, ocupando un volumen mayor.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Cual es su </a:t>
            </a:r>
            <a:r>
              <a:rPr lang="es-ES" sz="2000" b="1" dirty="0">
                <a:latin typeface="Arial Narrow" panose="020B0606020202030204" pitchFamily="34" charset="0"/>
              </a:rPr>
              <a:t>OBJETIVO?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Estos elementos son de tipo indispensables para poder llevar a cabo el arranque de material mineral. Entonces, es importante que cuenten con una gran cantidad de energía concentrada en forma química, liberada controladamente en tiempo y espacio.</a:t>
            </a:r>
            <a:endParaRPr lang="es-AR" sz="2000" dirty="0">
              <a:latin typeface="Arial Narrow" panose="020B0606020202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629400" y="114742"/>
            <a:ext cx="425631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 Para poder concretar su objetivo es necesario que produzcan dos procesos como son: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-DETONACION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Es un proceso físico y químico en donde  nuestro explosivo lleva a cabo una reacción química violenta que se descompone en una  gran cantidad de gases a alta temperatura.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Se caracterizan por tener grandes velocidades de propagación (velocidad de detonación).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-DEFLAGRACION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Se considera el proceso de tipo químico exotérmico que debido a un choque de moléculas del explosivo hace que nuestra masa “arda” desde el interior hacia el exterior.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La velocidad con la que se propaga es inferior a la velocidad de detonación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AR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266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4364" y="689880"/>
            <a:ext cx="451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 Narrow" panose="020B0606020202030204" pitchFamily="34" charset="0"/>
              </a:rPr>
              <a:t>Detonación </a:t>
            </a:r>
            <a:endParaRPr lang="es-AR" sz="2000" dirty="0">
              <a:latin typeface="Arial Narrow" panose="020B0606020202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709858" y="901147"/>
            <a:ext cx="433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 </a:t>
            </a:r>
            <a:endParaRPr lang="es-AR" sz="2000" b="1" dirty="0">
              <a:latin typeface="Arial Narrow" panose="020B0606020202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B322CAC-4480-47F8-B97B-3128A3712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16" t="35935" r="2691" b="10125"/>
          <a:stretch/>
        </p:blipFill>
        <p:spPr>
          <a:xfrm>
            <a:off x="6890168" y="523461"/>
            <a:ext cx="4848903" cy="455709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CEAD3CE-74B1-4F7F-8CBE-723C9152C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77" t="32009" r="39348" b="11394"/>
          <a:stretch/>
        </p:blipFill>
        <p:spPr>
          <a:xfrm>
            <a:off x="175382" y="1278833"/>
            <a:ext cx="5115545" cy="46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947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934195" y="689880"/>
            <a:ext cx="451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 Narrow" panose="020B0606020202030204" pitchFamily="34" charset="0"/>
              </a:rPr>
              <a:t>Deflagración </a:t>
            </a:r>
            <a:endParaRPr lang="es-AR" sz="2000" dirty="0">
              <a:latin typeface="Arial Narrow" panose="020B0606020202030204" pitchFamily="34" charset="0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549320DB-3551-45A8-8180-B1BAEBC97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52" t="39222" r="3532" b="14427"/>
          <a:stretch/>
        </p:blipFill>
        <p:spPr>
          <a:xfrm>
            <a:off x="6861384" y="1659841"/>
            <a:ext cx="4827029" cy="45090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EC3E3F9-9856-4EF4-B990-719F99A3B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7" t="25509" r="22200" b="23743"/>
          <a:stretch/>
        </p:blipFill>
        <p:spPr>
          <a:xfrm>
            <a:off x="145774" y="713235"/>
            <a:ext cx="5284304" cy="48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3386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8562" y="959693"/>
            <a:ext cx="451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 Narrow" panose="020B0606020202030204" pitchFamily="34" charset="0"/>
              </a:rPr>
              <a:t>Componentes de los explosivos </a:t>
            </a:r>
            <a:endParaRPr lang="es-AR" sz="2000" dirty="0">
              <a:latin typeface="Arial Narrow" panose="020B0606020202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483630" y="901147"/>
            <a:ext cx="5510530" cy="614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 Químicamente podemos establecer al explosivo como: </a:t>
            </a:r>
          </a:p>
          <a:p>
            <a:pPr algn="just"/>
            <a:endParaRPr lang="es-ES" sz="2000" b="1" dirty="0">
              <a:latin typeface="Arial Narrow" panose="020B0606020202030204" pitchFamily="34" charset="0"/>
            </a:endParaRPr>
          </a:p>
          <a:p>
            <a:pPr algn="just"/>
            <a:endParaRPr lang="es-ES" sz="2000" b="1" dirty="0">
              <a:latin typeface="Arial Narrow" panose="020B0606020202030204" pitchFamily="34" charset="0"/>
            </a:endParaRPr>
          </a:p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     A     +     B                                           C     +      D</a:t>
            </a:r>
          </a:p>
          <a:p>
            <a:pPr algn="just"/>
            <a:endParaRPr lang="es-ES" sz="2000" b="1" dirty="0">
              <a:latin typeface="Arial Narrow" panose="020B0606020202030204" pitchFamily="34" charset="0"/>
            </a:endParaRPr>
          </a:p>
          <a:p>
            <a:pPr algn="just"/>
            <a:endParaRPr lang="es-ES" sz="2000" b="1" dirty="0">
              <a:latin typeface="Arial Narrow" panose="020B0606020202030204" pitchFamily="34" charset="0"/>
            </a:endParaRPr>
          </a:p>
          <a:p>
            <a:pPr algn="just"/>
            <a:endParaRPr lang="es-ES" sz="2000" b="1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A: Agente reductor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B: Agente oxidante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C: Gases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D: Temperatura 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Como ejemplo podemos ver a formulación del ANFO.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en-AU" altLang="es-AR" sz="2000" dirty="0">
                <a:latin typeface="Arial" panose="020B0604020202020204" pitchFamily="34" charset="0"/>
              </a:rPr>
              <a:t>3NH</a:t>
            </a:r>
            <a:r>
              <a:rPr lang="en-AU" altLang="es-AR" sz="2000" baseline="-25000" dirty="0">
                <a:latin typeface="Arial" panose="020B0604020202020204" pitchFamily="34" charset="0"/>
              </a:rPr>
              <a:t>4</a:t>
            </a:r>
            <a:r>
              <a:rPr lang="en-AU" altLang="es-AR" sz="2000" dirty="0">
                <a:latin typeface="Arial" panose="020B0604020202020204" pitchFamily="34" charset="0"/>
              </a:rPr>
              <a:t> NO</a:t>
            </a:r>
            <a:r>
              <a:rPr lang="en-AU" altLang="es-AR" sz="2000" baseline="-25000" dirty="0">
                <a:latin typeface="Arial" panose="020B0604020202020204" pitchFamily="34" charset="0"/>
              </a:rPr>
              <a:t>3</a:t>
            </a:r>
            <a:r>
              <a:rPr lang="en-AU" altLang="es-AR" sz="2000" dirty="0">
                <a:latin typeface="Arial" panose="020B0604020202020204" pitchFamily="34" charset="0"/>
              </a:rPr>
              <a:t>  + CH</a:t>
            </a:r>
            <a:r>
              <a:rPr lang="en-AU" altLang="es-AR" sz="2000" baseline="-25000" dirty="0">
                <a:latin typeface="Arial" panose="020B0604020202020204" pitchFamily="34" charset="0"/>
              </a:rPr>
              <a:t>2                        </a:t>
            </a:r>
            <a:r>
              <a:rPr lang="en-AU" altLang="es-AR" sz="2000" dirty="0">
                <a:latin typeface="Arial" panose="020B0604020202020204" pitchFamily="34" charset="0"/>
              </a:rPr>
              <a:t>CO</a:t>
            </a:r>
            <a:r>
              <a:rPr lang="en-AU" altLang="es-AR" sz="2000" baseline="-25000" dirty="0">
                <a:latin typeface="Arial" panose="020B0604020202020204" pitchFamily="34" charset="0"/>
              </a:rPr>
              <a:t>2</a:t>
            </a:r>
            <a:r>
              <a:rPr lang="en-AU" altLang="es-AR" sz="2000" dirty="0">
                <a:latin typeface="Arial" panose="020B0604020202020204" pitchFamily="34" charset="0"/>
              </a:rPr>
              <a:t>  +7H</a:t>
            </a:r>
            <a:r>
              <a:rPr lang="en-AU" altLang="es-AR" sz="2000" baseline="-25000" dirty="0">
                <a:latin typeface="Arial" panose="020B0604020202020204" pitchFamily="34" charset="0"/>
              </a:rPr>
              <a:t>2</a:t>
            </a:r>
            <a:r>
              <a:rPr lang="en-AU" altLang="es-AR" sz="2000" dirty="0">
                <a:latin typeface="Arial" panose="020B0604020202020204" pitchFamily="34" charset="0"/>
              </a:rPr>
              <a:t>O + 3N</a:t>
            </a:r>
            <a:r>
              <a:rPr lang="en-AU" altLang="es-AR" sz="2000" baseline="-25000" dirty="0">
                <a:latin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AU" altLang="es-AR" sz="2000" baseline="-25000" dirty="0">
              <a:latin typeface="Arial" panose="020B0604020202020204" pitchFamily="34" charset="0"/>
            </a:endParaRP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xmlns="" id="{E0F3B9CD-AAA9-4A0A-AC61-8C6577F1BC3D}"/>
              </a:ext>
            </a:extLst>
          </p:cNvPr>
          <p:cNvCxnSpPr>
            <a:cxnSpLocks/>
          </p:cNvCxnSpPr>
          <p:nvPr/>
        </p:nvCxnSpPr>
        <p:spPr>
          <a:xfrm flipH="1">
            <a:off x="761073" y="1960503"/>
            <a:ext cx="569844" cy="790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FF05E4E-A087-414C-A8B2-D592A24D48F7}"/>
              </a:ext>
            </a:extLst>
          </p:cNvPr>
          <p:cNvSpPr txBox="1"/>
          <p:nvPr/>
        </p:nvSpPr>
        <p:spPr>
          <a:xfrm>
            <a:off x="171815" y="2935370"/>
            <a:ext cx="113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Básicos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231249F-BFDE-41AE-AD4F-D437166A4873}"/>
              </a:ext>
            </a:extLst>
          </p:cNvPr>
          <p:cNvSpPr txBox="1"/>
          <p:nvPr/>
        </p:nvSpPr>
        <p:spPr>
          <a:xfrm>
            <a:off x="3776405" y="2935370"/>
            <a:ext cx="134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Otros </a:t>
            </a:r>
          </a:p>
          <a:p>
            <a:endParaRPr lang="es-AR" dirty="0"/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xmlns="" id="{D89952A8-A1D4-44C9-A044-8CD82C7D7461}"/>
              </a:ext>
            </a:extLst>
          </p:cNvPr>
          <p:cNvCxnSpPr>
            <a:cxnSpLocks/>
          </p:cNvCxnSpPr>
          <p:nvPr/>
        </p:nvCxnSpPr>
        <p:spPr>
          <a:xfrm>
            <a:off x="3485322" y="1890092"/>
            <a:ext cx="574822" cy="78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B8CEBEA7-A1AB-4D51-9846-7A336AE98B91}"/>
              </a:ext>
            </a:extLst>
          </p:cNvPr>
          <p:cNvCxnSpPr/>
          <p:nvPr/>
        </p:nvCxnSpPr>
        <p:spPr>
          <a:xfrm>
            <a:off x="583096" y="3455510"/>
            <a:ext cx="0" cy="54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B1D071BF-E579-44B0-A446-7B8EBB773229}"/>
              </a:ext>
            </a:extLst>
          </p:cNvPr>
          <p:cNvCxnSpPr>
            <a:cxnSpLocks/>
          </p:cNvCxnSpPr>
          <p:nvPr/>
        </p:nvCxnSpPr>
        <p:spPr>
          <a:xfrm>
            <a:off x="4060144" y="3429000"/>
            <a:ext cx="0" cy="566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9EB43344-133A-4220-A26D-3E07A48842EE}"/>
              </a:ext>
            </a:extLst>
          </p:cNvPr>
          <p:cNvSpPr txBox="1"/>
          <p:nvPr/>
        </p:nvSpPr>
        <p:spPr>
          <a:xfrm>
            <a:off x="171815" y="4373226"/>
            <a:ext cx="115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-Oxidante </a:t>
            </a:r>
          </a:p>
          <a:p>
            <a:r>
              <a:rPr lang="es-AR" dirty="0"/>
              <a:t>-Reductor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BD20BEA-AD79-4AED-8A6D-2EADAB625D9E}"/>
              </a:ext>
            </a:extLst>
          </p:cNvPr>
          <p:cNvSpPr txBox="1"/>
          <p:nvPr/>
        </p:nvSpPr>
        <p:spPr>
          <a:xfrm>
            <a:off x="3260751" y="4290402"/>
            <a:ext cx="1674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-Emulsificantes</a:t>
            </a:r>
          </a:p>
          <a:p>
            <a:r>
              <a:rPr lang="es-AR" dirty="0"/>
              <a:t>-Sensibilizantes</a:t>
            </a:r>
          </a:p>
          <a:p>
            <a:r>
              <a:rPr lang="es-AR" dirty="0"/>
              <a:t>-Aditivos</a:t>
            </a:r>
          </a:p>
          <a:p>
            <a:r>
              <a:rPr lang="es-AR" dirty="0"/>
              <a:t>-Estabilizantes </a:t>
            </a: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xmlns="" id="{97981474-3F14-43D7-9083-ADA3A13A18FF}"/>
              </a:ext>
            </a:extLst>
          </p:cNvPr>
          <p:cNvSpPr/>
          <p:nvPr/>
        </p:nvSpPr>
        <p:spPr>
          <a:xfrm>
            <a:off x="8834703" y="1931504"/>
            <a:ext cx="808383" cy="1192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Flecha: a la derecha 69">
            <a:extLst>
              <a:ext uri="{FF2B5EF4-FFF2-40B4-BE49-F238E27FC236}">
                <a16:creationId xmlns:a16="http://schemas.microsoft.com/office/drawing/2014/main" xmlns="" id="{929797FB-A0D0-4B7E-AAF5-ED2A1ACC3F67}"/>
              </a:ext>
            </a:extLst>
          </p:cNvPr>
          <p:cNvSpPr/>
          <p:nvPr/>
        </p:nvSpPr>
        <p:spPr>
          <a:xfrm>
            <a:off x="8759686" y="5897214"/>
            <a:ext cx="808383" cy="1192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679529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1486" y="530087"/>
            <a:ext cx="4622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Los explosivos los podemos clasificar con diferentes criterios, uno de ellos es el siguiente: 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5B819E1-7877-49E9-910F-8CD35D15A530}"/>
              </a:ext>
            </a:extLst>
          </p:cNvPr>
          <p:cNvSpPr txBox="1"/>
          <p:nvPr/>
        </p:nvSpPr>
        <p:spPr>
          <a:xfrm>
            <a:off x="1696278" y="1417983"/>
            <a:ext cx="1828800" cy="377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EXPLOSIVOS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A79CF9B9-8956-46B4-8B65-BED0C32F9551}"/>
              </a:ext>
            </a:extLst>
          </p:cNvPr>
          <p:cNvSpPr txBox="1"/>
          <p:nvPr/>
        </p:nvSpPr>
        <p:spPr>
          <a:xfrm>
            <a:off x="33133" y="2564311"/>
            <a:ext cx="1828800" cy="377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Altos explosivos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179B3841-54C4-48BB-A369-914B7AFEF2C9}"/>
              </a:ext>
            </a:extLst>
          </p:cNvPr>
          <p:cNvSpPr txBox="1"/>
          <p:nvPr/>
        </p:nvSpPr>
        <p:spPr>
          <a:xfrm>
            <a:off x="3124018" y="2531180"/>
            <a:ext cx="1966964" cy="377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Bajos Explosivos 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2CDCF821-4B69-4E27-A9CD-5AD1F7A2765A}"/>
              </a:ext>
            </a:extLst>
          </p:cNvPr>
          <p:cNvSpPr txBox="1"/>
          <p:nvPr/>
        </p:nvSpPr>
        <p:spPr>
          <a:xfrm>
            <a:off x="0" y="4018732"/>
            <a:ext cx="10866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Primarios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xmlns="" id="{A8901D83-EA3A-4479-A315-80EAC0E52334}"/>
              </a:ext>
            </a:extLst>
          </p:cNvPr>
          <p:cNvSpPr txBox="1"/>
          <p:nvPr/>
        </p:nvSpPr>
        <p:spPr>
          <a:xfrm>
            <a:off x="1506703" y="4502434"/>
            <a:ext cx="1319082" cy="377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Secundarios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xmlns="" id="{64A4773C-4C84-45AB-B20F-B45681441FF1}"/>
              </a:ext>
            </a:extLst>
          </p:cNvPr>
          <p:cNvCxnSpPr>
            <a:endCxn id="57" idx="0"/>
          </p:cNvCxnSpPr>
          <p:nvPr/>
        </p:nvCxnSpPr>
        <p:spPr>
          <a:xfrm flipH="1">
            <a:off x="947533" y="1795669"/>
            <a:ext cx="1093302" cy="768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0A854BC9-55B5-46A5-8838-B9D1125953C6}"/>
              </a:ext>
            </a:extLst>
          </p:cNvPr>
          <p:cNvCxnSpPr>
            <a:endCxn id="58" idx="0"/>
          </p:cNvCxnSpPr>
          <p:nvPr/>
        </p:nvCxnSpPr>
        <p:spPr>
          <a:xfrm>
            <a:off x="3057758" y="1795669"/>
            <a:ext cx="1049742" cy="735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50605ABE-F07E-4E12-90DD-E45A2E03E68F}"/>
              </a:ext>
            </a:extLst>
          </p:cNvPr>
          <p:cNvCxnSpPr/>
          <p:nvPr/>
        </p:nvCxnSpPr>
        <p:spPr>
          <a:xfrm>
            <a:off x="543339" y="2985056"/>
            <a:ext cx="0" cy="109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636772D3-B5D7-4798-A092-68EA8E76BB6C}"/>
              </a:ext>
            </a:extLst>
          </p:cNvPr>
          <p:cNvCxnSpPr>
            <a:endCxn id="70" idx="0"/>
          </p:cNvCxnSpPr>
          <p:nvPr/>
        </p:nvCxnSpPr>
        <p:spPr>
          <a:xfrm>
            <a:off x="1494184" y="2941997"/>
            <a:ext cx="672060" cy="1560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>
            <a:extLst>
              <a:ext uri="{FF2B5EF4-FFF2-40B4-BE49-F238E27FC236}">
                <a16:creationId xmlns:a16="http://schemas.microsoft.com/office/drawing/2014/main" xmlns="" id="{7939BC55-475A-4CE6-ACFB-B480A6D1045A}"/>
              </a:ext>
            </a:extLst>
          </p:cNvPr>
          <p:cNvSpPr txBox="1"/>
          <p:nvPr/>
        </p:nvSpPr>
        <p:spPr>
          <a:xfrm>
            <a:off x="8160023" y="733858"/>
            <a:ext cx="1828800" cy="377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EXPLOSIVOS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xmlns="" id="{4C95F941-97BE-4153-9565-ADAFA8E6079C}"/>
              </a:ext>
            </a:extLst>
          </p:cNvPr>
          <p:cNvSpPr txBox="1"/>
          <p:nvPr/>
        </p:nvSpPr>
        <p:spPr>
          <a:xfrm>
            <a:off x="6555527" y="1676426"/>
            <a:ext cx="1828800" cy="377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Ideales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37BD2C8D-DFBF-4872-9F44-184715156861}"/>
              </a:ext>
            </a:extLst>
          </p:cNvPr>
          <p:cNvSpPr txBox="1"/>
          <p:nvPr/>
        </p:nvSpPr>
        <p:spPr>
          <a:xfrm>
            <a:off x="10097480" y="1676426"/>
            <a:ext cx="1828800" cy="377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NO ideales 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6E9F2413-9592-4F7F-BDDB-71D611907275}"/>
              </a:ext>
            </a:extLst>
          </p:cNvPr>
          <p:cNvSpPr txBox="1"/>
          <p:nvPr/>
        </p:nvSpPr>
        <p:spPr>
          <a:xfrm>
            <a:off x="6482693" y="3240191"/>
            <a:ext cx="240576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-Son moleculares</a:t>
            </a:r>
          </a:p>
          <a:p>
            <a:r>
              <a:rPr lang="es-AR" dirty="0"/>
              <a:t>-Veloc. de Detonación muy alta </a:t>
            </a:r>
          </a:p>
          <a:p>
            <a:r>
              <a:rPr lang="es-AR" dirty="0"/>
              <a:t>-Gran </a:t>
            </a:r>
            <a:r>
              <a:rPr lang="es-AR" b="1" dirty="0"/>
              <a:t>densidad 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EA326D87-8EAE-4D3A-A65C-92D33022856C}"/>
              </a:ext>
            </a:extLst>
          </p:cNvPr>
          <p:cNvSpPr txBox="1"/>
          <p:nvPr/>
        </p:nvSpPr>
        <p:spPr>
          <a:xfrm>
            <a:off x="9753713" y="3328345"/>
            <a:ext cx="234871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-Son compuestos</a:t>
            </a:r>
          </a:p>
          <a:p>
            <a:r>
              <a:rPr lang="es-AR" dirty="0"/>
              <a:t>-Veloc. de Detonación variable</a:t>
            </a:r>
          </a:p>
          <a:p>
            <a:r>
              <a:rPr lang="es-AR" dirty="0"/>
              <a:t>-Baja </a:t>
            </a:r>
            <a:r>
              <a:rPr lang="es-AR" b="1" dirty="0"/>
              <a:t>densidad </a:t>
            </a:r>
            <a:endParaRPr lang="es-AR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751B61EF-93D3-4A37-8C1C-747E4FFEA4EA}"/>
              </a:ext>
            </a:extLst>
          </p:cNvPr>
          <p:cNvCxnSpPr/>
          <p:nvPr/>
        </p:nvCxnSpPr>
        <p:spPr>
          <a:xfrm flipH="1">
            <a:off x="7411088" y="1111544"/>
            <a:ext cx="1210435" cy="564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7A903445-D3EF-4FE4-94EE-22CA7EBCAAB8}"/>
              </a:ext>
            </a:extLst>
          </p:cNvPr>
          <p:cNvCxnSpPr>
            <a:endCxn id="76" idx="0"/>
          </p:cNvCxnSpPr>
          <p:nvPr/>
        </p:nvCxnSpPr>
        <p:spPr>
          <a:xfrm>
            <a:off x="9515058" y="1111544"/>
            <a:ext cx="1496822" cy="564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xmlns="" id="{43C1EF73-4B89-452D-B597-1F1005BF458E}"/>
              </a:ext>
            </a:extLst>
          </p:cNvPr>
          <p:cNvCxnSpPr/>
          <p:nvPr/>
        </p:nvCxnSpPr>
        <p:spPr>
          <a:xfrm>
            <a:off x="7424374" y="2080593"/>
            <a:ext cx="12827" cy="1146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C1377133-8A23-4FE4-AEC8-939BB0D289F2}"/>
              </a:ext>
            </a:extLst>
          </p:cNvPr>
          <p:cNvCxnSpPr/>
          <p:nvPr/>
        </p:nvCxnSpPr>
        <p:spPr>
          <a:xfrm>
            <a:off x="10972553" y="2054112"/>
            <a:ext cx="0" cy="119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96941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3543" y="523461"/>
            <a:ext cx="45156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PROPIEDADES</a:t>
            </a:r>
            <a:endParaRPr lang="es-A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Los explosivos se caracterizan por tener dos tipos de propiedades, ellas son: 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r>
              <a:rPr lang="es-AR" sz="2000" b="1" dirty="0">
                <a:latin typeface="Arial Narrow" panose="020B0606020202030204" pitchFamily="34" charset="0"/>
              </a:rPr>
              <a:t>-Propiedades Físicas</a:t>
            </a:r>
            <a:r>
              <a:rPr lang="es-AR" sz="2000" dirty="0">
                <a:latin typeface="Arial Narrow" panose="020B0606020202030204" pitchFamily="34" charset="0"/>
              </a:rPr>
              <a:t>: Son las que nos indicaran las situaciones físicas en donde serán mas exitosos en su empleo.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r>
              <a:rPr lang="es-AR" sz="2000" b="1" dirty="0">
                <a:latin typeface="Arial Narrow" panose="020B0606020202030204" pitchFamily="34" charset="0"/>
              </a:rPr>
              <a:t>-Propiedades de Detonación</a:t>
            </a:r>
            <a:r>
              <a:rPr lang="es-AR" sz="2000" dirty="0">
                <a:latin typeface="Arial Narrow" panose="020B0606020202030204" pitchFamily="34" charset="0"/>
              </a:rPr>
              <a:t>: Se encargaran de proporcionar y describir como de desempeñan los diferentes explosivos y poder así seleccionarlos de acuerdo a nuestra necesidad.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  <a:p>
            <a:pPr algn="just"/>
            <a:r>
              <a:rPr lang="es-AR" sz="2000" dirty="0">
                <a:latin typeface="Arial Narrow" panose="020B0606020202030204" pitchFamily="34" charset="0"/>
              </a:rPr>
              <a:t>  </a:t>
            </a:r>
            <a:endParaRPr lang="es-ES" sz="2000" dirty="0">
              <a:latin typeface="Arial Narrow" panose="020B0606020202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669151" y="453886"/>
            <a:ext cx="433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 Narrow" panose="020B0606020202030204" pitchFamily="34" charset="0"/>
              </a:rPr>
              <a:t> Propiedades Físicas </a:t>
            </a:r>
            <a:endParaRPr lang="es-AR" sz="2000" b="1" dirty="0">
              <a:latin typeface="Arial Narrow" panose="020B0606020202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760B8A2-5E66-4678-B604-90F840A8D929}"/>
              </a:ext>
            </a:extLst>
          </p:cNvPr>
          <p:cNvSpPr txBox="1"/>
          <p:nvPr/>
        </p:nvSpPr>
        <p:spPr>
          <a:xfrm>
            <a:off x="6811617" y="1196009"/>
            <a:ext cx="43315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A- Densidad </a:t>
            </a:r>
          </a:p>
          <a:p>
            <a:endParaRPr lang="es-AR" dirty="0"/>
          </a:p>
          <a:p>
            <a:r>
              <a:rPr lang="es-AR" dirty="0"/>
              <a:t>Se puede definir como la relación que existe entre la masa y el volumen de un cuerpo. Su unidad mas común es la de gr/</a:t>
            </a:r>
            <a:r>
              <a:rPr lang="es-AR" dirty="0" err="1"/>
              <a:t>cc</a:t>
            </a:r>
            <a:endParaRPr lang="es-AR" dirty="0"/>
          </a:p>
          <a:p>
            <a:endParaRPr lang="es-AR" dirty="0"/>
          </a:p>
          <a:p>
            <a:r>
              <a:rPr lang="es-AR" dirty="0"/>
              <a:t>Esta propiedad presenta la característica que dependerá del explosivo que empleemos, variando desde 0,8gr/</a:t>
            </a:r>
            <a:r>
              <a:rPr lang="es-AR" dirty="0" err="1"/>
              <a:t>cc</a:t>
            </a:r>
            <a:r>
              <a:rPr lang="es-AR" dirty="0"/>
              <a:t> hasta 1,65gr/</a:t>
            </a:r>
            <a:r>
              <a:rPr lang="es-AR" dirty="0" err="1"/>
              <a:t>cc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506157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5989980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20960" y="177429"/>
            <a:ext cx="51964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B- Sensibilidad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Mide la facilidad con la que nuestro explosivo detonara.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C- Resistencia al Agua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Es la medición </a:t>
            </a:r>
            <a:r>
              <a:rPr lang="es-ES" sz="2000" b="1" dirty="0">
                <a:latin typeface="Arial Narrow" panose="020B0606020202030204" pitchFamily="34" charset="0"/>
              </a:rPr>
              <a:t>cualitativa</a:t>
            </a:r>
            <a:r>
              <a:rPr lang="es-ES" sz="2000" dirty="0">
                <a:latin typeface="Arial Narrow" panose="020B0606020202030204" pitchFamily="34" charset="0"/>
              </a:rPr>
              <a:t> de la capacidad del explosivo para resistir a un cambio cuando se encuentra en agua.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En el caso de que trabajemos con ANFO </a:t>
            </a:r>
            <a:r>
              <a:rPr lang="es-ES" sz="2000" b="1" dirty="0">
                <a:latin typeface="Arial Narrow" panose="020B0606020202030204" pitchFamily="34" charset="0"/>
              </a:rPr>
              <a:t>NO </a:t>
            </a:r>
            <a:r>
              <a:rPr lang="es-ES" sz="2000" dirty="0">
                <a:latin typeface="Arial Narrow" panose="020B0606020202030204" pitchFamily="34" charset="0"/>
              </a:rPr>
              <a:t>son resistentes al agua mientras que las emulsiones </a:t>
            </a:r>
            <a:r>
              <a:rPr lang="es-ES" sz="2000" b="1" dirty="0">
                <a:latin typeface="Arial Narrow" panose="020B0606020202030204" pitchFamily="34" charset="0"/>
              </a:rPr>
              <a:t>SI </a:t>
            </a:r>
            <a:r>
              <a:rPr lang="es-ES" sz="2000" dirty="0">
                <a:latin typeface="Arial Narrow" panose="020B0606020202030204" pitchFamily="34" charset="0"/>
              </a:rPr>
              <a:t>pueden ser usados en agua. </a:t>
            </a:r>
            <a:endParaRPr lang="es-AR" sz="2000" dirty="0">
              <a:latin typeface="Arial Narrow" panose="020B0606020202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579708" y="223065"/>
            <a:ext cx="52701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D- Estabilidad Química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Es la propiedad que tiene un explosivo de poder mantener su estado sin que cambie bajo condiciones de almacenaje.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¿Que </a:t>
            </a:r>
            <a:r>
              <a:rPr lang="es-ES" sz="2000" b="1" dirty="0">
                <a:latin typeface="Arial Narrow" panose="020B0606020202030204" pitchFamily="34" charset="0"/>
              </a:rPr>
              <a:t>factores </a:t>
            </a:r>
            <a:r>
              <a:rPr lang="es-ES" sz="2000" dirty="0">
                <a:latin typeface="Arial Narrow" panose="020B0606020202030204" pitchFamily="34" charset="0"/>
              </a:rPr>
              <a:t>influyen?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-Calidad de las materias primas/ formulación química.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-Temperaturas muy altas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-Humedad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-Contaminación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-Infraestructura de almacenaje </a:t>
            </a:r>
          </a:p>
          <a:p>
            <a:pPr algn="just"/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Cuando ocurre un deterioro vamos a ver los siguientes signos: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-Cristalización 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-Dureza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-Cambios en el color</a:t>
            </a:r>
          </a:p>
          <a:p>
            <a:pPr algn="just"/>
            <a:r>
              <a:rPr lang="es-ES" sz="2000" dirty="0">
                <a:latin typeface="Arial Narrow" panose="020B0606020202030204" pitchFamily="34" charset="0"/>
              </a:rPr>
              <a:t>-Mal desempeño de trabajo</a:t>
            </a:r>
          </a:p>
          <a:p>
            <a:pPr algn="just"/>
            <a:endParaRPr lang="es-A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967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98F0C1AC-E744-4132-8A26-5FD58FFB66E2}"/>
              </a:ext>
            </a:extLst>
          </p:cNvPr>
          <p:cNvSpPr/>
          <p:nvPr/>
        </p:nvSpPr>
        <p:spPr>
          <a:xfrm>
            <a:off x="6023113" y="0"/>
            <a:ext cx="616888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v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274FE61-5EE2-4CF6-9C72-7391458ACA58}"/>
              </a:ext>
            </a:extLst>
          </p:cNvPr>
          <p:cNvSpPr/>
          <p:nvPr/>
        </p:nvSpPr>
        <p:spPr>
          <a:xfrm>
            <a:off x="5496335" y="69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DAC1C17-9FE5-4D6C-BD58-F36900A09807}"/>
              </a:ext>
            </a:extLst>
          </p:cNvPr>
          <p:cNvSpPr/>
          <p:nvPr/>
        </p:nvSpPr>
        <p:spPr>
          <a:xfrm>
            <a:off x="6218581" y="7620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Arco de bloque 6">
            <a:extLst>
              <a:ext uri="{FF2B5EF4-FFF2-40B4-BE49-F238E27FC236}">
                <a16:creationId xmlns:a16="http://schemas.microsoft.com/office/drawing/2014/main" xmlns="" id="{EFC41AAB-05FC-4327-8DF3-A38A46BB8471}"/>
              </a:ext>
            </a:extLst>
          </p:cNvPr>
          <p:cNvSpPr/>
          <p:nvPr/>
        </p:nvSpPr>
        <p:spPr>
          <a:xfrm>
            <a:off x="5575852" y="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3922B75-71DA-4340-B41C-A6DB62CF0E91}"/>
              </a:ext>
            </a:extLst>
          </p:cNvPr>
          <p:cNvSpPr/>
          <p:nvPr/>
        </p:nvSpPr>
        <p:spPr>
          <a:xfrm>
            <a:off x="5496335" y="52346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3330F1B4-7569-4BF9-8E56-A8A34EE28AC5}"/>
              </a:ext>
            </a:extLst>
          </p:cNvPr>
          <p:cNvSpPr/>
          <p:nvPr/>
        </p:nvSpPr>
        <p:spPr>
          <a:xfrm>
            <a:off x="6218581" y="5300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xmlns="" id="{E6358616-9817-41B1-9704-24ABF9F4DB23}"/>
              </a:ext>
            </a:extLst>
          </p:cNvPr>
          <p:cNvSpPr/>
          <p:nvPr/>
        </p:nvSpPr>
        <p:spPr>
          <a:xfrm>
            <a:off x="5575852" y="453886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A4856EA2-8BAE-4D30-982D-A3A2C9189EC7}"/>
              </a:ext>
            </a:extLst>
          </p:cNvPr>
          <p:cNvSpPr/>
          <p:nvPr/>
        </p:nvSpPr>
        <p:spPr>
          <a:xfrm>
            <a:off x="5496335" y="970722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BBD6E02D-2383-46EA-8852-AAA189FB23F7}"/>
              </a:ext>
            </a:extLst>
          </p:cNvPr>
          <p:cNvSpPr/>
          <p:nvPr/>
        </p:nvSpPr>
        <p:spPr>
          <a:xfrm>
            <a:off x="6218581" y="977347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xmlns="" id="{0A28D583-43EC-4DC6-A549-39D6E2426AFA}"/>
              </a:ext>
            </a:extLst>
          </p:cNvPr>
          <p:cNvSpPr/>
          <p:nvPr/>
        </p:nvSpPr>
        <p:spPr>
          <a:xfrm>
            <a:off x="5575852" y="901147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20A9878D-2339-468B-B980-408AFFA6397A}"/>
              </a:ext>
            </a:extLst>
          </p:cNvPr>
          <p:cNvSpPr/>
          <p:nvPr/>
        </p:nvSpPr>
        <p:spPr>
          <a:xfrm>
            <a:off x="5496335" y="148755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4C6B7A-125B-4132-812E-CF2AAB505550}"/>
              </a:ext>
            </a:extLst>
          </p:cNvPr>
          <p:cNvSpPr/>
          <p:nvPr/>
        </p:nvSpPr>
        <p:spPr>
          <a:xfrm>
            <a:off x="6218581" y="14941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xmlns="" id="{DA716A69-6F8E-477A-879B-149E11E45F9A}"/>
              </a:ext>
            </a:extLst>
          </p:cNvPr>
          <p:cNvSpPr/>
          <p:nvPr/>
        </p:nvSpPr>
        <p:spPr>
          <a:xfrm>
            <a:off x="5575852" y="1417983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ECE9ABE8-7118-4601-ACAA-FC951FED9D89}"/>
              </a:ext>
            </a:extLst>
          </p:cNvPr>
          <p:cNvSpPr/>
          <p:nvPr/>
        </p:nvSpPr>
        <p:spPr>
          <a:xfrm>
            <a:off x="5496335" y="196795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1CCBD54B-7430-404F-B0A9-054630FE7CB7}"/>
              </a:ext>
            </a:extLst>
          </p:cNvPr>
          <p:cNvSpPr/>
          <p:nvPr/>
        </p:nvSpPr>
        <p:spPr>
          <a:xfrm>
            <a:off x="6218581" y="197457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Arco de bloque 39">
            <a:extLst>
              <a:ext uri="{FF2B5EF4-FFF2-40B4-BE49-F238E27FC236}">
                <a16:creationId xmlns:a16="http://schemas.microsoft.com/office/drawing/2014/main" xmlns="" id="{6F78F183-FDC7-46D9-B668-DC186CD9AE59}"/>
              </a:ext>
            </a:extLst>
          </p:cNvPr>
          <p:cNvSpPr/>
          <p:nvPr/>
        </p:nvSpPr>
        <p:spPr>
          <a:xfrm>
            <a:off x="5575852" y="189837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B1BE653-5CB9-4604-A264-5C8447C02C45}"/>
              </a:ext>
            </a:extLst>
          </p:cNvPr>
          <p:cNvSpPr/>
          <p:nvPr/>
        </p:nvSpPr>
        <p:spPr>
          <a:xfrm>
            <a:off x="5479773" y="246491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E027195B-9DE8-4442-87CC-2968F58B9093}"/>
              </a:ext>
            </a:extLst>
          </p:cNvPr>
          <p:cNvSpPr/>
          <p:nvPr/>
        </p:nvSpPr>
        <p:spPr>
          <a:xfrm>
            <a:off x="6202019" y="247153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Arco de bloque 42">
            <a:extLst>
              <a:ext uri="{FF2B5EF4-FFF2-40B4-BE49-F238E27FC236}">
                <a16:creationId xmlns:a16="http://schemas.microsoft.com/office/drawing/2014/main" xmlns="" id="{1AB212BC-6A59-44FA-BDB7-AFBC501DBC74}"/>
              </a:ext>
            </a:extLst>
          </p:cNvPr>
          <p:cNvSpPr/>
          <p:nvPr/>
        </p:nvSpPr>
        <p:spPr>
          <a:xfrm>
            <a:off x="5559290" y="239533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F9975B7A-36C9-4188-9937-701EA6489B7C}"/>
              </a:ext>
            </a:extLst>
          </p:cNvPr>
          <p:cNvSpPr/>
          <p:nvPr/>
        </p:nvSpPr>
        <p:spPr>
          <a:xfrm>
            <a:off x="5479773" y="299499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25B07D28-137D-4EB7-95C1-C72B700A588B}"/>
              </a:ext>
            </a:extLst>
          </p:cNvPr>
          <p:cNvSpPr/>
          <p:nvPr/>
        </p:nvSpPr>
        <p:spPr>
          <a:xfrm>
            <a:off x="6202019" y="300162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Arco de bloque 45">
            <a:extLst>
              <a:ext uri="{FF2B5EF4-FFF2-40B4-BE49-F238E27FC236}">
                <a16:creationId xmlns:a16="http://schemas.microsoft.com/office/drawing/2014/main" xmlns="" id="{62E6358A-017E-418B-98BF-B3D26A4C9EE7}"/>
              </a:ext>
            </a:extLst>
          </p:cNvPr>
          <p:cNvSpPr/>
          <p:nvPr/>
        </p:nvSpPr>
        <p:spPr>
          <a:xfrm>
            <a:off x="5559290" y="2925424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833CD2A8-A84E-4A21-830E-82E49DD31FED}"/>
              </a:ext>
            </a:extLst>
          </p:cNvPr>
          <p:cNvSpPr/>
          <p:nvPr/>
        </p:nvSpPr>
        <p:spPr>
          <a:xfrm>
            <a:off x="5469832" y="352508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78A61AA4-88AB-484B-99ED-8CBBBAF88030}"/>
              </a:ext>
            </a:extLst>
          </p:cNvPr>
          <p:cNvSpPr/>
          <p:nvPr/>
        </p:nvSpPr>
        <p:spPr>
          <a:xfrm>
            <a:off x="6192078" y="353171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Arco de bloque 48">
            <a:extLst>
              <a:ext uri="{FF2B5EF4-FFF2-40B4-BE49-F238E27FC236}">
                <a16:creationId xmlns:a16="http://schemas.microsoft.com/office/drawing/2014/main" xmlns="" id="{57FB2BB8-A6EB-4760-8088-8710155C1941}"/>
              </a:ext>
            </a:extLst>
          </p:cNvPr>
          <p:cNvSpPr/>
          <p:nvPr/>
        </p:nvSpPr>
        <p:spPr>
          <a:xfrm>
            <a:off x="5549349" y="345551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1AE711C2-20A0-425A-B70D-CEEA542020AC}"/>
              </a:ext>
            </a:extLst>
          </p:cNvPr>
          <p:cNvSpPr/>
          <p:nvPr/>
        </p:nvSpPr>
        <p:spPr>
          <a:xfrm>
            <a:off x="5469832" y="40651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4CC72079-4C36-4795-B4E2-D11D1AC22856}"/>
              </a:ext>
            </a:extLst>
          </p:cNvPr>
          <p:cNvSpPr/>
          <p:nvPr/>
        </p:nvSpPr>
        <p:spPr>
          <a:xfrm>
            <a:off x="6192078" y="407174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Arco de bloque 51">
            <a:extLst>
              <a:ext uri="{FF2B5EF4-FFF2-40B4-BE49-F238E27FC236}">
                <a16:creationId xmlns:a16="http://schemas.microsoft.com/office/drawing/2014/main" xmlns="" id="{1D22284A-65A9-4ECE-A73D-E5F2FED1A9D0}"/>
              </a:ext>
            </a:extLst>
          </p:cNvPr>
          <p:cNvSpPr/>
          <p:nvPr/>
        </p:nvSpPr>
        <p:spPr>
          <a:xfrm>
            <a:off x="5549349" y="3995540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xmlns="" id="{87AAA3F0-264A-439A-95DE-B5C0F6D15C7F}"/>
              </a:ext>
            </a:extLst>
          </p:cNvPr>
          <p:cNvSpPr/>
          <p:nvPr/>
        </p:nvSpPr>
        <p:spPr>
          <a:xfrm>
            <a:off x="5469832" y="457863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xmlns="" id="{C352C413-5331-477C-8C76-6E79C3F4FCF9}"/>
              </a:ext>
            </a:extLst>
          </p:cNvPr>
          <p:cNvSpPr/>
          <p:nvPr/>
        </p:nvSpPr>
        <p:spPr>
          <a:xfrm>
            <a:off x="6192078" y="458525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xmlns="" id="{5B2EB522-47C4-4E34-AC1A-F3F2DD88CE64}"/>
              </a:ext>
            </a:extLst>
          </p:cNvPr>
          <p:cNvSpPr/>
          <p:nvPr/>
        </p:nvSpPr>
        <p:spPr>
          <a:xfrm>
            <a:off x="5549349" y="450905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95398716-B938-41EA-954B-186B2E3C9C22}"/>
              </a:ext>
            </a:extLst>
          </p:cNvPr>
          <p:cNvSpPr/>
          <p:nvPr/>
        </p:nvSpPr>
        <p:spPr>
          <a:xfrm>
            <a:off x="5446641" y="5087186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89199C1F-8AA0-4146-9800-3D67780282FB}"/>
              </a:ext>
            </a:extLst>
          </p:cNvPr>
          <p:cNvSpPr/>
          <p:nvPr/>
        </p:nvSpPr>
        <p:spPr>
          <a:xfrm>
            <a:off x="6168887" y="5093811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Arco de bloque 60">
            <a:extLst>
              <a:ext uri="{FF2B5EF4-FFF2-40B4-BE49-F238E27FC236}">
                <a16:creationId xmlns:a16="http://schemas.microsoft.com/office/drawing/2014/main" xmlns="" id="{3CDBFAE7-1022-4CE1-8F98-42611A39F0FB}"/>
              </a:ext>
            </a:extLst>
          </p:cNvPr>
          <p:cNvSpPr/>
          <p:nvPr/>
        </p:nvSpPr>
        <p:spPr>
          <a:xfrm>
            <a:off x="5526158" y="5017611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144796FA-CC57-46B7-B403-063F0E388AB4}"/>
              </a:ext>
            </a:extLst>
          </p:cNvPr>
          <p:cNvSpPr/>
          <p:nvPr/>
        </p:nvSpPr>
        <p:spPr>
          <a:xfrm>
            <a:off x="5469831" y="5559294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16FB8433-630D-4078-86EC-3FB7E0197A15}"/>
              </a:ext>
            </a:extLst>
          </p:cNvPr>
          <p:cNvSpPr/>
          <p:nvPr/>
        </p:nvSpPr>
        <p:spPr>
          <a:xfrm>
            <a:off x="6192077" y="5565919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Arco de bloque 63">
            <a:extLst>
              <a:ext uri="{FF2B5EF4-FFF2-40B4-BE49-F238E27FC236}">
                <a16:creationId xmlns:a16="http://schemas.microsoft.com/office/drawing/2014/main" xmlns="" id="{4D60DC0A-93A4-4D0A-B753-DE88AB58FB06}"/>
              </a:ext>
            </a:extLst>
          </p:cNvPr>
          <p:cNvSpPr/>
          <p:nvPr/>
        </p:nvSpPr>
        <p:spPr>
          <a:xfrm>
            <a:off x="5549348" y="5489719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5C662183-06B6-42C0-9EE6-E231E49D984C}"/>
              </a:ext>
            </a:extLst>
          </p:cNvPr>
          <p:cNvSpPr/>
          <p:nvPr/>
        </p:nvSpPr>
        <p:spPr>
          <a:xfrm>
            <a:off x="5473147" y="6045483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xmlns="" id="{8A1630C3-66D1-47A1-B5FF-03E7D9679D58}"/>
              </a:ext>
            </a:extLst>
          </p:cNvPr>
          <p:cNvSpPr/>
          <p:nvPr/>
        </p:nvSpPr>
        <p:spPr>
          <a:xfrm>
            <a:off x="6195393" y="6052108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Arco de bloque 66">
            <a:extLst>
              <a:ext uri="{FF2B5EF4-FFF2-40B4-BE49-F238E27FC236}">
                <a16:creationId xmlns:a16="http://schemas.microsoft.com/office/drawing/2014/main" xmlns="" id="{87A2A492-23FE-4EB6-A2AB-555996198BD1}"/>
              </a:ext>
            </a:extLst>
          </p:cNvPr>
          <p:cNvSpPr/>
          <p:nvPr/>
        </p:nvSpPr>
        <p:spPr>
          <a:xfrm>
            <a:off x="5552664" y="5975908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B67D0573-C6E5-49CE-90A3-37E5FC2AEC3A}"/>
              </a:ext>
            </a:extLst>
          </p:cNvPr>
          <p:cNvSpPr/>
          <p:nvPr/>
        </p:nvSpPr>
        <p:spPr>
          <a:xfrm>
            <a:off x="5473150" y="6549890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xmlns="" id="{CFC96335-7CD8-4EC6-8869-507A12AFC6BC}"/>
              </a:ext>
            </a:extLst>
          </p:cNvPr>
          <p:cNvSpPr/>
          <p:nvPr/>
        </p:nvSpPr>
        <p:spPr>
          <a:xfrm>
            <a:off x="6195396" y="6556515"/>
            <a:ext cx="251792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Arco de bloque 72">
            <a:extLst>
              <a:ext uri="{FF2B5EF4-FFF2-40B4-BE49-F238E27FC236}">
                <a16:creationId xmlns:a16="http://schemas.microsoft.com/office/drawing/2014/main" xmlns="" id="{E65E3917-FB92-4B62-87BF-E84A1F37DEBD}"/>
              </a:ext>
            </a:extLst>
          </p:cNvPr>
          <p:cNvSpPr/>
          <p:nvPr/>
        </p:nvSpPr>
        <p:spPr>
          <a:xfrm>
            <a:off x="5552667" y="6480315"/>
            <a:ext cx="828261" cy="377686"/>
          </a:xfrm>
          <a:prstGeom prst="blockArc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26365025-799E-4CDA-8A34-7D9AF396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7017D131-5D74-43E6-9E36-E6DD543D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660" y="1375814"/>
            <a:ext cx="52843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altLang="es-AR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ducadores en Ciencias Químicas: El Cristal explosivo">
            <a:extLst>
              <a:ext uri="{FF2B5EF4-FFF2-40B4-BE49-F238E27FC236}">
                <a16:creationId xmlns:a16="http://schemas.microsoft.com/office/drawing/2014/main" xmlns="" id="{14E76305-E89F-4608-885D-9CB92DBE0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2" y="3790127"/>
            <a:ext cx="2918788" cy="291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plosivos">
            <a:extLst>
              <a:ext uri="{FF2B5EF4-FFF2-40B4-BE49-F238E27FC236}">
                <a16:creationId xmlns:a16="http://schemas.microsoft.com/office/drawing/2014/main" xmlns="" id="{47E69DA6-CDA0-41DE-9841-7C128833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07"/>
            <a:ext cx="2577545" cy="3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xplosivos a Granel - Enaex Argentina">
            <a:extLst>
              <a:ext uri="{FF2B5EF4-FFF2-40B4-BE49-F238E27FC236}">
                <a16:creationId xmlns:a16="http://schemas.microsoft.com/office/drawing/2014/main" xmlns="" id="{E2008A7A-B1AF-4DB2-AF19-F6F86CF4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97" y="33133"/>
            <a:ext cx="2743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4. FUNDAMENTOS SOBRE EXPLOSIVOS Y LA TEORÍA DE LA DETONACIÓN">
            <a:extLst>
              <a:ext uri="{FF2B5EF4-FFF2-40B4-BE49-F238E27FC236}">
                <a16:creationId xmlns:a16="http://schemas.microsoft.com/office/drawing/2014/main" xmlns="" id="{FE5F9C04-B744-4A0E-ABE6-EEB1DA7D4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89" y="4149179"/>
            <a:ext cx="3716824" cy="24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3811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1332</Words>
  <Application>Microsoft Office PowerPoint</Application>
  <PresentationFormat>Personalizado</PresentationFormat>
  <Paragraphs>265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GRGIC</dc:creator>
  <cp:lastModifiedBy>Aldana Nicole Grgic</cp:lastModifiedBy>
  <cp:revision>44</cp:revision>
  <dcterms:created xsi:type="dcterms:W3CDTF">2022-04-03T00:23:29Z</dcterms:created>
  <dcterms:modified xsi:type="dcterms:W3CDTF">2024-06-12T12:49:22Z</dcterms:modified>
</cp:coreProperties>
</file>