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68" r:id="rId5"/>
    <p:sldId id="269" r:id="rId6"/>
    <p:sldId id="258" r:id="rId7"/>
    <p:sldId id="260" r:id="rId8"/>
    <p:sldId id="261" r:id="rId9"/>
    <p:sldId id="271" r:id="rId10"/>
    <p:sldId id="270" r:id="rId11"/>
    <p:sldId id="272" r:id="rId12"/>
    <p:sldId id="273" r:id="rId13"/>
    <p:sldId id="274" r:id="rId14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9" autoAdjust="0"/>
  </p:normalViewPr>
  <p:slideViewPr>
    <p:cSldViewPr>
      <p:cViewPr varScale="1">
        <p:scale>
          <a:sx n="64" d="100"/>
          <a:sy n="64" d="100"/>
        </p:scale>
        <p:origin x="97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08/06/2024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44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56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66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21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45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36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08/06/2024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MINERIA SUBTERRÁNEA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013176"/>
            <a:ext cx="2339751" cy="1159024"/>
          </a:xfrm>
        </p:spPr>
        <p:txBody>
          <a:bodyPr rtlCol="0">
            <a:normAutofit/>
          </a:bodyPr>
          <a:lstStyle/>
          <a:p>
            <a:pPr rtl="0"/>
            <a:endParaRPr lang="es-ES" dirty="0"/>
          </a:p>
          <a:p>
            <a:pPr rtl="0"/>
            <a:r>
              <a:rPr lang="es-ES" dirty="0"/>
              <a:t>Aldana Grgic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6D22B-3263-B884-8B0C-A1A6378FAECF}"/>
              </a:ext>
            </a:extLst>
          </p:cNvPr>
          <p:cNvSpPr txBox="1"/>
          <p:nvPr/>
        </p:nvSpPr>
        <p:spPr>
          <a:xfrm>
            <a:off x="10774932" y="6172200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2024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CFE8DED-49EB-FF27-3083-5552D5E7C16C}"/>
              </a:ext>
            </a:extLst>
          </p:cNvPr>
          <p:cNvSpPr txBox="1">
            <a:spLocks/>
          </p:cNvSpPr>
          <p:nvPr/>
        </p:nvSpPr>
        <p:spPr>
          <a:xfrm>
            <a:off x="1917948" y="678005"/>
            <a:ext cx="8856984" cy="115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COLEGIO DEL PRADO 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Laboreo de Minas II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162D8D6-EB14-784D-5FA6-5BECD4D1A374}"/>
              </a:ext>
            </a:extLst>
          </p:cNvPr>
          <p:cNvSpPr>
            <a:spLocks noGrp="1"/>
          </p:cNvSpPr>
          <p:nvPr/>
        </p:nvSpPr>
        <p:spPr>
          <a:xfrm>
            <a:off x="549796" y="404664"/>
            <a:ext cx="12192000" cy="630931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 </a:t>
            </a:r>
          </a:p>
          <a:p>
            <a:pPr marL="0" indent="0">
              <a:buNone/>
            </a:pPr>
            <a:r>
              <a:rPr lang="es-ES" sz="1800" dirty="0"/>
              <a:t>(Métodos que dejan el rajo abierto)</a:t>
            </a:r>
          </a:p>
          <a:p>
            <a:pPr marL="0" indent="0">
              <a:buNone/>
            </a:pPr>
            <a:r>
              <a:rPr lang="es-ES" sz="1800" dirty="0"/>
              <a:t>A- Cámaras y Pilares </a:t>
            </a:r>
          </a:p>
          <a:p>
            <a:pPr marL="0" indent="0">
              <a:buNone/>
            </a:pPr>
            <a:r>
              <a:rPr lang="es-ES" sz="1800" dirty="0"/>
              <a:t>B- Rajos Abiertos </a:t>
            </a:r>
          </a:p>
          <a:p>
            <a:pPr marL="0" indent="0">
              <a:buNone/>
            </a:pPr>
            <a:r>
              <a:rPr lang="es-ES" sz="1800" dirty="0"/>
              <a:t>C- Rajos por Subniveles</a:t>
            </a:r>
          </a:p>
          <a:p>
            <a:pPr marL="0" indent="0">
              <a:buNone/>
            </a:pPr>
            <a:r>
              <a:rPr lang="es-ES" sz="1800" dirty="0"/>
              <a:t>D- Barrenacion Larga desde subnivel en retirada </a:t>
            </a:r>
          </a:p>
          <a:p>
            <a:pPr marL="0" indent="0">
              <a:buNone/>
            </a:pPr>
            <a:r>
              <a:rPr lang="es-ES" sz="1800" dirty="0"/>
              <a:t>E- Cráteres Verticales por Retroceso (VCR) </a:t>
            </a:r>
            <a:endParaRPr lang="es-AR" dirty="0"/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II</a:t>
            </a:r>
          </a:p>
          <a:p>
            <a:pPr marL="0" indent="0">
              <a:buNone/>
            </a:pPr>
            <a:r>
              <a:rPr lang="es-AR" sz="1800" dirty="0"/>
              <a:t>(Relleno provisorio del rajo con material )</a:t>
            </a:r>
          </a:p>
          <a:p>
            <a:pPr marL="0" indent="0">
              <a:buNone/>
            </a:pPr>
            <a:r>
              <a:rPr lang="es-AR" sz="1800" dirty="0"/>
              <a:t>A- Realce sobre saca 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III</a:t>
            </a:r>
          </a:p>
          <a:p>
            <a:pPr marL="0" indent="0">
              <a:buNone/>
            </a:pPr>
            <a:r>
              <a:rPr lang="es-AR" sz="1800" dirty="0"/>
              <a:t>(Rellenar el rajo con material y asegurar con fortificación)</a:t>
            </a:r>
          </a:p>
          <a:p>
            <a:pPr marL="0" indent="0">
              <a:buNone/>
            </a:pPr>
            <a:r>
              <a:rPr lang="es-AR" sz="1800" dirty="0"/>
              <a:t>A- Cuadros cuadrados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IV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1800" dirty="0"/>
              <a:t>(Relleno definitivo con material)</a:t>
            </a:r>
          </a:p>
          <a:p>
            <a:pPr marL="0" indent="0">
              <a:buNone/>
            </a:pPr>
            <a:r>
              <a:rPr lang="es-ES" sz="1800" dirty="0"/>
              <a:t>A- Corte y Relleno </a:t>
            </a:r>
          </a:p>
          <a:p>
            <a:pPr marL="0" indent="0">
              <a:buNone/>
            </a:pPr>
            <a:r>
              <a:rPr lang="es-ES" sz="1800" dirty="0"/>
              <a:t>B- Corte y Relleno mecanizado </a:t>
            </a:r>
          </a:p>
          <a:p>
            <a:pPr marL="0" indent="0">
              <a:buNone/>
            </a:pPr>
            <a:r>
              <a:rPr lang="es-ES" sz="1800" dirty="0"/>
              <a:t>C- </a:t>
            </a:r>
            <a:r>
              <a:rPr lang="es-ES" sz="1800" dirty="0" err="1"/>
              <a:t>Resuing</a:t>
            </a:r>
            <a:endParaRPr lang="es-ES" sz="1800" dirty="0"/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V</a:t>
            </a:r>
          </a:p>
          <a:p>
            <a:pPr marL="0" indent="0">
              <a:buNone/>
            </a:pPr>
            <a:r>
              <a:rPr lang="es-ES" sz="1800" dirty="0"/>
              <a:t>(Relleno definitivo con material)</a:t>
            </a:r>
          </a:p>
          <a:p>
            <a:pPr marL="0" indent="0">
              <a:buNone/>
            </a:pPr>
            <a:r>
              <a:rPr lang="es-ES" sz="1800" dirty="0"/>
              <a:t>A- Hundimiento de Bloques</a:t>
            </a:r>
          </a:p>
          <a:p>
            <a:pPr marL="0" indent="0">
              <a:buNone/>
            </a:pPr>
            <a:r>
              <a:rPr lang="es-ES" sz="1800" dirty="0"/>
              <a:t>B-Hundimientos por subniveles</a:t>
            </a:r>
          </a:p>
          <a:p>
            <a:pPr marL="0" indent="0">
              <a:buNone/>
            </a:pPr>
            <a:r>
              <a:rPr lang="es-ES" sz="1800" dirty="0"/>
              <a:t>C-Frentes Largos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58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0A9B290-DF96-9F77-2049-B0A2638DB63B}"/>
              </a:ext>
            </a:extLst>
          </p:cNvPr>
          <p:cNvSpPr>
            <a:spLocks noGrp="1"/>
          </p:cNvSpPr>
          <p:nvPr/>
        </p:nvSpPr>
        <p:spPr>
          <a:xfrm>
            <a:off x="189756" y="1700808"/>
            <a:ext cx="11609266" cy="515719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b="1" dirty="0"/>
              <a:t>1.- Sostenimiento y fortificación </a:t>
            </a:r>
          </a:p>
          <a:p>
            <a:r>
              <a:rPr lang="es-AR" sz="1700" dirty="0"/>
              <a:t>Cuadros, mallas, pletinas, chapas, etc. </a:t>
            </a:r>
          </a:p>
          <a:p>
            <a:r>
              <a:rPr lang="es-AR" sz="1700" dirty="0"/>
              <a:t>Bulones, cables y pernos - Relleno u hormigonado</a:t>
            </a:r>
          </a:p>
          <a:p>
            <a:r>
              <a:rPr lang="es-AR" sz="1700" dirty="0"/>
              <a:t> Posteo de madera </a:t>
            </a:r>
          </a:p>
          <a:p>
            <a:r>
              <a:rPr lang="es-AR" sz="1700" dirty="0"/>
              <a:t>Mampostas metálicas </a:t>
            </a:r>
          </a:p>
          <a:p>
            <a:pPr marL="0" indent="0">
              <a:buNone/>
            </a:pPr>
            <a:r>
              <a:rPr lang="es-AR" b="1" dirty="0"/>
              <a:t>2.- Arranque</a:t>
            </a:r>
          </a:p>
          <a:p>
            <a:r>
              <a:rPr lang="es-AR" dirty="0"/>
              <a:t> </a:t>
            </a:r>
            <a:r>
              <a:rPr lang="es-AR" sz="1700" dirty="0"/>
              <a:t>Por acción de la gravedad (Hundimiento controlado) </a:t>
            </a:r>
          </a:p>
          <a:p>
            <a:r>
              <a:rPr lang="es-AR" sz="1700" dirty="0"/>
              <a:t>Por perforación y voladura con explosivos </a:t>
            </a:r>
          </a:p>
          <a:p>
            <a:r>
              <a:rPr lang="es-AR" sz="1700" dirty="0"/>
              <a:t> Por acción mecánica de una máquina o minador </a:t>
            </a:r>
          </a:p>
          <a:p>
            <a:pPr marL="0" indent="0">
              <a:buNone/>
            </a:pPr>
            <a:r>
              <a:rPr lang="es-AR" b="1" dirty="0"/>
              <a:t>3.- Carga y desescombro </a:t>
            </a:r>
          </a:p>
          <a:p>
            <a:r>
              <a:rPr lang="es-AR" sz="1700" dirty="0"/>
              <a:t>Sistemas discontinuos (Cargadoras, volquetes y transportadores) </a:t>
            </a:r>
          </a:p>
          <a:p>
            <a:r>
              <a:rPr lang="es-AR" sz="1700" dirty="0"/>
              <a:t>Sistemas continuos (Minadores, rozadoras)</a:t>
            </a:r>
          </a:p>
          <a:p>
            <a:pPr marL="0" indent="0">
              <a:buNone/>
            </a:pPr>
            <a:r>
              <a:rPr lang="es-AR" b="1" dirty="0"/>
              <a:t> 4.- Transporte interior </a:t>
            </a:r>
          </a:p>
          <a:p>
            <a:r>
              <a:rPr lang="es-AR" sz="1700" dirty="0"/>
              <a:t>Sistemas discontinuos o mixtos (Manual, L.H.D., Volquetes, trenes) </a:t>
            </a:r>
          </a:p>
          <a:p>
            <a:r>
              <a:rPr lang="es-AR" sz="1700" dirty="0"/>
              <a:t> Sistemas continuos (Cintas, </a:t>
            </a:r>
            <a:r>
              <a:rPr lang="es-AR" sz="1700" dirty="0" err="1"/>
              <a:t>Panzers</a:t>
            </a:r>
            <a:r>
              <a:rPr lang="es-AR" sz="1700" dirty="0"/>
              <a:t>, tuberías.)</a:t>
            </a:r>
          </a:p>
          <a:p>
            <a:pPr marL="0" indent="0">
              <a:buNone/>
            </a:pPr>
            <a:endParaRPr lang="es-AR" sz="1700" dirty="0"/>
          </a:p>
          <a:p>
            <a:pPr marL="0" indent="0">
              <a:buNone/>
            </a:pPr>
            <a:r>
              <a:rPr lang="es-AR" b="1" dirty="0"/>
              <a:t>5.- Extracción al exterior </a:t>
            </a:r>
          </a:p>
          <a:p>
            <a:r>
              <a:rPr lang="es-AR" sz="1700" dirty="0"/>
              <a:t>Pozos de extracción vertical </a:t>
            </a:r>
          </a:p>
          <a:p>
            <a:r>
              <a:rPr lang="es-AR" sz="1700" dirty="0"/>
              <a:t> Planos inclinados con cintas</a:t>
            </a:r>
          </a:p>
          <a:p>
            <a:r>
              <a:rPr lang="es-AR" sz="1700" dirty="0"/>
              <a:t>Rampas para camiones o volquetes </a:t>
            </a:r>
          </a:p>
          <a:p>
            <a:r>
              <a:rPr lang="es-AR" sz="1700" dirty="0"/>
              <a:t>Sistemas hidráulicos de transporte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b="1" dirty="0"/>
              <a:t>6.- Servicios </a:t>
            </a:r>
          </a:p>
          <a:p>
            <a:r>
              <a:rPr lang="es-AR" sz="1700" dirty="0"/>
              <a:t>Ventilación y aire acondicionado </a:t>
            </a:r>
          </a:p>
          <a:p>
            <a:r>
              <a:rPr lang="es-AR" sz="1700" dirty="0"/>
              <a:t>Desagüe y drenaje</a:t>
            </a:r>
          </a:p>
          <a:p>
            <a:r>
              <a:rPr lang="es-AR" sz="1700" dirty="0"/>
              <a:t>Mantenimiento y talleres</a:t>
            </a:r>
          </a:p>
          <a:p>
            <a:r>
              <a:rPr lang="es-AR" sz="1700" dirty="0"/>
              <a:t> Iluminación </a:t>
            </a:r>
          </a:p>
          <a:p>
            <a:r>
              <a:rPr lang="es-AR" sz="1700" dirty="0"/>
              <a:t> Almacenes y polvorines </a:t>
            </a:r>
          </a:p>
          <a:p>
            <a:r>
              <a:rPr lang="es-AR" sz="1700" dirty="0"/>
              <a:t> Oficinas y vestuarios </a:t>
            </a:r>
          </a:p>
          <a:p>
            <a:r>
              <a:rPr lang="es-AR" sz="1700" dirty="0"/>
              <a:t>Guardería y control de seguridad </a:t>
            </a:r>
          </a:p>
          <a:p>
            <a:r>
              <a:rPr lang="es-AR" sz="1700" dirty="0"/>
              <a:t> Impacto ambiental </a:t>
            </a:r>
          </a:p>
          <a:p>
            <a:r>
              <a:rPr lang="es-AR" sz="1700" dirty="0"/>
              <a:t>Viviendas y hábitat minero</a:t>
            </a:r>
          </a:p>
        </p:txBody>
      </p:sp>
    </p:spTree>
    <p:extLst>
      <p:ext uri="{BB962C8B-B14F-4D97-AF65-F5344CB8AC3E}">
        <p14:creationId xmlns:p14="http://schemas.microsoft.com/office/powerpoint/2010/main" val="297634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3377627A-A045-17C2-7F77-D660288CD08D}"/>
              </a:ext>
            </a:extLst>
          </p:cNvPr>
          <p:cNvSpPr txBox="1"/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200" b="0" kern="1200">
                <a:latin typeface="+mj-lt"/>
                <a:ea typeface="+mj-ea"/>
                <a:cs typeface="+mj-cs"/>
              </a:rPr>
              <a:t>CAMARAS Y PILARES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C93A1A-AE8D-B259-D353-BEBAB107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22" y="2032178"/>
            <a:ext cx="5669280" cy="3784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E1D7C0-E86E-F714-AAEA-1952859A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pPr algn="r"/>
            <a:r>
              <a:rPr lang="en-US" dirty="0"/>
              <a:t>EXPLOTACION POR SUBNIVELES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AD83CB-2CDB-C7FE-3783-2C7C4538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66" y="1700808"/>
            <a:ext cx="6138921" cy="44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r>
              <a:rPr lang="es-ES" dirty="0"/>
              <a:t>¿Qué es la minería de interior?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AR" dirty="0"/>
              <a:t>Se entiende como minería subterránea a la que se realiza por medio de obras y trabajos en el interior de la tierra tales como pozos, galerías, cámaras, túneles, socavones y planos para acceder a la masa de mineral y extraerla, sin tener que mover los estériles o materiales que recubren el yacimiento.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F95DEE-DA82-B99D-54C1-F8087612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1700808"/>
            <a:ext cx="8208912" cy="49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274638"/>
            <a:ext cx="11233248" cy="1138138"/>
          </a:xfrm>
        </p:spPr>
        <p:txBody>
          <a:bodyPr rtlCol="0"/>
          <a:lstStyle/>
          <a:p>
            <a:pPr rtl="0"/>
            <a:r>
              <a:rPr lang="es-AR" dirty="0"/>
              <a:t>Diferencias entre la minería a cielo abierto y la minería subterránea</a:t>
            </a:r>
            <a:endParaRPr lang="es-ES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468543" cy="231608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AR" dirty="0"/>
              <a:t>Esencialmente se trata de unos estilos y actitudes diferentes de ejecutar el laboreo con una minería a cielo abierto más grande, más antigua, más dinámica y con unos problemas y unas soluciones muy diferentes de las que se aplican tradicionalmente en la subterránea, que puede resultar más económica y pequeña y por tanto más accesible a los pequeños capitales e incluso ser un "iceberg" para las futuras grandes explotaciones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E7D4D96-BFDB-2EF4-DC45-51E86023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11921"/>
            <a:ext cx="9433048" cy="683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VENTAJAS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386623-CDC7-D7D5-B23C-ED0CC55F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905000"/>
            <a:ext cx="9828586" cy="4678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2600" dirty="0"/>
              <a:t>Técnicas: </a:t>
            </a:r>
          </a:p>
          <a:p>
            <a:r>
              <a:rPr lang="es-AR" sz="2100" dirty="0"/>
              <a:t> Favorable influencia de las condiciones climatológicas y atmosféricas. </a:t>
            </a:r>
          </a:p>
          <a:p>
            <a:r>
              <a:rPr lang="es-AR" sz="2100" dirty="0"/>
              <a:t> Menor limitación en profundidad. </a:t>
            </a:r>
          </a:p>
          <a:p>
            <a:r>
              <a:rPr lang="es-AR" sz="2100" dirty="0"/>
              <a:t>Menor control de la estabilidad de los taludes.</a:t>
            </a:r>
          </a:p>
          <a:p>
            <a:r>
              <a:rPr lang="es-AR" sz="2100" dirty="0"/>
              <a:t> Menor necesidad de vertederos cercanos, e incluso posibilidad de utilizar los estériles como relleno de los huecos de interior.</a:t>
            </a:r>
          </a:p>
          <a:p>
            <a:r>
              <a:rPr lang="es-AR" sz="2100" dirty="0"/>
              <a:t> Mejor control de calidad para evitar la dilución o mezcla del mineral y el estéril </a:t>
            </a:r>
          </a:p>
          <a:p>
            <a:pPr marL="0" indent="0">
              <a:buNone/>
            </a:pPr>
            <a:r>
              <a:rPr lang="es-AR" sz="2600" dirty="0"/>
              <a:t>Económicas:</a:t>
            </a:r>
          </a:p>
          <a:p>
            <a:r>
              <a:rPr lang="es-AR" sz="2100" dirty="0"/>
              <a:t> Menor inversión inicial de capital en maquinaria y terrenos para huecos y vertederos. </a:t>
            </a:r>
          </a:p>
          <a:p>
            <a:r>
              <a:rPr lang="es-AR" sz="1900" dirty="0"/>
              <a:t>Menor inversión inicial para realizar la preparación preliminar.</a:t>
            </a:r>
          </a:p>
          <a:p>
            <a:r>
              <a:rPr lang="es-AR" sz="1900" dirty="0"/>
              <a:t>Mayor flexibilidad para superar los errores en el diseño o en la selección de la maquinaria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contenido 5"/>
          <p:cNvSpPr>
            <a:spLocks noGrp="1"/>
          </p:cNvSpPr>
          <p:nvPr>
            <p:ph sz="quarter" idx="4294967295"/>
          </p:nvPr>
        </p:nvSpPr>
        <p:spPr>
          <a:xfrm>
            <a:off x="1185674" y="2060848"/>
            <a:ext cx="9468544" cy="335280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AR" dirty="0"/>
              <a:t>Sociales: </a:t>
            </a:r>
          </a:p>
          <a:p>
            <a:r>
              <a:rPr lang="es-AR" sz="1800" dirty="0"/>
              <a:t>Personal de operación y mantenimiento menos formado y por tanto más barato.</a:t>
            </a:r>
          </a:p>
          <a:p>
            <a:r>
              <a:rPr lang="es-AR" sz="1800" dirty="0"/>
              <a:t> Menores problemas medio-ambientales por alteración en los terrenos afectados por el hueco y los vertederos. </a:t>
            </a:r>
          </a:p>
          <a:p>
            <a:r>
              <a:rPr lang="es-AR" sz="1800" dirty="0"/>
              <a:t> Menores problemas político-económicos de compra de terrenos.</a:t>
            </a:r>
          </a:p>
          <a:p>
            <a:r>
              <a:rPr lang="es-AR" sz="1800" dirty="0"/>
              <a:t> Mayor empleo de mano de obra.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5">
            <a:extLst>
              <a:ext uri="{FF2B5EF4-FFF2-40B4-BE49-F238E27FC236}">
                <a16:creationId xmlns:a16="http://schemas.microsoft.com/office/drawing/2014/main" id="{DB52D4BF-C310-D0AD-B0B3-CABB7EC2C0C3}"/>
              </a:ext>
            </a:extLst>
          </p:cNvPr>
          <p:cNvSpPr txBox="1">
            <a:spLocks/>
          </p:cNvSpPr>
          <p:nvPr/>
        </p:nvSpPr>
        <p:spPr>
          <a:xfrm>
            <a:off x="637311" y="1751378"/>
            <a:ext cx="10914202" cy="510662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G</a:t>
            </a:r>
            <a:r>
              <a:rPr lang="es-AR" b="1" dirty="0"/>
              <a:t>eometría del Yacimiento: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1800" dirty="0"/>
              <a:t>Morfología ( Masiva, tabular, filoniana, etc.) </a:t>
            </a:r>
          </a:p>
          <a:p>
            <a:r>
              <a:rPr lang="es-AR" sz="1800" dirty="0"/>
              <a:t>Potencia y buzamiento </a:t>
            </a:r>
          </a:p>
          <a:p>
            <a:r>
              <a:rPr lang="es-AR" sz="1800" dirty="0"/>
              <a:t> Tamaño </a:t>
            </a:r>
          </a:p>
          <a:p>
            <a:r>
              <a:rPr lang="es-AR" sz="1800" dirty="0"/>
              <a:t> Regularidad, distribución de las leyes</a:t>
            </a:r>
          </a:p>
          <a:p>
            <a:pPr marL="0" indent="0">
              <a:buNone/>
            </a:pPr>
            <a:r>
              <a:rPr lang="es-AR" b="1" dirty="0"/>
              <a:t>Aspectos </a:t>
            </a:r>
            <a:r>
              <a:rPr lang="es-AR" b="1" dirty="0" err="1"/>
              <a:t>geomecánicos</a:t>
            </a:r>
            <a:r>
              <a:rPr lang="es-AR" b="1" dirty="0"/>
              <a:t>:</a:t>
            </a:r>
          </a:p>
          <a:p>
            <a:r>
              <a:rPr lang="es-AR" sz="1800" dirty="0"/>
              <a:t>Resistencias (Mena, techo y muro)</a:t>
            </a:r>
          </a:p>
          <a:p>
            <a:r>
              <a:rPr lang="es-AR" sz="1800" dirty="0"/>
              <a:t> Fracturación (Intensidad, tipo y frecuencia) </a:t>
            </a:r>
          </a:p>
          <a:p>
            <a:r>
              <a:rPr lang="es-AR" sz="1800" dirty="0"/>
              <a:t> Campo tensional in situ (Profundidad) </a:t>
            </a:r>
          </a:p>
          <a:p>
            <a:r>
              <a:rPr lang="es-AR" sz="1800" dirty="0"/>
              <a:t> Comportamiento dinámico de los distintos materiales</a:t>
            </a:r>
          </a:p>
          <a:p>
            <a:pPr marL="0" indent="0">
              <a:buNone/>
            </a:pPr>
            <a:r>
              <a:rPr lang="es-AR" b="1" dirty="0"/>
              <a:t>Aspectos Económicos:</a:t>
            </a:r>
          </a:p>
          <a:p>
            <a:r>
              <a:rPr lang="es-AR" sz="1800" dirty="0"/>
              <a:t>Leyes del mineral </a:t>
            </a:r>
          </a:p>
          <a:p>
            <a:r>
              <a:rPr lang="es-AR" sz="1800" dirty="0"/>
              <a:t>Valor unitario del mineral (Recuperaciones mineras y </a:t>
            </a:r>
            <a:r>
              <a:rPr lang="es-AR" sz="1800" dirty="0" err="1"/>
              <a:t>mineralúrgicas</a:t>
            </a:r>
            <a:r>
              <a:rPr lang="es-AR" sz="1800" dirty="0"/>
              <a:t>)</a:t>
            </a:r>
          </a:p>
          <a:p>
            <a:r>
              <a:rPr lang="es-AR" sz="1800" dirty="0"/>
              <a:t>Productividad, vida y ritmo de la explotación.  </a:t>
            </a:r>
            <a:endParaRPr lang="es-AR" sz="1800" b="1" dirty="0"/>
          </a:p>
          <a:p>
            <a:pPr marL="0" indent="0">
              <a:buNone/>
            </a:pPr>
            <a:r>
              <a:rPr lang="es-AR" b="1" dirty="0"/>
              <a:t>Seguridad y Medio Ambiente:</a:t>
            </a:r>
          </a:p>
          <a:p>
            <a:r>
              <a:rPr lang="es-AR" sz="1800" dirty="0"/>
              <a:t>Aspectos y regulaciones de seguridad e higiene </a:t>
            </a:r>
          </a:p>
          <a:p>
            <a:r>
              <a:rPr lang="es-AR" sz="1800" dirty="0"/>
              <a:t>Impacto ambiental (Paisaje, subsidencia, aguas, etc.) </a:t>
            </a:r>
          </a:p>
          <a:p>
            <a:r>
              <a:rPr lang="es-AR" sz="1800" dirty="0"/>
              <a:t> Impacto social (Personal, sindical, político, local, etc.) </a:t>
            </a:r>
            <a:endParaRPr lang="es-AR" sz="1800" b="1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34D614-1A4C-EBD8-AF51-C8B3EEC9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274638"/>
            <a:ext cx="9468545" cy="1020762"/>
          </a:xfrm>
        </p:spPr>
        <p:txBody>
          <a:bodyPr rtlCol="0"/>
          <a:lstStyle/>
          <a:p>
            <a:pPr rtl="0"/>
            <a:r>
              <a:rPr lang="es-ES" dirty="0"/>
              <a:t>CLASIFICACION DE LOS MÉTODOS SUBTERRÁNEOS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0A9B290-DF96-9F77-2049-B0A2638DB63B}"/>
              </a:ext>
            </a:extLst>
          </p:cNvPr>
          <p:cNvSpPr>
            <a:spLocks noGrp="1"/>
          </p:cNvSpPr>
          <p:nvPr/>
        </p:nvSpPr>
        <p:spPr>
          <a:xfrm>
            <a:off x="189756" y="1700808"/>
            <a:ext cx="11609266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Si nos guiamos por la clasificación </a:t>
            </a:r>
            <a:r>
              <a:rPr lang="es-ES" b="1" dirty="0"/>
              <a:t>americana</a:t>
            </a:r>
            <a:r>
              <a:rPr lang="es-ES" dirty="0"/>
              <a:t> de los diferentes métodos subterráneos, tendremos lo siguiente: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</a:t>
            </a:r>
          </a:p>
          <a:p>
            <a:pPr marL="0" indent="0">
              <a:buNone/>
            </a:pPr>
            <a:r>
              <a:rPr lang="es-ES" sz="2000" dirty="0"/>
              <a:t>(Dejar el rajo abierto)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II</a:t>
            </a:r>
          </a:p>
          <a:p>
            <a:pPr marL="0" indent="0">
              <a:buNone/>
            </a:pPr>
            <a:r>
              <a:rPr lang="es-ES" sz="2000" dirty="0"/>
              <a:t>(Relleno transitorio del lugar con material quebrado)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III</a:t>
            </a:r>
          </a:p>
          <a:p>
            <a:pPr marL="0" indent="0">
              <a:buNone/>
            </a:pPr>
            <a:r>
              <a:rPr lang="es-ES" sz="2000" dirty="0"/>
              <a:t>(Relleno y fortificación sistemática)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IV</a:t>
            </a:r>
          </a:p>
          <a:p>
            <a:pPr marL="0" indent="0">
              <a:buNone/>
            </a:pPr>
            <a:r>
              <a:rPr lang="es-ES" sz="2000" dirty="0"/>
              <a:t>(Relleno definitivo con material quebrado)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V</a:t>
            </a:r>
          </a:p>
          <a:p>
            <a:pPr marL="0" indent="0">
              <a:buNone/>
            </a:pPr>
            <a:r>
              <a:rPr lang="es-ES" sz="2000" dirty="0"/>
              <a:t>(Relleno con el hundimiento de las cajas)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48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1295</TotalTime>
  <Words>799</Words>
  <Application>Microsoft Office PowerPoint</Application>
  <PresentationFormat>Personalizado</PresentationFormat>
  <Paragraphs>123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Consolas</vt:lpstr>
      <vt:lpstr>Corbel</vt:lpstr>
      <vt:lpstr>Wingdings</vt:lpstr>
      <vt:lpstr>Pizarra 16 x 9</vt:lpstr>
      <vt:lpstr>MINERIA SUBTERRÁNEA </vt:lpstr>
      <vt:lpstr>¿Qué es la minería de interior?</vt:lpstr>
      <vt:lpstr>Presentación de PowerPoint</vt:lpstr>
      <vt:lpstr>Diferencias entre la minería a cielo abierto y la minería subterránea</vt:lpstr>
      <vt:lpstr>Presentación de PowerPoint</vt:lpstr>
      <vt:lpstr>VENTAJAS </vt:lpstr>
      <vt:lpstr>Presentación de PowerPoint</vt:lpstr>
      <vt:lpstr>Presentación de PowerPoint</vt:lpstr>
      <vt:lpstr>CLASIFICACION DE LOS MÉTODOS SUBTERRÁNEOS</vt:lpstr>
      <vt:lpstr>Presentación de PowerPoint</vt:lpstr>
      <vt:lpstr>Presentación de PowerPoint</vt:lpstr>
      <vt:lpstr>Presentación de PowerPoint</vt:lpstr>
      <vt:lpstr>EXPLOTACION POR SUBNIVELES </vt:lpstr>
    </vt:vector>
  </TitlesOfParts>
  <Company>EXO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Aldana Grgic</dc:creator>
  <cp:lastModifiedBy>Aldana Grgic</cp:lastModifiedBy>
  <cp:revision>7</cp:revision>
  <dcterms:created xsi:type="dcterms:W3CDTF">2024-06-09T01:10:30Z</dcterms:created>
  <dcterms:modified xsi:type="dcterms:W3CDTF">2024-06-09T22:46:23Z</dcterms:modified>
</cp:coreProperties>
</file>