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7"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r>
          <p:cNvPicPr>
            <a:picLocks noChangeAspect="1"/>
          </p:cNvPicPr>
          <p:nvPr/>
        </p:nvPicPr>
        <p:blipFill>
          <a:blip r:embed="rId2"/>
          <a:stretch>
            <a:fillRect/>
          </a:stretch>
        </p:blipFill>
        <p:spPr>
          <a:xfrm>
            <a:off x="9144000" y="0"/>
            <a:ext cx="5486400" cy="8229600"/>
          </a:xfrm>
          <a:prstGeom prst="rect">
            <a:avLst/>
          </a:prstGeom>
        </p:spPr>
      </p:pic>
      <p:sp>
        <p:nvSpPr>
          <p:cNvPr id="5" name="Text 1"/>
          <p:cNvSpPr/>
          <p:nvPr/>
        </p:nvSpPr>
        <p:spPr>
          <a:xfrm>
            <a:off x="788670" y="1190506"/>
            <a:ext cx="7566660" cy="2720697"/>
          </a:xfrm>
          <a:prstGeom prst="rect">
            <a:avLst/>
          </a:prstGeom>
          <a:noFill/>
          <a:ln/>
        </p:spPr>
        <p:txBody>
          <a:bodyPr wrap="square" rtlCol="0" anchor="t"/>
          <a:lstStyle/>
          <a:p>
            <a:pPr indent="0" marL="0">
              <a:lnSpc>
                <a:spcPts val="7142"/>
              </a:lnSpc>
              <a:buNone/>
            </a:pPr>
            <a:r>
              <a:rPr lang="en-US" sz="5713" b="1" dirty="0">
                <a:solidFill>
                  <a:srgbClr val="403C4E"/>
                </a:solidFill>
                <a:latin typeface="Merriweather" pitchFamily="34" charset="0"/>
                <a:ea typeface="Merriweather" pitchFamily="34" charset="-122"/>
                <a:cs typeface="Merriweather" pitchFamily="34" charset="-120"/>
              </a:rPr>
              <a:t>Relaciones de Poder en los Medios: Un Análisis</a:t>
            </a:r>
            <a:endParaRPr lang="en-US" sz="5713" dirty="0"/>
          </a:p>
        </p:txBody>
      </p:sp>
      <p:sp>
        <p:nvSpPr>
          <p:cNvPr id="6" name="Text 2"/>
          <p:cNvSpPr/>
          <p:nvPr/>
        </p:nvSpPr>
        <p:spPr>
          <a:xfrm>
            <a:off x="788670" y="4226600"/>
            <a:ext cx="7566660" cy="2207776"/>
          </a:xfrm>
          <a:prstGeom prst="rect">
            <a:avLst/>
          </a:prstGeom>
          <a:noFill/>
          <a:ln/>
        </p:spPr>
        <p:txBody>
          <a:bodyPr wrap="square" rtlCol="0" anchor="t"/>
          <a:lstStyle/>
          <a:p>
            <a:pPr indent="0" marL="0">
              <a:lnSpc>
                <a:spcPts val="2484"/>
              </a:lnSpc>
              <a:buNone/>
            </a:pPr>
            <a:r>
              <a:rPr lang="en-US" sz="1656" dirty="0">
                <a:solidFill>
                  <a:srgbClr val="403C4E"/>
                </a:solidFill>
                <a:latin typeface="Open Sans" pitchFamily="34" charset="0"/>
                <a:ea typeface="Open Sans" pitchFamily="34" charset="-122"/>
                <a:cs typeface="Open Sans" pitchFamily="34" charset="-120"/>
              </a:rPr>
              <a:t>El poder es un elemento omnipresente en nuestras vidas, y los medios de comunicación no son una excepción. A través de películas, canciones, series de televisión y artículos periodísticos, se nos presentan diferentes formas en que el poder se ejerce, se desafía y se negocia. En este análisis, exploraremos ejemplos concretos de relaciones de poder en fragmentos de medios, examinando quién ejerce el poder, sobre quién lo ejerce, los instrumentos que se utilizan y las formas en que se manifiesta.</a:t>
            </a:r>
            <a:endParaRPr lang="en-US" sz="1656" dirty="0"/>
          </a:p>
        </p:txBody>
      </p:sp>
      <p:sp>
        <p:nvSpPr>
          <p:cNvPr id="7" name="Shape 3"/>
          <p:cNvSpPr/>
          <p:nvPr/>
        </p:nvSpPr>
        <p:spPr>
          <a:xfrm>
            <a:off x="788670" y="6686669"/>
            <a:ext cx="336471" cy="336471"/>
          </a:xfrm>
          <a:prstGeom prst="roundRect">
            <a:avLst>
              <a:gd name="adj" fmla="val 27173473"/>
            </a:avLst>
          </a:prstGeom>
          <a:solidFill>
            <a:srgbClr val="037A4D"/>
          </a:solidFill>
          <a:ln w="7620">
            <a:solidFill>
              <a:srgbClr val="FFFFFF"/>
            </a:solidFill>
            <a:prstDash val="solid"/>
          </a:ln>
        </p:spPr>
      </p:sp>
      <p:sp>
        <p:nvSpPr>
          <p:cNvPr id="8" name="Text 4"/>
          <p:cNvSpPr/>
          <p:nvPr/>
        </p:nvSpPr>
        <p:spPr>
          <a:xfrm>
            <a:off x="881896" y="6806089"/>
            <a:ext cx="150019" cy="97512"/>
          </a:xfrm>
          <a:prstGeom prst="rect">
            <a:avLst/>
          </a:prstGeom>
          <a:noFill/>
          <a:ln/>
        </p:spPr>
        <p:txBody>
          <a:bodyPr wrap="none" rtlCol="0" anchor="t"/>
          <a:lstStyle/>
          <a:p>
            <a:pPr algn="ctr" indent="0" marL="0">
              <a:lnSpc>
                <a:spcPts val="768"/>
              </a:lnSpc>
              <a:buNone/>
            </a:pPr>
            <a:r>
              <a:rPr lang="en-US" sz="768" dirty="0">
                <a:solidFill>
                  <a:srgbClr val="FFFFFF"/>
                </a:solidFill>
                <a:latin typeface="Open Sans" pitchFamily="34" charset="0"/>
                <a:ea typeface="Open Sans" pitchFamily="34" charset="-122"/>
                <a:cs typeface="Open Sans" pitchFamily="34" charset="-120"/>
              </a:rPr>
              <a:t>RM</a:t>
            </a:r>
            <a:endParaRPr lang="en-US" sz="768" dirty="0"/>
          </a:p>
        </p:txBody>
      </p:sp>
      <p:sp>
        <p:nvSpPr>
          <p:cNvPr id="9" name="Text 5"/>
          <p:cNvSpPr/>
          <p:nvPr/>
        </p:nvSpPr>
        <p:spPr>
          <a:xfrm>
            <a:off x="1230273" y="6670953"/>
            <a:ext cx="2341959" cy="368022"/>
          </a:xfrm>
          <a:prstGeom prst="rect">
            <a:avLst/>
          </a:prstGeom>
          <a:noFill/>
          <a:ln/>
        </p:spPr>
        <p:txBody>
          <a:bodyPr wrap="none" rtlCol="0" anchor="t"/>
          <a:lstStyle/>
          <a:p>
            <a:pPr algn="l" indent="0" marL="0">
              <a:lnSpc>
                <a:spcPts val="2898"/>
              </a:lnSpc>
              <a:buNone/>
            </a:pPr>
            <a:r>
              <a:rPr lang="en-US" sz="2070" b="1" dirty="0">
                <a:solidFill>
                  <a:srgbClr val="403C4E"/>
                </a:solidFill>
                <a:latin typeface="Open Sans" pitchFamily="34" charset="0"/>
                <a:ea typeface="Open Sans" pitchFamily="34" charset="-122"/>
                <a:cs typeface="Open Sans" pitchFamily="34" charset="-120"/>
              </a:rPr>
              <a:t>by Ricardo  Martin</a:t>
            </a:r>
            <a:endParaRPr lang="en-US" sz="2070" dirty="0"/>
          </a:p>
        </p:txBody>
      </p:sp>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3" y="1084778"/>
            <a:ext cx="10554414" cy="1388745"/>
          </a:xfrm>
          <a:prstGeom prst="rect">
            <a:avLst/>
          </a:prstGeom>
          <a:noFill/>
          <a:ln/>
        </p:spPr>
        <p:txBody>
          <a:bodyPr wrap="square" rtlCol="0" anchor="t"/>
          <a:lstStyle/>
          <a:p>
            <a:pPr indent="0" marL="0">
              <a:lnSpc>
                <a:spcPts val="5468"/>
              </a:lnSpc>
              <a:buNone/>
            </a:pPr>
            <a:r>
              <a:rPr lang="en-US" sz="4374" b="1" dirty="0">
                <a:solidFill>
                  <a:srgbClr val="403C4E"/>
                </a:solidFill>
                <a:latin typeface="Merriweather" pitchFamily="34" charset="0"/>
                <a:ea typeface="Merriweather" pitchFamily="34" charset="-122"/>
                <a:cs typeface="Merriweather" pitchFamily="34" charset="-120"/>
              </a:rPr>
              <a:t>El Poder en la Película: "The Devil Wears Prada"</a:t>
            </a:r>
            <a:endParaRPr lang="en-US" sz="4374" dirty="0"/>
          </a:p>
        </p:txBody>
      </p:sp>
      <p:sp>
        <p:nvSpPr>
          <p:cNvPr id="5" name="Text 2"/>
          <p:cNvSpPr/>
          <p:nvPr/>
        </p:nvSpPr>
        <p:spPr>
          <a:xfrm>
            <a:off x="2037993" y="3028950"/>
            <a:ext cx="2932033" cy="347186"/>
          </a:xfrm>
          <a:prstGeom prst="rect">
            <a:avLst/>
          </a:prstGeom>
          <a:noFill/>
          <a:ln/>
        </p:spPr>
        <p:txBody>
          <a:bodyPr wrap="none" rtlCol="0" anchor="t"/>
          <a:lstStyle/>
          <a:p>
            <a:pPr indent="0" marL="0">
              <a:lnSpc>
                <a:spcPts val="2734"/>
              </a:lnSpc>
              <a:buNone/>
            </a:pPr>
            <a:r>
              <a:rPr lang="en-US" sz="2187" b="1" dirty="0">
                <a:solidFill>
                  <a:srgbClr val="403C4E"/>
                </a:solidFill>
                <a:latin typeface="Merriweather" pitchFamily="34" charset="0"/>
                <a:ea typeface="Merriweather" pitchFamily="34" charset="-122"/>
                <a:cs typeface="Merriweather" pitchFamily="34" charset="-120"/>
              </a:rPr>
              <a:t>Quién Ejerce el Poder</a:t>
            </a:r>
            <a:endParaRPr lang="en-US" sz="2187" dirty="0"/>
          </a:p>
        </p:txBody>
      </p:sp>
      <p:sp>
        <p:nvSpPr>
          <p:cNvPr id="6" name="Text 3"/>
          <p:cNvSpPr/>
          <p:nvPr/>
        </p:nvSpPr>
        <p:spPr>
          <a:xfrm>
            <a:off x="2037993" y="3598307"/>
            <a:ext cx="3156347" cy="2999303"/>
          </a:xfrm>
          <a:prstGeom prst="rect">
            <a:avLst/>
          </a:prstGeom>
          <a:noFill/>
          <a:ln/>
        </p:spPr>
        <p:txBody>
          <a:bodyPr wrap="squar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Miranda Priestly, la editora jefe de una prestigiosa revista de moda, encarna el poder absoluto en el mundo de la moda. Su posición jerárquica, su reputación profesional y su autoridad en el ámbito de la moda le otorgan un control casi total sobre su equipo.</a:t>
            </a:r>
            <a:endParaRPr lang="en-US" sz="1750" dirty="0"/>
          </a:p>
        </p:txBody>
      </p:sp>
      <p:sp>
        <p:nvSpPr>
          <p:cNvPr id="7" name="Text 4"/>
          <p:cNvSpPr/>
          <p:nvPr/>
        </p:nvSpPr>
        <p:spPr>
          <a:xfrm>
            <a:off x="5743932" y="3028950"/>
            <a:ext cx="2963466" cy="347186"/>
          </a:xfrm>
          <a:prstGeom prst="rect">
            <a:avLst/>
          </a:prstGeom>
          <a:noFill/>
          <a:ln/>
        </p:spPr>
        <p:txBody>
          <a:bodyPr wrap="none" rtlCol="0" anchor="t"/>
          <a:lstStyle/>
          <a:p>
            <a:pPr indent="0" marL="0">
              <a:lnSpc>
                <a:spcPts val="2734"/>
              </a:lnSpc>
              <a:buNone/>
            </a:pPr>
            <a:r>
              <a:rPr lang="en-US" sz="2187" b="1" dirty="0">
                <a:solidFill>
                  <a:srgbClr val="403C4E"/>
                </a:solidFill>
                <a:latin typeface="Merriweather" pitchFamily="34" charset="0"/>
                <a:ea typeface="Merriweather" pitchFamily="34" charset="-122"/>
                <a:cs typeface="Merriweather" pitchFamily="34" charset="-120"/>
              </a:rPr>
              <a:t>Sobre Quién se Ejerce</a:t>
            </a:r>
            <a:endParaRPr lang="en-US" sz="2187" dirty="0"/>
          </a:p>
        </p:txBody>
      </p:sp>
      <p:sp>
        <p:nvSpPr>
          <p:cNvPr id="8" name="Text 5"/>
          <p:cNvSpPr/>
          <p:nvPr/>
        </p:nvSpPr>
        <p:spPr>
          <a:xfrm>
            <a:off x="5743932" y="3598307"/>
            <a:ext cx="3156347" cy="2666048"/>
          </a:xfrm>
          <a:prstGeom prst="rect">
            <a:avLst/>
          </a:prstGeom>
          <a:noFill/>
          <a:ln/>
        </p:spPr>
        <p:txBody>
          <a:bodyPr wrap="squar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Andrea Sachs, una asistente recién contratada, se encuentra en una posición de subordinación total. Su falta de experiencia en el mundo de la moda la convierte en una figura vulnerable ante el poder de Miranda.</a:t>
            </a:r>
            <a:endParaRPr lang="en-US" sz="1750" dirty="0"/>
          </a:p>
        </p:txBody>
      </p:sp>
      <p:sp>
        <p:nvSpPr>
          <p:cNvPr id="9" name="Text 6"/>
          <p:cNvSpPr/>
          <p:nvPr/>
        </p:nvSpPr>
        <p:spPr>
          <a:xfrm>
            <a:off x="9449872" y="3028950"/>
            <a:ext cx="3156347" cy="694373"/>
          </a:xfrm>
          <a:prstGeom prst="rect">
            <a:avLst/>
          </a:prstGeom>
          <a:noFill/>
          <a:ln/>
        </p:spPr>
        <p:txBody>
          <a:bodyPr wrap="square" rtlCol="0" anchor="t"/>
          <a:lstStyle/>
          <a:p>
            <a:pPr indent="0" marL="0">
              <a:lnSpc>
                <a:spcPts val="2734"/>
              </a:lnSpc>
              <a:buNone/>
            </a:pPr>
            <a:r>
              <a:rPr lang="en-US" sz="2187" b="1" dirty="0">
                <a:solidFill>
                  <a:srgbClr val="403C4E"/>
                </a:solidFill>
                <a:latin typeface="Merriweather" pitchFamily="34" charset="0"/>
                <a:ea typeface="Merriweather" pitchFamily="34" charset="-122"/>
                <a:cs typeface="Merriweather" pitchFamily="34" charset="-120"/>
              </a:rPr>
              <a:t>Instrumentos y Formas de Ejercicio</a:t>
            </a:r>
            <a:endParaRPr lang="en-US" sz="2187" dirty="0"/>
          </a:p>
        </p:txBody>
      </p:sp>
      <p:sp>
        <p:nvSpPr>
          <p:cNvPr id="10" name="Text 7"/>
          <p:cNvSpPr/>
          <p:nvPr/>
        </p:nvSpPr>
        <p:spPr>
          <a:xfrm>
            <a:off x="9449872" y="3945493"/>
            <a:ext cx="3156347" cy="2999303"/>
          </a:xfrm>
          <a:prstGeom prst="rect">
            <a:avLst/>
          </a:prstGeom>
          <a:noFill/>
          <a:ln/>
        </p:spPr>
        <p:txBody>
          <a:bodyPr wrap="squar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Miranda utiliza su posición jerárquica para dictar las acciones de Andrea, exigiendo obediencia y perfección. Su autoridad se manifiesta a través de demandas exigentes, microgestión y una constante presión por alcanzar la excelencia.</a:t>
            </a:r>
            <a:endParaRPr lang="en-US" sz="1750" dirty="0"/>
          </a:p>
        </p:txBody>
      </p:sp>
      <p:pic>
        <p:nvPicPr>
          <p:cNvPr id="11"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31386"/>
          </a:xfrm>
          <a:prstGeom prst="rect">
            <a:avLst/>
          </a:prstGeom>
          <a:solidFill>
            <a:srgbClr val="FFFFFF"/>
          </a:solidFill>
          <a:ln/>
        </p:spPr>
      </p:sp>
      <p:pic>
        <p:nvPicPr>
          <p:cNvPr id="4" name="Image 1" descr="preencoded.png">    </p:cNvPr>
          <p:cNvPicPr>
            <a:picLocks noChangeAspect="1"/>
          </p:cNvPicPr>
          <p:nvPr/>
        </p:nvPicPr>
        <p:blipFill>
          <a:blip r:embed="rId2"/>
          <a:stretch>
            <a:fillRect/>
          </a:stretch>
        </p:blipFill>
        <p:spPr>
          <a:xfrm>
            <a:off x="0" y="0"/>
            <a:ext cx="14630400" cy="2184678"/>
          </a:xfrm>
          <a:prstGeom prst="rect">
            <a:avLst/>
          </a:prstGeom>
        </p:spPr>
      </p:pic>
      <p:sp>
        <p:nvSpPr>
          <p:cNvPr id="5" name="Text 1"/>
          <p:cNvSpPr/>
          <p:nvPr/>
        </p:nvSpPr>
        <p:spPr>
          <a:xfrm>
            <a:off x="3164086" y="2665214"/>
            <a:ext cx="8302109" cy="1092279"/>
          </a:xfrm>
          <a:prstGeom prst="rect">
            <a:avLst/>
          </a:prstGeom>
          <a:noFill/>
          <a:ln/>
        </p:spPr>
        <p:txBody>
          <a:bodyPr wrap="square" rtlCol="0" anchor="t"/>
          <a:lstStyle/>
          <a:p>
            <a:pPr indent="0" marL="0">
              <a:lnSpc>
                <a:spcPts val="4301"/>
              </a:lnSpc>
              <a:buNone/>
            </a:pPr>
            <a:r>
              <a:rPr lang="en-US" sz="3441" b="1" dirty="0">
                <a:solidFill>
                  <a:srgbClr val="403C4E"/>
                </a:solidFill>
                <a:latin typeface="Merriweather" pitchFamily="34" charset="0"/>
                <a:ea typeface="Merriweather" pitchFamily="34" charset="-122"/>
                <a:cs typeface="Merriweather" pitchFamily="34" charset="-120"/>
              </a:rPr>
              <a:t>La Canción como Expresión de Poder: "Respect" de Aretha Franklin</a:t>
            </a:r>
            <a:endParaRPr lang="en-US" sz="3441" dirty="0"/>
          </a:p>
        </p:txBody>
      </p:sp>
      <p:sp>
        <p:nvSpPr>
          <p:cNvPr id="6" name="Shape 2"/>
          <p:cNvSpPr/>
          <p:nvPr/>
        </p:nvSpPr>
        <p:spPr>
          <a:xfrm>
            <a:off x="3164086" y="4216122"/>
            <a:ext cx="393144" cy="393144"/>
          </a:xfrm>
          <a:prstGeom prst="roundRect">
            <a:avLst>
              <a:gd name="adj" fmla="val 20006"/>
            </a:avLst>
          </a:prstGeom>
          <a:solidFill>
            <a:srgbClr val="FFD8CC"/>
          </a:solidFill>
          <a:ln w="7620">
            <a:solidFill>
              <a:srgbClr val="E5BEB2"/>
            </a:solidFill>
            <a:prstDash val="solid"/>
          </a:ln>
        </p:spPr>
      </p:sp>
      <p:sp>
        <p:nvSpPr>
          <p:cNvPr id="7" name="Text 3"/>
          <p:cNvSpPr/>
          <p:nvPr/>
        </p:nvSpPr>
        <p:spPr>
          <a:xfrm>
            <a:off x="3300532" y="4281607"/>
            <a:ext cx="120134" cy="262176"/>
          </a:xfrm>
          <a:prstGeom prst="rect">
            <a:avLst/>
          </a:prstGeom>
          <a:noFill/>
          <a:ln/>
        </p:spPr>
        <p:txBody>
          <a:bodyPr wrap="none" rtlCol="0" anchor="t"/>
          <a:lstStyle/>
          <a:p>
            <a:pPr algn="ctr" indent="0" marL="0">
              <a:lnSpc>
                <a:spcPts val="2064"/>
              </a:lnSpc>
              <a:buNone/>
            </a:pPr>
            <a:r>
              <a:rPr lang="en-US" sz="2064" b="1" dirty="0">
                <a:solidFill>
                  <a:srgbClr val="403C4E"/>
                </a:solidFill>
                <a:latin typeface="Merriweather" pitchFamily="34" charset="0"/>
                <a:ea typeface="Merriweather" pitchFamily="34" charset="-122"/>
                <a:cs typeface="Merriweather" pitchFamily="34" charset="-120"/>
              </a:rPr>
              <a:t>1</a:t>
            </a:r>
            <a:endParaRPr lang="en-US" sz="2064" dirty="0"/>
          </a:p>
        </p:txBody>
      </p:sp>
      <p:sp>
        <p:nvSpPr>
          <p:cNvPr id="8" name="Text 4"/>
          <p:cNvSpPr/>
          <p:nvPr/>
        </p:nvSpPr>
        <p:spPr>
          <a:xfrm>
            <a:off x="3731895" y="4216122"/>
            <a:ext cx="2083118" cy="546021"/>
          </a:xfrm>
          <a:prstGeom prst="rect">
            <a:avLst/>
          </a:prstGeom>
          <a:noFill/>
          <a:ln/>
        </p:spPr>
        <p:txBody>
          <a:bodyPr wrap="square" rtlCol="0" anchor="t"/>
          <a:lstStyle/>
          <a:p>
            <a:pPr indent="0" marL="0">
              <a:lnSpc>
                <a:spcPts val="2150"/>
              </a:lnSpc>
              <a:buNone/>
            </a:pPr>
            <a:r>
              <a:rPr lang="en-US" sz="1720" b="1" dirty="0">
                <a:solidFill>
                  <a:srgbClr val="403C4E"/>
                </a:solidFill>
                <a:latin typeface="Merriweather" pitchFamily="34" charset="0"/>
                <a:ea typeface="Merriweather" pitchFamily="34" charset="-122"/>
                <a:cs typeface="Merriweather" pitchFamily="34" charset="-120"/>
              </a:rPr>
              <a:t>Demanda de Respeto</a:t>
            </a:r>
            <a:endParaRPr lang="en-US" sz="1720" dirty="0"/>
          </a:p>
        </p:txBody>
      </p:sp>
      <p:sp>
        <p:nvSpPr>
          <p:cNvPr id="9" name="Text 5"/>
          <p:cNvSpPr/>
          <p:nvPr/>
        </p:nvSpPr>
        <p:spPr>
          <a:xfrm>
            <a:off x="3731895" y="4866918"/>
            <a:ext cx="2083118" cy="2883932"/>
          </a:xfrm>
          <a:prstGeom prst="rect">
            <a:avLst/>
          </a:prstGeom>
          <a:noFill/>
          <a:ln/>
        </p:spPr>
        <p:txBody>
          <a:bodyPr wrap="square" rtlCol="0" anchor="t"/>
          <a:lstStyle/>
          <a:p>
            <a:pPr indent="0" marL="0">
              <a:lnSpc>
                <a:spcPts val="2064"/>
              </a:lnSpc>
              <a:buNone/>
            </a:pPr>
            <a:r>
              <a:rPr lang="en-US" sz="1376" dirty="0">
                <a:solidFill>
                  <a:srgbClr val="403C4E"/>
                </a:solidFill>
                <a:latin typeface="Open Sans" pitchFamily="34" charset="0"/>
                <a:ea typeface="Open Sans" pitchFamily="34" charset="-122"/>
                <a:cs typeface="Open Sans" pitchFamily="34" charset="-120"/>
              </a:rPr>
              <a:t>La letra de la canción "Respect" es una poderosa demanda de reconocimiento y valoración por parte de la mujer que canta. Ella exige que su pareja le brinde el respeto que merece, reconociendo su contribución a la relación.</a:t>
            </a:r>
            <a:endParaRPr lang="en-US" sz="1376" dirty="0"/>
          </a:p>
        </p:txBody>
      </p:sp>
      <p:sp>
        <p:nvSpPr>
          <p:cNvPr id="10" name="Shape 6"/>
          <p:cNvSpPr/>
          <p:nvPr/>
        </p:nvSpPr>
        <p:spPr>
          <a:xfrm>
            <a:off x="5989677" y="4216122"/>
            <a:ext cx="393144" cy="393144"/>
          </a:xfrm>
          <a:prstGeom prst="roundRect">
            <a:avLst>
              <a:gd name="adj" fmla="val 20006"/>
            </a:avLst>
          </a:prstGeom>
          <a:solidFill>
            <a:srgbClr val="FFD8CC"/>
          </a:solidFill>
          <a:ln w="7620">
            <a:solidFill>
              <a:srgbClr val="E5BEB2"/>
            </a:solidFill>
            <a:prstDash val="solid"/>
          </a:ln>
        </p:spPr>
      </p:sp>
      <p:sp>
        <p:nvSpPr>
          <p:cNvPr id="11" name="Text 7"/>
          <p:cNvSpPr/>
          <p:nvPr/>
        </p:nvSpPr>
        <p:spPr>
          <a:xfrm>
            <a:off x="6106954" y="4281607"/>
            <a:ext cx="158591" cy="262176"/>
          </a:xfrm>
          <a:prstGeom prst="rect">
            <a:avLst/>
          </a:prstGeom>
          <a:noFill/>
          <a:ln/>
        </p:spPr>
        <p:txBody>
          <a:bodyPr wrap="none" rtlCol="0" anchor="t"/>
          <a:lstStyle/>
          <a:p>
            <a:pPr algn="ctr" indent="0" marL="0">
              <a:lnSpc>
                <a:spcPts val="2064"/>
              </a:lnSpc>
              <a:buNone/>
            </a:pPr>
            <a:r>
              <a:rPr lang="en-US" sz="2064" b="1" dirty="0">
                <a:solidFill>
                  <a:srgbClr val="403C4E"/>
                </a:solidFill>
                <a:latin typeface="Merriweather" pitchFamily="34" charset="0"/>
                <a:ea typeface="Merriweather" pitchFamily="34" charset="-122"/>
                <a:cs typeface="Merriweather" pitchFamily="34" charset="-120"/>
              </a:rPr>
              <a:t>2</a:t>
            </a:r>
            <a:endParaRPr lang="en-US" sz="2064" dirty="0"/>
          </a:p>
        </p:txBody>
      </p:sp>
      <p:sp>
        <p:nvSpPr>
          <p:cNvPr id="12" name="Text 8"/>
          <p:cNvSpPr/>
          <p:nvPr/>
        </p:nvSpPr>
        <p:spPr>
          <a:xfrm>
            <a:off x="6557486" y="4216122"/>
            <a:ext cx="2083118" cy="273010"/>
          </a:xfrm>
          <a:prstGeom prst="rect">
            <a:avLst/>
          </a:prstGeom>
          <a:noFill/>
          <a:ln/>
        </p:spPr>
        <p:txBody>
          <a:bodyPr wrap="none" rtlCol="0" anchor="t"/>
          <a:lstStyle/>
          <a:p>
            <a:pPr indent="0" marL="0">
              <a:lnSpc>
                <a:spcPts val="2150"/>
              </a:lnSpc>
              <a:buNone/>
            </a:pPr>
            <a:r>
              <a:rPr lang="en-US" sz="1720" b="1" dirty="0">
                <a:solidFill>
                  <a:srgbClr val="403C4E"/>
                </a:solidFill>
                <a:latin typeface="Merriweather" pitchFamily="34" charset="0"/>
                <a:ea typeface="Merriweather" pitchFamily="34" charset="-122"/>
                <a:cs typeface="Merriweather" pitchFamily="34" charset="-120"/>
              </a:rPr>
              <a:t>Autoafirmación</a:t>
            </a:r>
            <a:endParaRPr lang="en-US" sz="1720" dirty="0"/>
          </a:p>
        </p:txBody>
      </p:sp>
      <p:sp>
        <p:nvSpPr>
          <p:cNvPr id="13" name="Text 9"/>
          <p:cNvSpPr/>
          <p:nvPr/>
        </p:nvSpPr>
        <p:spPr>
          <a:xfrm>
            <a:off x="6557486" y="4593908"/>
            <a:ext cx="2083118" cy="2621756"/>
          </a:xfrm>
          <a:prstGeom prst="rect">
            <a:avLst/>
          </a:prstGeom>
          <a:noFill/>
          <a:ln/>
        </p:spPr>
        <p:txBody>
          <a:bodyPr wrap="square" rtlCol="0" anchor="t"/>
          <a:lstStyle/>
          <a:p>
            <a:pPr indent="0" marL="0">
              <a:lnSpc>
                <a:spcPts val="2064"/>
              </a:lnSpc>
              <a:buNone/>
            </a:pPr>
            <a:r>
              <a:rPr lang="en-US" sz="1376" dirty="0">
                <a:solidFill>
                  <a:srgbClr val="403C4E"/>
                </a:solidFill>
                <a:latin typeface="Open Sans" pitchFamily="34" charset="0"/>
                <a:ea typeface="Open Sans" pitchFamily="34" charset="-122"/>
                <a:cs typeface="Open Sans" pitchFamily="34" charset="-120"/>
              </a:rPr>
              <a:t>La cantante utiliza la canción como un medio de autoafirmación, reclamando su derecho a ser tratada con dignidad y respeto. Su voz poderosa y su mensaje directo transmiten una sensación de fuerza y determinación.</a:t>
            </a:r>
            <a:endParaRPr lang="en-US" sz="1376" dirty="0"/>
          </a:p>
        </p:txBody>
      </p:sp>
      <p:sp>
        <p:nvSpPr>
          <p:cNvPr id="14" name="Shape 10"/>
          <p:cNvSpPr/>
          <p:nvPr/>
        </p:nvSpPr>
        <p:spPr>
          <a:xfrm>
            <a:off x="8815268" y="4216122"/>
            <a:ext cx="393144" cy="393144"/>
          </a:xfrm>
          <a:prstGeom prst="roundRect">
            <a:avLst>
              <a:gd name="adj" fmla="val 20006"/>
            </a:avLst>
          </a:prstGeom>
          <a:solidFill>
            <a:srgbClr val="FFD8CC"/>
          </a:solidFill>
          <a:ln w="7620">
            <a:solidFill>
              <a:srgbClr val="E5BEB2"/>
            </a:solidFill>
            <a:prstDash val="solid"/>
          </a:ln>
        </p:spPr>
      </p:sp>
      <p:sp>
        <p:nvSpPr>
          <p:cNvPr id="15" name="Text 11"/>
          <p:cNvSpPr/>
          <p:nvPr/>
        </p:nvSpPr>
        <p:spPr>
          <a:xfrm>
            <a:off x="8937665" y="4281607"/>
            <a:ext cx="148352" cy="262176"/>
          </a:xfrm>
          <a:prstGeom prst="rect">
            <a:avLst/>
          </a:prstGeom>
          <a:noFill/>
          <a:ln/>
        </p:spPr>
        <p:txBody>
          <a:bodyPr wrap="none" rtlCol="0" anchor="t"/>
          <a:lstStyle/>
          <a:p>
            <a:pPr algn="ctr" indent="0" marL="0">
              <a:lnSpc>
                <a:spcPts val="2064"/>
              </a:lnSpc>
              <a:buNone/>
            </a:pPr>
            <a:r>
              <a:rPr lang="en-US" sz="2064" b="1" dirty="0">
                <a:solidFill>
                  <a:srgbClr val="403C4E"/>
                </a:solidFill>
                <a:latin typeface="Merriweather" pitchFamily="34" charset="0"/>
                <a:ea typeface="Merriweather" pitchFamily="34" charset="-122"/>
                <a:cs typeface="Merriweather" pitchFamily="34" charset="-120"/>
              </a:rPr>
              <a:t>3</a:t>
            </a:r>
            <a:endParaRPr lang="en-US" sz="2064" dirty="0"/>
          </a:p>
        </p:txBody>
      </p:sp>
      <p:sp>
        <p:nvSpPr>
          <p:cNvPr id="16" name="Text 12"/>
          <p:cNvSpPr/>
          <p:nvPr/>
        </p:nvSpPr>
        <p:spPr>
          <a:xfrm>
            <a:off x="9383077" y="4216122"/>
            <a:ext cx="2083118" cy="546021"/>
          </a:xfrm>
          <a:prstGeom prst="rect">
            <a:avLst/>
          </a:prstGeom>
          <a:noFill/>
          <a:ln/>
        </p:spPr>
        <p:txBody>
          <a:bodyPr wrap="square" rtlCol="0" anchor="t"/>
          <a:lstStyle/>
          <a:p>
            <a:pPr indent="0" marL="0">
              <a:lnSpc>
                <a:spcPts val="2150"/>
              </a:lnSpc>
              <a:buNone/>
            </a:pPr>
            <a:r>
              <a:rPr lang="en-US" sz="1720" b="1" dirty="0">
                <a:solidFill>
                  <a:srgbClr val="403C4E"/>
                </a:solidFill>
                <a:latin typeface="Merriweather" pitchFamily="34" charset="0"/>
                <a:ea typeface="Merriweather" pitchFamily="34" charset="-122"/>
                <a:cs typeface="Merriweather" pitchFamily="34" charset="-120"/>
              </a:rPr>
              <a:t>Expectativa de Reciprocidad</a:t>
            </a:r>
            <a:endParaRPr lang="en-US" sz="1720" dirty="0"/>
          </a:p>
        </p:txBody>
      </p:sp>
      <p:sp>
        <p:nvSpPr>
          <p:cNvPr id="17" name="Text 13"/>
          <p:cNvSpPr/>
          <p:nvPr/>
        </p:nvSpPr>
        <p:spPr>
          <a:xfrm>
            <a:off x="9383077" y="4866918"/>
            <a:ext cx="2083118" cy="2621756"/>
          </a:xfrm>
          <a:prstGeom prst="rect">
            <a:avLst/>
          </a:prstGeom>
          <a:noFill/>
          <a:ln/>
        </p:spPr>
        <p:txBody>
          <a:bodyPr wrap="square" rtlCol="0" anchor="t"/>
          <a:lstStyle/>
          <a:p>
            <a:pPr indent="0" marL="0">
              <a:lnSpc>
                <a:spcPts val="2064"/>
              </a:lnSpc>
              <a:buNone/>
            </a:pPr>
            <a:r>
              <a:rPr lang="en-US" sz="1376" dirty="0">
                <a:solidFill>
                  <a:srgbClr val="403C4E"/>
                </a:solidFill>
                <a:latin typeface="Open Sans" pitchFamily="34" charset="0"/>
                <a:ea typeface="Open Sans" pitchFamily="34" charset="-122"/>
                <a:cs typeface="Open Sans" pitchFamily="34" charset="-120"/>
              </a:rPr>
              <a:t>La canción sugiere que el respeto es un elemento fundamental en cualquier relación. La cantante espera que su pareja le brinde el mismo respeto que ella le ofrece a él, estableciendo una expectativa clara de reciprocidad.</a:t>
            </a:r>
            <a:endParaRPr lang="en-US" sz="1376" dirty="0"/>
          </a:p>
        </p:txBody>
      </p:sp>
      <p:pic>
        <p:nvPicPr>
          <p:cNvPr id="18"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r>
          <p:cNvPicPr>
            <a:picLocks noChangeAspect="1"/>
          </p:cNvPicPr>
          <p:nvPr/>
        </p:nvPicPr>
        <p:blipFill>
          <a:blip r:embed="rId2"/>
          <a:stretch>
            <a:fillRect/>
          </a:stretch>
        </p:blipFill>
        <p:spPr>
          <a:xfrm>
            <a:off x="10972800" y="0"/>
            <a:ext cx="3657600" cy="8229600"/>
          </a:xfrm>
          <a:prstGeom prst="rect">
            <a:avLst/>
          </a:prstGeom>
        </p:spPr>
      </p:pic>
      <p:sp>
        <p:nvSpPr>
          <p:cNvPr id="5" name="Text 1"/>
          <p:cNvSpPr/>
          <p:nvPr/>
        </p:nvSpPr>
        <p:spPr>
          <a:xfrm>
            <a:off x="799862" y="658058"/>
            <a:ext cx="9373076" cy="1333024"/>
          </a:xfrm>
          <a:prstGeom prst="rect">
            <a:avLst/>
          </a:prstGeom>
          <a:noFill/>
          <a:ln/>
        </p:spPr>
        <p:txBody>
          <a:bodyPr wrap="square" rtlCol="0" anchor="t"/>
          <a:lstStyle/>
          <a:p>
            <a:pPr indent="0" marL="0">
              <a:lnSpc>
                <a:spcPts val="5249"/>
              </a:lnSpc>
              <a:buNone/>
            </a:pPr>
            <a:r>
              <a:rPr lang="en-US" sz="4199" b="1" dirty="0">
                <a:solidFill>
                  <a:srgbClr val="403C4E"/>
                </a:solidFill>
                <a:latin typeface="Merriweather" pitchFamily="34" charset="0"/>
                <a:ea typeface="Merriweather" pitchFamily="34" charset="-122"/>
                <a:cs typeface="Merriweather" pitchFamily="34" charset="-120"/>
              </a:rPr>
              <a:t>El Poder en la Serie de TV: "Game of Thrones"</a:t>
            </a:r>
            <a:endParaRPr lang="en-US" sz="4199" dirty="0"/>
          </a:p>
        </p:txBody>
      </p:sp>
      <p:pic>
        <p:nvPicPr>
          <p:cNvPr id="6" name="Image 2" descr="preencoded.png">    </p:cNvPr>
          <p:cNvPicPr>
            <a:picLocks noChangeAspect="1"/>
          </p:cNvPicPr>
          <p:nvPr/>
        </p:nvPicPr>
        <p:blipFill>
          <a:blip r:embed="rId3"/>
          <a:stretch>
            <a:fillRect/>
          </a:stretch>
        </p:blipFill>
        <p:spPr>
          <a:xfrm>
            <a:off x="799862" y="2311003"/>
            <a:ext cx="1066443" cy="1706404"/>
          </a:xfrm>
          <a:prstGeom prst="rect">
            <a:avLst/>
          </a:prstGeom>
        </p:spPr>
      </p:pic>
      <p:sp>
        <p:nvSpPr>
          <p:cNvPr id="7" name="Text 2"/>
          <p:cNvSpPr/>
          <p:nvPr/>
        </p:nvSpPr>
        <p:spPr>
          <a:xfrm>
            <a:off x="2186226" y="2524244"/>
            <a:ext cx="2666286" cy="333137"/>
          </a:xfrm>
          <a:prstGeom prst="rect">
            <a:avLst/>
          </a:prstGeom>
          <a:noFill/>
          <a:ln/>
        </p:spPr>
        <p:txBody>
          <a:bodyPr wrap="none" rtlCol="0" anchor="t"/>
          <a:lstStyle/>
          <a:p>
            <a:pPr algn="l" indent="0" marL="0">
              <a:lnSpc>
                <a:spcPts val="2624"/>
              </a:lnSpc>
              <a:buNone/>
            </a:pPr>
            <a:r>
              <a:rPr lang="en-US" sz="2100" b="1" dirty="0">
                <a:solidFill>
                  <a:srgbClr val="403C4E"/>
                </a:solidFill>
                <a:latin typeface="Merriweather" pitchFamily="34" charset="0"/>
                <a:ea typeface="Merriweather" pitchFamily="34" charset="-122"/>
                <a:cs typeface="Merriweather" pitchFamily="34" charset="-120"/>
              </a:rPr>
              <a:t>Cersei Lannister</a:t>
            </a:r>
            <a:endParaRPr lang="en-US" sz="2100" dirty="0"/>
          </a:p>
        </p:txBody>
      </p:sp>
      <p:sp>
        <p:nvSpPr>
          <p:cNvPr id="8" name="Text 3"/>
          <p:cNvSpPr/>
          <p:nvPr/>
        </p:nvSpPr>
        <p:spPr>
          <a:xfrm>
            <a:off x="2186226" y="2985254"/>
            <a:ext cx="7986713" cy="640080"/>
          </a:xfrm>
          <a:prstGeom prst="rect">
            <a:avLst/>
          </a:prstGeom>
          <a:noFill/>
          <a:ln/>
        </p:spPr>
        <p:txBody>
          <a:bodyPr wrap="square" rtlCol="0" anchor="t"/>
          <a:lstStyle/>
          <a:p>
            <a:pPr algn="l" indent="0" marL="0">
              <a:lnSpc>
                <a:spcPts val="2519"/>
              </a:lnSpc>
              <a:buNone/>
            </a:pPr>
            <a:r>
              <a:rPr lang="en-US" sz="1680" dirty="0">
                <a:solidFill>
                  <a:srgbClr val="403C4E"/>
                </a:solidFill>
                <a:latin typeface="Open Sans" pitchFamily="34" charset="0"/>
                <a:ea typeface="Open Sans" pitchFamily="34" charset="-122"/>
                <a:cs typeface="Open Sans" pitchFamily="34" charset="-120"/>
              </a:rPr>
              <a:t>Cersei Lannister, una figura de poder en la corte, utiliza su conocimiento de las intrigas políticas y su red de influencia para mantener su posición.</a:t>
            </a:r>
            <a:endParaRPr lang="en-US" sz="1680" dirty="0"/>
          </a:p>
        </p:txBody>
      </p:sp>
      <p:pic>
        <p:nvPicPr>
          <p:cNvPr id="9" name="Image 3" descr="preencoded.png">    </p:cNvPr>
          <p:cNvPicPr>
            <a:picLocks noChangeAspect="1"/>
          </p:cNvPicPr>
          <p:nvPr/>
        </p:nvPicPr>
        <p:blipFill>
          <a:blip r:embed="rId4"/>
          <a:stretch>
            <a:fillRect/>
          </a:stretch>
        </p:blipFill>
        <p:spPr>
          <a:xfrm>
            <a:off x="799862" y="4017407"/>
            <a:ext cx="1066443" cy="1847612"/>
          </a:xfrm>
          <a:prstGeom prst="rect">
            <a:avLst/>
          </a:prstGeom>
        </p:spPr>
      </p:pic>
      <p:sp>
        <p:nvSpPr>
          <p:cNvPr id="10" name="Text 4"/>
          <p:cNvSpPr/>
          <p:nvPr/>
        </p:nvSpPr>
        <p:spPr>
          <a:xfrm>
            <a:off x="2186226" y="4230648"/>
            <a:ext cx="2666286" cy="333137"/>
          </a:xfrm>
          <a:prstGeom prst="rect">
            <a:avLst/>
          </a:prstGeom>
          <a:noFill/>
          <a:ln/>
        </p:spPr>
        <p:txBody>
          <a:bodyPr wrap="none" rtlCol="0" anchor="t"/>
          <a:lstStyle/>
          <a:p>
            <a:pPr algn="l" indent="0" marL="0">
              <a:lnSpc>
                <a:spcPts val="2624"/>
              </a:lnSpc>
              <a:buNone/>
            </a:pPr>
            <a:r>
              <a:rPr lang="en-US" sz="2100" b="1" dirty="0">
                <a:solidFill>
                  <a:srgbClr val="403C4E"/>
                </a:solidFill>
                <a:latin typeface="Merriweather" pitchFamily="34" charset="0"/>
                <a:ea typeface="Merriweather" pitchFamily="34" charset="-122"/>
                <a:cs typeface="Merriweather" pitchFamily="34" charset="-120"/>
              </a:rPr>
              <a:t>Amenaza Implícita</a:t>
            </a:r>
            <a:endParaRPr lang="en-US" sz="2100" dirty="0"/>
          </a:p>
        </p:txBody>
      </p:sp>
      <p:sp>
        <p:nvSpPr>
          <p:cNvPr id="11" name="Text 5"/>
          <p:cNvSpPr/>
          <p:nvPr/>
        </p:nvSpPr>
        <p:spPr>
          <a:xfrm>
            <a:off x="2186226" y="4691658"/>
            <a:ext cx="7986713" cy="960120"/>
          </a:xfrm>
          <a:prstGeom prst="rect">
            <a:avLst/>
          </a:prstGeom>
          <a:noFill/>
          <a:ln/>
        </p:spPr>
        <p:txBody>
          <a:bodyPr wrap="square" rtlCol="0" anchor="t"/>
          <a:lstStyle/>
          <a:p>
            <a:pPr algn="l" indent="0" marL="0">
              <a:lnSpc>
                <a:spcPts val="2519"/>
              </a:lnSpc>
              <a:buNone/>
            </a:pPr>
            <a:r>
              <a:rPr lang="en-US" sz="1680" dirty="0">
                <a:solidFill>
                  <a:srgbClr val="403C4E"/>
                </a:solidFill>
                <a:latin typeface="Open Sans" pitchFamily="34" charset="0"/>
                <a:ea typeface="Open Sans" pitchFamily="34" charset="-122"/>
                <a:cs typeface="Open Sans" pitchFamily="34" charset="-120"/>
              </a:rPr>
              <a:t>Su declaración a Ned Stark, "Cuando juegas al juego de tronos, ganas o mueres. No hay un término medio," es una amenaza implícita que subraya las peligrosas realidades del poder político.</a:t>
            </a:r>
            <a:endParaRPr lang="en-US" sz="1680" dirty="0"/>
          </a:p>
        </p:txBody>
      </p:sp>
      <p:pic>
        <p:nvPicPr>
          <p:cNvPr id="12" name="Image 4" descr="preencoded.png">    </p:cNvPr>
          <p:cNvPicPr>
            <a:picLocks noChangeAspect="1"/>
          </p:cNvPicPr>
          <p:nvPr/>
        </p:nvPicPr>
        <p:blipFill>
          <a:blip r:embed="rId5"/>
          <a:stretch>
            <a:fillRect/>
          </a:stretch>
        </p:blipFill>
        <p:spPr>
          <a:xfrm>
            <a:off x="799862" y="5865019"/>
            <a:ext cx="1066443" cy="1706404"/>
          </a:xfrm>
          <a:prstGeom prst="rect">
            <a:avLst/>
          </a:prstGeom>
        </p:spPr>
      </p:pic>
      <p:sp>
        <p:nvSpPr>
          <p:cNvPr id="13" name="Text 6"/>
          <p:cNvSpPr/>
          <p:nvPr/>
        </p:nvSpPr>
        <p:spPr>
          <a:xfrm>
            <a:off x="2186226" y="6078260"/>
            <a:ext cx="2938105" cy="333137"/>
          </a:xfrm>
          <a:prstGeom prst="rect">
            <a:avLst/>
          </a:prstGeom>
          <a:noFill/>
          <a:ln/>
        </p:spPr>
        <p:txBody>
          <a:bodyPr wrap="none" rtlCol="0" anchor="t"/>
          <a:lstStyle/>
          <a:p>
            <a:pPr algn="l" indent="0" marL="0">
              <a:lnSpc>
                <a:spcPts val="2624"/>
              </a:lnSpc>
              <a:buNone/>
            </a:pPr>
            <a:r>
              <a:rPr lang="en-US" sz="2100" b="1" dirty="0">
                <a:solidFill>
                  <a:srgbClr val="403C4E"/>
                </a:solidFill>
                <a:latin typeface="Merriweather" pitchFamily="34" charset="0"/>
                <a:ea typeface="Merriweather" pitchFamily="34" charset="-122"/>
                <a:cs typeface="Merriweather" pitchFamily="34" charset="-120"/>
              </a:rPr>
              <a:t>Manipulación Política</a:t>
            </a:r>
            <a:endParaRPr lang="en-US" sz="2100" dirty="0"/>
          </a:p>
        </p:txBody>
      </p:sp>
      <p:sp>
        <p:nvSpPr>
          <p:cNvPr id="14" name="Text 7"/>
          <p:cNvSpPr/>
          <p:nvPr/>
        </p:nvSpPr>
        <p:spPr>
          <a:xfrm>
            <a:off x="2186226" y="6539270"/>
            <a:ext cx="7986713" cy="640080"/>
          </a:xfrm>
          <a:prstGeom prst="rect">
            <a:avLst/>
          </a:prstGeom>
          <a:noFill/>
          <a:ln/>
        </p:spPr>
        <p:txBody>
          <a:bodyPr wrap="square" rtlCol="0" anchor="t"/>
          <a:lstStyle/>
          <a:p>
            <a:pPr algn="l" indent="0" marL="0">
              <a:lnSpc>
                <a:spcPts val="2519"/>
              </a:lnSpc>
              <a:buNone/>
            </a:pPr>
            <a:r>
              <a:rPr lang="en-US" sz="1680" dirty="0">
                <a:solidFill>
                  <a:srgbClr val="403C4E"/>
                </a:solidFill>
                <a:latin typeface="Open Sans" pitchFamily="34" charset="0"/>
                <a:ea typeface="Open Sans" pitchFamily="34" charset="-122"/>
                <a:cs typeface="Open Sans" pitchFamily="34" charset="-120"/>
              </a:rPr>
              <a:t>Cersei utiliza la manipulación política para controlar a sus oponentes, utilizando su conocimiento de las debilidades de sus enemigos para obtener ventaja.</a:t>
            </a:r>
            <a:endParaRPr lang="en-US" sz="1680" dirty="0"/>
          </a:p>
        </p:txBody>
      </p:sp>
      <p:pic>
        <p:nvPicPr>
          <p:cNvPr id="15" name="Image 5" descr="preencoded.png">
            <a:hlinkClick r:id="rId7" tooltip=""/>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3" y="1388269"/>
            <a:ext cx="10554414" cy="1388745"/>
          </a:xfrm>
          <a:prstGeom prst="rect">
            <a:avLst/>
          </a:prstGeom>
          <a:noFill/>
          <a:ln/>
        </p:spPr>
        <p:txBody>
          <a:bodyPr wrap="square" rtlCol="0" anchor="t"/>
          <a:lstStyle/>
          <a:p>
            <a:pPr indent="0" marL="0">
              <a:lnSpc>
                <a:spcPts val="5468"/>
              </a:lnSpc>
              <a:buNone/>
            </a:pPr>
            <a:r>
              <a:rPr lang="en-US" sz="4374" b="1" dirty="0">
                <a:solidFill>
                  <a:srgbClr val="403C4E"/>
                </a:solidFill>
                <a:latin typeface="Merriweather" pitchFamily="34" charset="0"/>
                <a:ea typeface="Merriweather" pitchFamily="34" charset="-122"/>
                <a:cs typeface="Merriweather" pitchFamily="34" charset="-120"/>
              </a:rPr>
              <a:t>Legitimidad Política en Tiempos de Crisis</a:t>
            </a:r>
            <a:endParaRPr lang="en-US" sz="4374" dirty="0"/>
          </a:p>
        </p:txBody>
      </p:sp>
      <p:sp>
        <p:nvSpPr>
          <p:cNvPr id="5" name="Shape 2"/>
          <p:cNvSpPr/>
          <p:nvPr/>
        </p:nvSpPr>
        <p:spPr>
          <a:xfrm>
            <a:off x="2037993" y="3221355"/>
            <a:ext cx="3370064" cy="3619976"/>
          </a:xfrm>
          <a:prstGeom prst="roundRect">
            <a:avLst>
              <a:gd name="adj" fmla="val 2967"/>
            </a:avLst>
          </a:prstGeom>
          <a:solidFill>
            <a:srgbClr val="FFD8CC"/>
          </a:solidFill>
          <a:ln w="7620">
            <a:solidFill>
              <a:srgbClr val="E5BEB2"/>
            </a:solidFill>
            <a:prstDash val="solid"/>
          </a:ln>
        </p:spPr>
      </p:sp>
      <p:sp>
        <p:nvSpPr>
          <p:cNvPr id="6" name="Text 3"/>
          <p:cNvSpPr/>
          <p:nvPr/>
        </p:nvSpPr>
        <p:spPr>
          <a:xfrm>
            <a:off x="2267783" y="3451146"/>
            <a:ext cx="2910483" cy="694373"/>
          </a:xfrm>
          <a:prstGeom prst="rect">
            <a:avLst/>
          </a:prstGeom>
          <a:noFill/>
          <a:ln/>
        </p:spPr>
        <p:txBody>
          <a:bodyPr wrap="square" rtlCol="0" anchor="t"/>
          <a:lstStyle/>
          <a:p>
            <a:pPr indent="0" marL="0">
              <a:lnSpc>
                <a:spcPts val="2734"/>
              </a:lnSpc>
              <a:buNone/>
            </a:pPr>
            <a:r>
              <a:rPr lang="en-US" sz="2187" b="1" dirty="0">
                <a:solidFill>
                  <a:srgbClr val="403C4E"/>
                </a:solidFill>
                <a:latin typeface="Merriweather" pitchFamily="34" charset="0"/>
                <a:ea typeface="Merriweather" pitchFamily="34" charset="-122"/>
                <a:cs typeface="Merriweather" pitchFamily="34" charset="-120"/>
              </a:rPr>
              <a:t>Desafío a la Legitimidad</a:t>
            </a:r>
            <a:endParaRPr lang="en-US" sz="2187" dirty="0"/>
          </a:p>
        </p:txBody>
      </p:sp>
      <p:sp>
        <p:nvSpPr>
          <p:cNvPr id="7" name="Text 4"/>
          <p:cNvSpPr/>
          <p:nvPr/>
        </p:nvSpPr>
        <p:spPr>
          <a:xfrm>
            <a:off x="2267783" y="4278749"/>
            <a:ext cx="2910483" cy="2332792"/>
          </a:xfrm>
          <a:prstGeom prst="rect">
            <a:avLst/>
          </a:prstGeom>
          <a:noFill/>
          <a:ln/>
        </p:spPr>
        <p:txBody>
          <a:bodyPr wrap="squar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La pandemia de COVID-19 ha puesto a prueba la legitimidad de los líderes políticos, ya que la gestión de la crisis ha requerido decisiones difíciles y medidas impopulares.</a:t>
            </a:r>
            <a:endParaRPr lang="en-US" sz="1750" dirty="0"/>
          </a:p>
        </p:txBody>
      </p:sp>
      <p:sp>
        <p:nvSpPr>
          <p:cNvPr id="8" name="Shape 5"/>
          <p:cNvSpPr/>
          <p:nvPr/>
        </p:nvSpPr>
        <p:spPr>
          <a:xfrm>
            <a:off x="5630228" y="3221355"/>
            <a:ext cx="3370064" cy="3619976"/>
          </a:xfrm>
          <a:prstGeom prst="roundRect">
            <a:avLst>
              <a:gd name="adj" fmla="val 2967"/>
            </a:avLst>
          </a:prstGeom>
          <a:solidFill>
            <a:srgbClr val="FFD8CC"/>
          </a:solidFill>
          <a:ln w="7620">
            <a:solidFill>
              <a:srgbClr val="E5BEB2"/>
            </a:solidFill>
            <a:prstDash val="solid"/>
          </a:ln>
        </p:spPr>
      </p:sp>
      <p:sp>
        <p:nvSpPr>
          <p:cNvPr id="9" name="Text 6"/>
          <p:cNvSpPr/>
          <p:nvPr/>
        </p:nvSpPr>
        <p:spPr>
          <a:xfrm>
            <a:off x="5860018" y="3451146"/>
            <a:ext cx="2777490" cy="347186"/>
          </a:xfrm>
          <a:prstGeom prst="rect">
            <a:avLst/>
          </a:prstGeom>
          <a:noFill/>
          <a:ln/>
        </p:spPr>
        <p:txBody>
          <a:bodyPr wrap="none" rtlCol="0" anchor="t"/>
          <a:lstStyle/>
          <a:p>
            <a:pPr indent="0" marL="0">
              <a:lnSpc>
                <a:spcPts val="2734"/>
              </a:lnSpc>
              <a:buNone/>
            </a:pPr>
            <a:r>
              <a:rPr lang="en-US" sz="2187" b="1" dirty="0">
                <a:solidFill>
                  <a:srgbClr val="403C4E"/>
                </a:solidFill>
                <a:latin typeface="Merriweather" pitchFamily="34" charset="0"/>
                <a:ea typeface="Merriweather" pitchFamily="34" charset="-122"/>
                <a:cs typeface="Merriweather" pitchFamily="34" charset="-120"/>
              </a:rPr>
              <a:t>Percepción Pública</a:t>
            </a:r>
            <a:endParaRPr lang="en-US" sz="2187" dirty="0"/>
          </a:p>
        </p:txBody>
      </p:sp>
      <p:sp>
        <p:nvSpPr>
          <p:cNvPr id="10" name="Text 7"/>
          <p:cNvSpPr/>
          <p:nvPr/>
        </p:nvSpPr>
        <p:spPr>
          <a:xfrm>
            <a:off x="5860018" y="3931563"/>
            <a:ext cx="2910483" cy="1999536"/>
          </a:xfrm>
          <a:prstGeom prst="rect">
            <a:avLst/>
          </a:prstGeom>
          <a:noFill/>
          <a:ln/>
        </p:spPr>
        <p:txBody>
          <a:bodyPr wrap="squar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La legitimidad depende no solo de la autoridad formal, sino también de la percepción pública de competencia y justicia en la gestión de la crisis.</a:t>
            </a:r>
            <a:endParaRPr lang="en-US" sz="1750" dirty="0"/>
          </a:p>
        </p:txBody>
      </p:sp>
      <p:sp>
        <p:nvSpPr>
          <p:cNvPr id="11" name="Shape 8"/>
          <p:cNvSpPr/>
          <p:nvPr/>
        </p:nvSpPr>
        <p:spPr>
          <a:xfrm>
            <a:off x="9222462" y="3221355"/>
            <a:ext cx="3370064" cy="3619976"/>
          </a:xfrm>
          <a:prstGeom prst="roundRect">
            <a:avLst>
              <a:gd name="adj" fmla="val 2967"/>
            </a:avLst>
          </a:prstGeom>
          <a:solidFill>
            <a:srgbClr val="FFD8CC"/>
          </a:solidFill>
          <a:ln w="7620">
            <a:solidFill>
              <a:srgbClr val="E5BEB2"/>
            </a:solidFill>
            <a:prstDash val="solid"/>
          </a:ln>
        </p:spPr>
      </p:sp>
      <p:sp>
        <p:nvSpPr>
          <p:cNvPr id="12" name="Text 9"/>
          <p:cNvSpPr/>
          <p:nvPr/>
        </p:nvSpPr>
        <p:spPr>
          <a:xfrm>
            <a:off x="9452253" y="3451146"/>
            <a:ext cx="2910483" cy="694373"/>
          </a:xfrm>
          <a:prstGeom prst="rect">
            <a:avLst/>
          </a:prstGeom>
          <a:noFill/>
          <a:ln/>
        </p:spPr>
        <p:txBody>
          <a:bodyPr wrap="square" rtlCol="0" anchor="t"/>
          <a:lstStyle/>
          <a:p>
            <a:pPr indent="0" marL="0">
              <a:lnSpc>
                <a:spcPts val="2734"/>
              </a:lnSpc>
              <a:buNone/>
            </a:pPr>
            <a:r>
              <a:rPr lang="en-US" sz="2187" b="1" dirty="0">
                <a:solidFill>
                  <a:srgbClr val="403C4E"/>
                </a:solidFill>
                <a:latin typeface="Merriweather" pitchFamily="34" charset="0"/>
                <a:ea typeface="Merriweather" pitchFamily="34" charset="-122"/>
                <a:cs typeface="Merriweather" pitchFamily="34" charset="-120"/>
              </a:rPr>
              <a:t>Eficacia y Transparencia</a:t>
            </a:r>
            <a:endParaRPr lang="en-US" sz="2187" dirty="0"/>
          </a:p>
        </p:txBody>
      </p:sp>
      <p:sp>
        <p:nvSpPr>
          <p:cNvPr id="13" name="Text 10"/>
          <p:cNvSpPr/>
          <p:nvPr/>
        </p:nvSpPr>
        <p:spPr>
          <a:xfrm>
            <a:off x="9452253" y="4278749"/>
            <a:ext cx="2910483" cy="1999536"/>
          </a:xfrm>
          <a:prstGeom prst="rect">
            <a:avLst/>
          </a:prstGeom>
          <a:noFill/>
          <a:ln/>
        </p:spPr>
        <p:txBody>
          <a:bodyPr wrap="squar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La eficacia de las políticas públicas y la transparencia en la comunicación son fundamentales para mantener la confianza del público.</a:t>
            </a:r>
            <a:endParaRPr lang="en-US" sz="1750" dirty="0"/>
          </a:p>
        </p:txBody>
      </p:sp>
      <p:pic>
        <p:nvPicPr>
          <p:cNvPr id="14"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3" y="1395889"/>
            <a:ext cx="10554414" cy="1388745"/>
          </a:xfrm>
          <a:prstGeom prst="rect">
            <a:avLst/>
          </a:prstGeom>
          <a:noFill/>
          <a:ln/>
        </p:spPr>
        <p:txBody>
          <a:bodyPr wrap="square" rtlCol="0" anchor="t"/>
          <a:lstStyle/>
          <a:p>
            <a:pPr indent="0" marL="0">
              <a:lnSpc>
                <a:spcPts val="5468"/>
              </a:lnSpc>
              <a:buNone/>
            </a:pPr>
            <a:r>
              <a:rPr lang="en-US" sz="4374" b="1" dirty="0">
                <a:solidFill>
                  <a:srgbClr val="403C4E"/>
                </a:solidFill>
                <a:latin typeface="Merriweather" pitchFamily="34" charset="0"/>
                <a:ea typeface="Merriweather" pitchFamily="34" charset="-122"/>
                <a:cs typeface="Merriweather" pitchFamily="34" charset="-120"/>
              </a:rPr>
              <a:t>Autoridad del Líder en la Democracia Contemporánea</a:t>
            </a:r>
            <a:endParaRPr lang="en-US" sz="4374" dirty="0"/>
          </a:p>
        </p:txBody>
      </p:sp>
      <p:pic>
        <p:nvPicPr>
          <p:cNvPr id="5" name="Image 1" descr="preencoded.png">    </p:cNvPr>
          <p:cNvPicPr>
            <a:picLocks noChangeAspect="1"/>
          </p:cNvPicPr>
          <p:nvPr/>
        </p:nvPicPr>
        <p:blipFill>
          <a:blip r:embed="rId2"/>
          <a:stretch>
            <a:fillRect/>
          </a:stretch>
        </p:blipFill>
        <p:spPr>
          <a:xfrm>
            <a:off x="2037993" y="3228975"/>
            <a:ext cx="555427" cy="555427"/>
          </a:xfrm>
          <a:prstGeom prst="rect">
            <a:avLst/>
          </a:prstGeom>
        </p:spPr>
      </p:pic>
      <p:sp>
        <p:nvSpPr>
          <p:cNvPr id="6" name="Text 2"/>
          <p:cNvSpPr/>
          <p:nvPr/>
        </p:nvSpPr>
        <p:spPr>
          <a:xfrm>
            <a:off x="2037993" y="4006572"/>
            <a:ext cx="3295888" cy="694373"/>
          </a:xfrm>
          <a:prstGeom prst="rect">
            <a:avLst/>
          </a:prstGeom>
          <a:noFill/>
          <a:ln/>
        </p:spPr>
        <p:txBody>
          <a:bodyPr wrap="square" rtlCol="0" anchor="t"/>
          <a:lstStyle/>
          <a:p>
            <a:pPr algn="l" indent="0" marL="0">
              <a:lnSpc>
                <a:spcPts val="2734"/>
              </a:lnSpc>
              <a:buNone/>
            </a:pPr>
            <a:r>
              <a:rPr lang="en-US" sz="2187" b="1" dirty="0">
                <a:solidFill>
                  <a:srgbClr val="403C4E"/>
                </a:solidFill>
                <a:latin typeface="Merriweather" pitchFamily="34" charset="0"/>
                <a:ea typeface="Merriweather" pitchFamily="34" charset="-122"/>
                <a:cs typeface="Merriweather" pitchFamily="34" charset="-120"/>
              </a:rPr>
              <a:t>Formación de Coaliciones</a:t>
            </a:r>
            <a:endParaRPr lang="en-US" sz="2187" dirty="0"/>
          </a:p>
        </p:txBody>
      </p:sp>
      <p:sp>
        <p:nvSpPr>
          <p:cNvPr id="7" name="Text 3"/>
          <p:cNvSpPr/>
          <p:nvPr/>
        </p:nvSpPr>
        <p:spPr>
          <a:xfrm>
            <a:off x="2037993" y="4834176"/>
            <a:ext cx="3295888" cy="1999536"/>
          </a:xfrm>
          <a:prstGeom prst="rect">
            <a:avLst/>
          </a:prstGeom>
          <a:noFill/>
          <a:ln/>
        </p:spPr>
        <p:txBody>
          <a:bodyPr wrap="square" rtlCol="0" anchor="t"/>
          <a:lstStyle/>
          <a:p>
            <a:pPr algn="l" indent="0" marL="0">
              <a:lnSpc>
                <a:spcPts val="2624"/>
              </a:lnSpc>
              <a:buNone/>
            </a:pPr>
            <a:r>
              <a:rPr lang="en-US" sz="1750" dirty="0">
                <a:solidFill>
                  <a:srgbClr val="403C4E"/>
                </a:solidFill>
                <a:latin typeface="Open Sans" pitchFamily="34" charset="0"/>
                <a:ea typeface="Open Sans" pitchFamily="34" charset="-122"/>
                <a:cs typeface="Open Sans" pitchFamily="34" charset="-120"/>
              </a:rPr>
              <a:t>Los líderes democráticos construyen su autoridad a través de la capacidad de formar coaliciones y negociar compromisos entre diferentes actores políticos.</a:t>
            </a:r>
            <a:endParaRPr lang="en-US" sz="1750" dirty="0"/>
          </a:p>
        </p:txBody>
      </p:sp>
      <p:pic>
        <p:nvPicPr>
          <p:cNvPr id="8" name="Image 2" descr="preencoded.png">    </p:cNvPr>
          <p:cNvPicPr>
            <a:picLocks noChangeAspect="1"/>
          </p:cNvPicPr>
          <p:nvPr/>
        </p:nvPicPr>
        <p:blipFill>
          <a:blip r:embed="rId3"/>
          <a:stretch>
            <a:fillRect/>
          </a:stretch>
        </p:blipFill>
        <p:spPr>
          <a:xfrm>
            <a:off x="5667137" y="3228975"/>
            <a:ext cx="555427" cy="555427"/>
          </a:xfrm>
          <a:prstGeom prst="rect">
            <a:avLst/>
          </a:prstGeom>
        </p:spPr>
      </p:pic>
      <p:sp>
        <p:nvSpPr>
          <p:cNvPr id="9" name="Text 4"/>
          <p:cNvSpPr/>
          <p:nvPr/>
        </p:nvSpPr>
        <p:spPr>
          <a:xfrm>
            <a:off x="5667137" y="4006572"/>
            <a:ext cx="3296007" cy="694373"/>
          </a:xfrm>
          <a:prstGeom prst="rect">
            <a:avLst/>
          </a:prstGeom>
          <a:noFill/>
          <a:ln/>
        </p:spPr>
        <p:txBody>
          <a:bodyPr wrap="square" rtlCol="0" anchor="t"/>
          <a:lstStyle/>
          <a:p>
            <a:pPr algn="l" indent="0" marL="0">
              <a:lnSpc>
                <a:spcPts val="2734"/>
              </a:lnSpc>
              <a:buNone/>
            </a:pPr>
            <a:r>
              <a:rPr lang="en-US" sz="2187" b="1" dirty="0">
                <a:solidFill>
                  <a:srgbClr val="403C4E"/>
                </a:solidFill>
                <a:latin typeface="Merriweather" pitchFamily="34" charset="0"/>
                <a:ea typeface="Merriweather" pitchFamily="34" charset="-122"/>
                <a:cs typeface="Merriweather" pitchFamily="34" charset="-120"/>
              </a:rPr>
              <a:t>Habilidades Interpersonales</a:t>
            </a:r>
            <a:endParaRPr lang="en-US" sz="2187" dirty="0"/>
          </a:p>
        </p:txBody>
      </p:sp>
      <p:sp>
        <p:nvSpPr>
          <p:cNvPr id="10" name="Text 5"/>
          <p:cNvSpPr/>
          <p:nvPr/>
        </p:nvSpPr>
        <p:spPr>
          <a:xfrm>
            <a:off x="5667137" y="4834176"/>
            <a:ext cx="3296007" cy="1999536"/>
          </a:xfrm>
          <a:prstGeom prst="rect">
            <a:avLst/>
          </a:prstGeom>
          <a:noFill/>
          <a:ln/>
        </p:spPr>
        <p:txBody>
          <a:bodyPr wrap="square" rtlCol="0" anchor="t"/>
          <a:lstStyle/>
          <a:p>
            <a:pPr algn="l" indent="0" marL="0">
              <a:lnSpc>
                <a:spcPts val="2624"/>
              </a:lnSpc>
              <a:buNone/>
            </a:pPr>
            <a:r>
              <a:rPr lang="en-US" sz="1750" dirty="0">
                <a:solidFill>
                  <a:srgbClr val="403C4E"/>
                </a:solidFill>
                <a:latin typeface="Open Sans" pitchFamily="34" charset="0"/>
                <a:ea typeface="Open Sans" pitchFamily="34" charset="-122"/>
                <a:cs typeface="Open Sans" pitchFamily="34" charset="-120"/>
              </a:rPr>
              <a:t>La autoridad política efectiva en democracias modernas requiere habilidades interpersonales, integridad y competencia para ganar y conservar la confianza pública.</a:t>
            </a:r>
            <a:endParaRPr lang="en-US" sz="1750" dirty="0"/>
          </a:p>
        </p:txBody>
      </p:sp>
      <p:pic>
        <p:nvPicPr>
          <p:cNvPr id="11" name="Image 3" descr="preencoded.png">    </p:cNvPr>
          <p:cNvPicPr>
            <a:picLocks noChangeAspect="1"/>
          </p:cNvPicPr>
          <p:nvPr/>
        </p:nvPicPr>
        <p:blipFill>
          <a:blip r:embed="rId4"/>
          <a:stretch>
            <a:fillRect/>
          </a:stretch>
        </p:blipFill>
        <p:spPr>
          <a:xfrm>
            <a:off x="9296400" y="3228975"/>
            <a:ext cx="555427" cy="555427"/>
          </a:xfrm>
          <a:prstGeom prst="rect">
            <a:avLst/>
          </a:prstGeom>
        </p:spPr>
      </p:pic>
      <p:sp>
        <p:nvSpPr>
          <p:cNvPr id="12" name="Text 6"/>
          <p:cNvSpPr/>
          <p:nvPr/>
        </p:nvSpPr>
        <p:spPr>
          <a:xfrm>
            <a:off x="9296400" y="4006572"/>
            <a:ext cx="2920365" cy="347186"/>
          </a:xfrm>
          <a:prstGeom prst="rect">
            <a:avLst/>
          </a:prstGeom>
          <a:noFill/>
          <a:ln/>
        </p:spPr>
        <p:txBody>
          <a:bodyPr wrap="none" rtlCol="0" anchor="t"/>
          <a:lstStyle/>
          <a:p>
            <a:pPr algn="l" indent="0" marL="0">
              <a:lnSpc>
                <a:spcPts val="2734"/>
              </a:lnSpc>
              <a:buNone/>
            </a:pPr>
            <a:r>
              <a:rPr lang="en-US" sz="2187" b="1" dirty="0">
                <a:solidFill>
                  <a:srgbClr val="403C4E"/>
                </a:solidFill>
                <a:latin typeface="Merriweather" pitchFamily="34" charset="0"/>
                <a:ea typeface="Merriweather" pitchFamily="34" charset="-122"/>
                <a:cs typeface="Merriweather" pitchFamily="34" charset="-120"/>
              </a:rPr>
              <a:t>Comunicación Eficaz</a:t>
            </a:r>
            <a:endParaRPr lang="en-US" sz="2187" dirty="0"/>
          </a:p>
        </p:txBody>
      </p:sp>
      <p:sp>
        <p:nvSpPr>
          <p:cNvPr id="13" name="Text 7"/>
          <p:cNvSpPr/>
          <p:nvPr/>
        </p:nvSpPr>
        <p:spPr>
          <a:xfrm>
            <a:off x="9296400" y="4486989"/>
            <a:ext cx="3296007" cy="1999536"/>
          </a:xfrm>
          <a:prstGeom prst="rect">
            <a:avLst/>
          </a:prstGeom>
          <a:noFill/>
          <a:ln/>
        </p:spPr>
        <p:txBody>
          <a:bodyPr wrap="square" rtlCol="0" anchor="t"/>
          <a:lstStyle/>
          <a:p>
            <a:pPr algn="l" indent="0" marL="0">
              <a:lnSpc>
                <a:spcPts val="2624"/>
              </a:lnSpc>
              <a:buNone/>
            </a:pPr>
            <a:r>
              <a:rPr lang="en-US" sz="1750" dirty="0">
                <a:solidFill>
                  <a:srgbClr val="403C4E"/>
                </a:solidFill>
                <a:latin typeface="Open Sans" pitchFamily="34" charset="0"/>
                <a:ea typeface="Open Sans" pitchFamily="34" charset="-122"/>
                <a:cs typeface="Open Sans" pitchFamily="34" charset="-120"/>
              </a:rPr>
              <a:t>La comunicación clara y transparente es esencial para que los líderes democráticos transmitan sus mensajes y obtengan el apoyo de la ciudadanía.</a:t>
            </a:r>
            <a:endParaRPr lang="en-US" sz="1750" dirty="0"/>
          </a:p>
        </p:txBody>
      </p:sp>
      <p:pic>
        <p:nvPicPr>
          <p:cNvPr id="14"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3" y="1294209"/>
            <a:ext cx="10554414" cy="1388745"/>
          </a:xfrm>
          <a:prstGeom prst="rect">
            <a:avLst/>
          </a:prstGeom>
          <a:noFill/>
          <a:ln/>
        </p:spPr>
        <p:txBody>
          <a:bodyPr wrap="square" rtlCol="0" anchor="t"/>
          <a:lstStyle/>
          <a:p>
            <a:pPr indent="0" marL="0">
              <a:lnSpc>
                <a:spcPts val="5468"/>
              </a:lnSpc>
              <a:buNone/>
            </a:pPr>
            <a:r>
              <a:rPr lang="en-US" sz="4374" b="1" dirty="0">
                <a:solidFill>
                  <a:srgbClr val="403C4E"/>
                </a:solidFill>
                <a:latin typeface="Merriweather" pitchFamily="34" charset="0"/>
                <a:ea typeface="Merriweather" pitchFamily="34" charset="-122"/>
                <a:cs typeface="Merriweather" pitchFamily="34" charset="-120"/>
              </a:rPr>
              <a:t>Legitimidad en Gobiernos Autoritarios</a:t>
            </a:r>
            <a:endParaRPr lang="en-US" sz="4374" dirty="0"/>
          </a:p>
        </p:txBody>
      </p:sp>
      <p:sp>
        <p:nvSpPr>
          <p:cNvPr id="5" name="Shape 2"/>
          <p:cNvSpPr/>
          <p:nvPr/>
        </p:nvSpPr>
        <p:spPr>
          <a:xfrm>
            <a:off x="2037993" y="3127296"/>
            <a:ext cx="10554414" cy="3808095"/>
          </a:xfrm>
          <a:prstGeom prst="roundRect">
            <a:avLst>
              <a:gd name="adj" fmla="val 2626"/>
            </a:avLst>
          </a:prstGeom>
          <a:noFill/>
          <a:ln w="7620">
            <a:solidFill>
              <a:srgbClr val="000000">
                <a:alpha val="8000"/>
              </a:srgbClr>
            </a:solidFill>
            <a:prstDash val="solid"/>
          </a:ln>
        </p:spPr>
      </p:sp>
      <p:sp>
        <p:nvSpPr>
          <p:cNvPr id="6" name="Shape 3"/>
          <p:cNvSpPr/>
          <p:nvPr/>
        </p:nvSpPr>
        <p:spPr>
          <a:xfrm>
            <a:off x="2045613" y="3134916"/>
            <a:ext cx="10539174" cy="614958"/>
          </a:xfrm>
          <a:prstGeom prst="rect">
            <a:avLst/>
          </a:prstGeom>
          <a:solidFill>
            <a:srgbClr val="FFFFFF">
              <a:alpha val="4000"/>
            </a:srgbClr>
          </a:solidFill>
          <a:ln/>
        </p:spPr>
      </p:sp>
      <p:sp>
        <p:nvSpPr>
          <p:cNvPr id="7" name="Text 4"/>
          <p:cNvSpPr/>
          <p:nvPr/>
        </p:nvSpPr>
        <p:spPr>
          <a:xfrm>
            <a:off x="2267783" y="3275767"/>
            <a:ext cx="4821436" cy="333256"/>
          </a:xfrm>
          <a:prstGeom prst="rect">
            <a:avLst/>
          </a:prstGeom>
          <a:noFill/>
          <a:ln/>
        </p:spPr>
        <p:txBody>
          <a:bodyPr wrap="non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Estrategia</a:t>
            </a:r>
            <a:endParaRPr lang="en-US" sz="1750" dirty="0"/>
          </a:p>
        </p:txBody>
      </p:sp>
      <p:sp>
        <p:nvSpPr>
          <p:cNvPr id="8" name="Text 5"/>
          <p:cNvSpPr/>
          <p:nvPr/>
        </p:nvSpPr>
        <p:spPr>
          <a:xfrm>
            <a:off x="7541181" y="3275767"/>
            <a:ext cx="4821436" cy="333256"/>
          </a:xfrm>
          <a:prstGeom prst="rect">
            <a:avLst/>
          </a:prstGeom>
          <a:noFill/>
          <a:ln/>
        </p:spPr>
        <p:txBody>
          <a:bodyPr wrap="non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Descripción</a:t>
            </a:r>
            <a:endParaRPr lang="en-US" sz="1750" dirty="0"/>
          </a:p>
        </p:txBody>
      </p:sp>
      <p:sp>
        <p:nvSpPr>
          <p:cNvPr id="9" name="Shape 6"/>
          <p:cNvSpPr/>
          <p:nvPr/>
        </p:nvSpPr>
        <p:spPr>
          <a:xfrm>
            <a:off x="2045613" y="3749873"/>
            <a:ext cx="10539174" cy="1281470"/>
          </a:xfrm>
          <a:prstGeom prst="rect">
            <a:avLst/>
          </a:prstGeom>
          <a:solidFill>
            <a:srgbClr val="000000">
              <a:alpha val="4000"/>
            </a:srgbClr>
          </a:solidFill>
          <a:ln/>
        </p:spPr>
      </p:sp>
      <p:sp>
        <p:nvSpPr>
          <p:cNvPr id="10" name="Text 7"/>
          <p:cNvSpPr/>
          <p:nvPr/>
        </p:nvSpPr>
        <p:spPr>
          <a:xfrm>
            <a:off x="2267783" y="3890724"/>
            <a:ext cx="4821436" cy="333256"/>
          </a:xfrm>
          <a:prstGeom prst="rect">
            <a:avLst/>
          </a:prstGeom>
          <a:noFill/>
          <a:ln/>
        </p:spPr>
        <p:txBody>
          <a:bodyPr wrap="non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Propaganda</a:t>
            </a:r>
            <a:endParaRPr lang="en-US" sz="1750" dirty="0"/>
          </a:p>
        </p:txBody>
      </p:sp>
      <p:sp>
        <p:nvSpPr>
          <p:cNvPr id="11" name="Text 8"/>
          <p:cNvSpPr/>
          <p:nvPr/>
        </p:nvSpPr>
        <p:spPr>
          <a:xfrm>
            <a:off x="7541181" y="3890724"/>
            <a:ext cx="4821436" cy="999768"/>
          </a:xfrm>
          <a:prstGeom prst="rect">
            <a:avLst/>
          </a:prstGeom>
          <a:noFill/>
          <a:ln/>
        </p:spPr>
        <p:txBody>
          <a:bodyPr wrap="squar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Utilización de medios de comunicación para difundir mensajes que justifican el poder del régimen.</a:t>
            </a:r>
            <a:endParaRPr lang="en-US" sz="1750" dirty="0"/>
          </a:p>
        </p:txBody>
      </p:sp>
      <p:sp>
        <p:nvSpPr>
          <p:cNvPr id="12" name="Shape 9"/>
          <p:cNvSpPr/>
          <p:nvPr/>
        </p:nvSpPr>
        <p:spPr>
          <a:xfrm>
            <a:off x="2045613" y="5031343"/>
            <a:ext cx="10539174" cy="948214"/>
          </a:xfrm>
          <a:prstGeom prst="rect">
            <a:avLst/>
          </a:prstGeom>
          <a:solidFill>
            <a:srgbClr val="FFFFFF">
              <a:alpha val="4000"/>
            </a:srgbClr>
          </a:solidFill>
          <a:ln/>
        </p:spPr>
      </p:sp>
      <p:sp>
        <p:nvSpPr>
          <p:cNvPr id="13" name="Text 10"/>
          <p:cNvSpPr/>
          <p:nvPr/>
        </p:nvSpPr>
        <p:spPr>
          <a:xfrm>
            <a:off x="2267783" y="5172194"/>
            <a:ext cx="4821436" cy="333256"/>
          </a:xfrm>
          <a:prstGeom prst="rect">
            <a:avLst/>
          </a:prstGeom>
          <a:noFill/>
          <a:ln/>
        </p:spPr>
        <p:txBody>
          <a:bodyPr wrap="non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Control de Medios</a:t>
            </a:r>
            <a:endParaRPr lang="en-US" sz="1750" dirty="0"/>
          </a:p>
        </p:txBody>
      </p:sp>
      <p:sp>
        <p:nvSpPr>
          <p:cNvPr id="14" name="Text 11"/>
          <p:cNvSpPr/>
          <p:nvPr/>
        </p:nvSpPr>
        <p:spPr>
          <a:xfrm>
            <a:off x="7541181" y="5172194"/>
            <a:ext cx="4821436" cy="666512"/>
          </a:xfrm>
          <a:prstGeom prst="rect">
            <a:avLst/>
          </a:prstGeom>
          <a:noFill/>
          <a:ln/>
        </p:spPr>
        <p:txBody>
          <a:bodyPr wrap="squar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Supresión de la libertad de prensa y censura de información crítica.</a:t>
            </a:r>
            <a:endParaRPr lang="en-US" sz="1750" dirty="0"/>
          </a:p>
        </p:txBody>
      </p:sp>
      <p:sp>
        <p:nvSpPr>
          <p:cNvPr id="15" name="Shape 12"/>
          <p:cNvSpPr/>
          <p:nvPr/>
        </p:nvSpPr>
        <p:spPr>
          <a:xfrm>
            <a:off x="2045613" y="5979557"/>
            <a:ext cx="10539174" cy="948214"/>
          </a:xfrm>
          <a:prstGeom prst="rect">
            <a:avLst/>
          </a:prstGeom>
          <a:solidFill>
            <a:srgbClr val="000000">
              <a:alpha val="4000"/>
            </a:srgbClr>
          </a:solidFill>
          <a:ln/>
        </p:spPr>
      </p:sp>
      <p:sp>
        <p:nvSpPr>
          <p:cNvPr id="16" name="Text 13"/>
          <p:cNvSpPr/>
          <p:nvPr/>
        </p:nvSpPr>
        <p:spPr>
          <a:xfrm>
            <a:off x="2267783" y="6120408"/>
            <a:ext cx="4821436" cy="333256"/>
          </a:xfrm>
          <a:prstGeom prst="rect">
            <a:avLst/>
          </a:prstGeom>
          <a:noFill/>
          <a:ln/>
        </p:spPr>
        <p:txBody>
          <a:bodyPr wrap="non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Represión de la Disidencia</a:t>
            </a:r>
            <a:endParaRPr lang="en-US" sz="1750" dirty="0"/>
          </a:p>
        </p:txBody>
      </p:sp>
      <p:sp>
        <p:nvSpPr>
          <p:cNvPr id="17" name="Text 14"/>
          <p:cNvSpPr/>
          <p:nvPr/>
        </p:nvSpPr>
        <p:spPr>
          <a:xfrm>
            <a:off x="7541181" y="6120408"/>
            <a:ext cx="4821436" cy="666512"/>
          </a:xfrm>
          <a:prstGeom prst="rect">
            <a:avLst/>
          </a:prstGeom>
          <a:noFill/>
          <a:ln/>
        </p:spPr>
        <p:txBody>
          <a:bodyPr wrap="squar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Uso de la fuerza para silenciar a los opositores y disidentes.</a:t>
            </a:r>
            <a:endParaRPr lang="en-US" sz="1750" dirty="0"/>
          </a:p>
        </p:txBody>
      </p:sp>
      <p:pic>
        <p:nvPicPr>
          <p:cNvPr id="1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3" y="2198489"/>
            <a:ext cx="10554414" cy="1388745"/>
          </a:xfrm>
          <a:prstGeom prst="rect">
            <a:avLst/>
          </a:prstGeom>
          <a:noFill/>
          <a:ln/>
        </p:spPr>
        <p:txBody>
          <a:bodyPr wrap="square" rtlCol="0" anchor="t"/>
          <a:lstStyle/>
          <a:p>
            <a:pPr indent="0" marL="0">
              <a:lnSpc>
                <a:spcPts val="5468"/>
              </a:lnSpc>
              <a:buNone/>
            </a:pPr>
            <a:r>
              <a:rPr lang="en-US" sz="4374" b="1" dirty="0">
                <a:solidFill>
                  <a:srgbClr val="403C4E"/>
                </a:solidFill>
                <a:latin typeface="Merriweather" pitchFamily="34" charset="0"/>
                <a:ea typeface="Merriweather" pitchFamily="34" charset="-122"/>
                <a:cs typeface="Merriweather" pitchFamily="34" charset="-120"/>
              </a:rPr>
              <a:t>Conclusión: Legitimidad y Autoridad en Diferentes Contextos</a:t>
            </a:r>
            <a:endParaRPr lang="en-US" sz="4374" dirty="0"/>
          </a:p>
        </p:txBody>
      </p:sp>
      <p:sp>
        <p:nvSpPr>
          <p:cNvPr id="5" name="Text 2"/>
          <p:cNvSpPr/>
          <p:nvPr/>
        </p:nvSpPr>
        <p:spPr>
          <a:xfrm>
            <a:off x="2037993" y="4031575"/>
            <a:ext cx="10554414" cy="1999536"/>
          </a:xfrm>
          <a:prstGeom prst="rect">
            <a:avLst/>
          </a:prstGeom>
          <a:noFill/>
          <a:ln/>
        </p:spPr>
        <p:txBody>
          <a:bodyPr wrap="square" rtlCol="0" anchor="t"/>
          <a:lstStyle/>
          <a:p>
            <a:pPr indent="0" marL="0">
              <a:lnSpc>
                <a:spcPts val="2624"/>
              </a:lnSpc>
              <a:buNone/>
            </a:pPr>
            <a:r>
              <a:rPr lang="en-US" sz="1750" dirty="0">
                <a:solidFill>
                  <a:srgbClr val="403C4E"/>
                </a:solidFill>
                <a:latin typeface="Open Sans" pitchFamily="34" charset="0"/>
                <a:ea typeface="Open Sans" pitchFamily="34" charset="-122"/>
                <a:cs typeface="Open Sans" pitchFamily="34" charset="-120"/>
              </a:rPr>
              <a:t>En conclusión, la legitimidad y la autoridad se construyen y mantienen de manera diferente en diversos contextos políticos. La percepción pública, la capacidad de gestión y la habilidad para comunicar efectivamente son elementos esenciales para el ejercicio del poder, tanto en democracias como en regímenes autoritarios. Los medios de comunicación juegan un papel crucial en la construcción de estas percepciones, presentando diferentes perspectivas sobre el poder y sus manifestaciones.</a:t>
            </a:r>
            <a:endParaRPr lang="en-US" sz="1750" dirty="0"/>
          </a:p>
        </p:txBody>
      </p:sp>
      <p:pic>
        <p:nvPicPr>
          <p:cNvPr id="6"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2024-06-17T22:41:43Z</dcterms:created>
  <dcterms:modified xsi:type="dcterms:W3CDTF">2024-06-17T22:41:43Z</dcterms:modified>
</cp:coreProperties>
</file>