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65" r:id="rId2"/>
    <p:sldId id="257" r:id="rId3"/>
    <p:sldId id="259" r:id="rId4"/>
    <p:sldId id="260" r:id="rId5"/>
    <p:sldId id="258" r:id="rId6"/>
    <p:sldId id="266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Z240" initials="HZ" lastIdx="1" clrIdx="0">
    <p:extLst>
      <p:ext uri="{19B8F6BF-5375-455C-9EA6-DF929625EA0E}">
        <p15:presenceInfo xmlns:p15="http://schemas.microsoft.com/office/powerpoint/2012/main" userId="HP Z24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6C235A-B338-4A48-B84E-D1E1A9D8473C}" type="datetime1">
              <a:rPr lang="es-ES" smtClean="0"/>
              <a:t>19/06/2024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507CFE-5866-4B40-8953-42375E9B5D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34DC26-BCB1-4DA7-9430-4338DBC3494F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3874D-A20A-4B3E-9C12-F524953D5B7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24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280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01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03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818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C9E62D7C-F839-486A-AD2A-9CC15381FF82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alería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185394-B3A5-4233-B304-C437E13799D5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99D615D-FA55-4912-91A7-2D4E5B2C66A7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2A1543-9739-4B68-9FBF-A0FFBA0D10F5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07788-83C1-475A-819E-EEA23F986175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B1E04-4248-4F28-BBD8-4EF594C8D3FE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04CDBD-5711-47F5-AF0E-6EABF0841A7D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DB5AB4-6DB4-4A11-92F1-820A73EAF61A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so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93F668-01B7-403C-88EA-71F03AB13C01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81637-0F69-4ABB-94CE-F7EF4EA3C989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B301B-CDC8-48FA-9F45-7C91A3F5AE69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BB60FFC6-FA87-4F37-8B6C-E2F3185B6920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3618452-DF6A-7BFE-D7D6-F9277E51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sz="2400" i="1" u="sng" dirty="0"/>
              <a:t>Evaluación integradora 1º Cuatrimestre</a:t>
            </a:r>
          </a:p>
          <a:p>
            <a:r>
              <a:rPr lang="es-ES" u="sng" dirty="0"/>
              <a:t>Producto tecnológico: </a:t>
            </a:r>
            <a:r>
              <a:rPr lang="es-ES" dirty="0"/>
              <a:t>Lavarropas automático</a:t>
            </a:r>
          </a:p>
          <a:p>
            <a:r>
              <a:rPr lang="es-ES" u="sng" dirty="0"/>
              <a:t>Integrantes:</a:t>
            </a:r>
            <a:r>
              <a:rPr lang="es-ES" dirty="0"/>
              <a:t> Emiliano Armada y Zaira Andrada</a:t>
            </a:r>
          </a:p>
          <a:p>
            <a:r>
              <a:rPr lang="es-ES" u="sng" dirty="0"/>
              <a:t>Profesora:</a:t>
            </a:r>
            <a:r>
              <a:rPr lang="es-ES" dirty="0"/>
              <a:t> Gabriela Sierra</a:t>
            </a:r>
          </a:p>
          <a:p>
            <a:r>
              <a:rPr lang="es-AR" u="sng" dirty="0"/>
              <a:t>Fecha de presentación: </a:t>
            </a:r>
            <a:r>
              <a:rPr lang="es-AR" dirty="0"/>
              <a:t>19/6/24</a:t>
            </a:r>
          </a:p>
          <a:p>
            <a:r>
              <a:rPr lang="es-AR" u="sng" dirty="0"/>
              <a:t>Fecha de defensa: </a:t>
            </a:r>
            <a:r>
              <a:rPr lang="es-AR" dirty="0"/>
              <a:t>27/6/24</a:t>
            </a:r>
          </a:p>
          <a:p>
            <a:endParaRPr lang="es-AR" u="sng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7A19D9A-47BD-3354-425E-7DAD412B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04822"/>
            <a:ext cx="9603275" cy="1049235"/>
          </a:xfrm>
        </p:spPr>
        <p:txBody>
          <a:bodyPr/>
          <a:lstStyle/>
          <a:p>
            <a:r>
              <a:rPr lang="es-ES" dirty="0"/>
              <a:t>Los Productos tecnológicos como sistemas</a:t>
            </a:r>
            <a:endParaRPr lang="es-AR" dirty="0"/>
          </a:p>
        </p:txBody>
      </p:sp>
      <p:pic>
        <p:nvPicPr>
          <p:cNvPr id="4" name="Gráfico 3" descr="Icono de estrella">
            <a:extLst>
              <a:ext uri="{FF2B5EF4-FFF2-40B4-BE49-F238E27FC236}">
                <a16:creationId xmlns:a16="http://schemas.microsoft.com/office/drawing/2014/main" id="{25A7923E-DF53-B351-4D50-C97F33221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3637" y="268895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Icono de bombilla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78794"/>
            <a:ext cx="9603275" cy="3450613"/>
          </a:xfrm>
        </p:spPr>
        <p:txBody>
          <a:bodyPr rtlCol="0"/>
          <a:lstStyle/>
          <a:p>
            <a:r>
              <a:rPr lang="es-E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 un sistema porque es un conjunto de dos o más partes relacionadas entre si que contribuyen , en forma organizada, al cumplimiento de una determinada función.</a:t>
            </a:r>
            <a:endParaRPr lang="es-ES" sz="2400" dirty="0"/>
          </a:p>
          <a:p>
            <a:pPr rtl="0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CC96EC-4D84-F1AD-A49B-E3E92812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777436"/>
            <a:ext cx="9603275" cy="1049235"/>
          </a:xfrm>
        </p:spPr>
        <p:txBody>
          <a:bodyPr rtlCol="0"/>
          <a:lstStyle/>
          <a:p>
            <a:r>
              <a:rPr lang="es-ES" b="1" i="1" u="sng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s-ES" b="1" i="1" u="sng" dirty="0"/>
              <a:t>.</a:t>
            </a:r>
            <a:r>
              <a:rPr lang="es-ES" b="1" i="1" dirty="0"/>
              <a:t> </a:t>
            </a:r>
            <a:r>
              <a:rPr lang="es-ES" dirty="0"/>
              <a:t>¿Por qué es un sistema?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43F6D28-6718-069E-32A0-0EC3573D102A}"/>
              </a:ext>
            </a:extLst>
          </p:cNvPr>
          <p:cNvCxnSpPr>
            <a:cxnSpLocks/>
          </p:cNvCxnSpPr>
          <p:nvPr/>
        </p:nvCxnSpPr>
        <p:spPr>
          <a:xfrm>
            <a:off x="3636579" y="3745711"/>
            <a:ext cx="756745" cy="0"/>
          </a:xfrm>
          <a:prstGeom prst="straightConnector1">
            <a:avLst/>
          </a:prstGeom>
          <a:ln w="73025" cmpd="dbl">
            <a:solidFill>
              <a:schemeClr val="accent1">
                <a:alpha val="98000"/>
              </a:schemeClr>
            </a:solidFill>
            <a:headEnd w="sm" len="sm"/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b="1" i="1" u="sng" dirty="0"/>
              <a:t>2.</a:t>
            </a:r>
            <a:r>
              <a:rPr lang="es-ES" dirty="0"/>
              <a:t> elementos de entrada y de salida</a:t>
            </a:r>
          </a:p>
        </p:txBody>
      </p:sp>
      <p:pic>
        <p:nvPicPr>
          <p:cNvPr id="6" name="Gráfico 5" descr="Icono de herramientas">
            <a:extLst>
              <a:ext uri="{FF2B5EF4-FFF2-40B4-BE49-F238E27FC236}">
                <a16:creationId xmlns:a16="http://schemas.microsoft.com/office/drawing/2014/main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8E8584-7E9B-23B9-0E85-25361FC043E4}"/>
              </a:ext>
            </a:extLst>
          </p:cNvPr>
          <p:cNvSpPr txBox="1"/>
          <p:nvPr/>
        </p:nvSpPr>
        <p:spPr>
          <a:xfrm>
            <a:off x="7704081" y="2318262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Ropa limpia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B62B0B-D06D-5865-A325-3E0BAC35B22D}"/>
              </a:ext>
            </a:extLst>
          </p:cNvPr>
          <p:cNvSpPr txBox="1"/>
          <p:nvPr/>
        </p:nvSpPr>
        <p:spPr>
          <a:xfrm>
            <a:off x="1534509" y="2870998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Botón de encendido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673944-A468-81EF-BA14-BA3D7941405D}"/>
              </a:ext>
            </a:extLst>
          </p:cNvPr>
          <p:cNvSpPr txBox="1"/>
          <p:nvPr/>
        </p:nvSpPr>
        <p:spPr>
          <a:xfrm>
            <a:off x="2322780" y="3564284"/>
            <a:ext cx="137685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Electricidad </a:t>
            </a:r>
            <a:endParaRPr lang="es-AR" dirty="0"/>
          </a:p>
        </p:txBody>
      </p:sp>
      <p:pic>
        <p:nvPicPr>
          <p:cNvPr id="1026" name="Picture 2" descr="Lavadora PNG ,dibujos Lavadora PNG ,dibujos Clipart, Lavadora PNG De Tambor  PNG Imagen para Descarga Gratuita | Pngtree">
            <a:extLst>
              <a:ext uri="{FF2B5EF4-FFF2-40B4-BE49-F238E27FC236}">
                <a16:creationId xmlns:a16="http://schemas.microsoft.com/office/drawing/2014/main" id="{06454BFA-F48C-AE1E-C77A-DE6AABCE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24" y="1736614"/>
            <a:ext cx="2638097" cy="26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EBE1DE6-388D-EB95-C27B-603F7D1E33FD}"/>
              </a:ext>
            </a:extLst>
          </p:cNvPr>
          <p:cNvCxnSpPr>
            <a:cxnSpLocks/>
          </p:cNvCxnSpPr>
          <p:nvPr/>
        </p:nvCxnSpPr>
        <p:spPr>
          <a:xfrm>
            <a:off x="3636579" y="2362376"/>
            <a:ext cx="767253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BAB0141-4D8B-3CEB-098D-21E25A9D5DDD}"/>
              </a:ext>
            </a:extLst>
          </p:cNvPr>
          <p:cNvCxnSpPr>
            <a:cxnSpLocks/>
          </p:cNvCxnSpPr>
          <p:nvPr/>
        </p:nvCxnSpPr>
        <p:spPr>
          <a:xfrm>
            <a:off x="3636579" y="3055663"/>
            <a:ext cx="756745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C522F8F-07DA-2BA8-43B4-2947E5B3AE4C}"/>
              </a:ext>
            </a:extLst>
          </p:cNvPr>
          <p:cNvCxnSpPr>
            <a:cxnSpLocks/>
          </p:cNvCxnSpPr>
          <p:nvPr/>
        </p:nvCxnSpPr>
        <p:spPr>
          <a:xfrm>
            <a:off x="3636578" y="2362376"/>
            <a:ext cx="756745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622A764-AE0A-6D20-7D46-6541B435D886}"/>
              </a:ext>
            </a:extLst>
          </p:cNvPr>
          <p:cNvCxnSpPr>
            <a:cxnSpLocks/>
          </p:cNvCxnSpPr>
          <p:nvPr/>
        </p:nvCxnSpPr>
        <p:spPr>
          <a:xfrm flipV="1">
            <a:off x="6931571" y="2547042"/>
            <a:ext cx="698939" cy="323956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0C1080C-4685-A54F-55B1-FCECCE643F34}"/>
              </a:ext>
            </a:extLst>
          </p:cNvPr>
          <p:cNvSpPr txBox="1"/>
          <p:nvPr/>
        </p:nvSpPr>
        <p:spPr>
          <a:xfrm>
            <a:off x="1514941" y="2133596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Ropa, limpiador, agua</a:t>
            </a:r>
            <a:endParaRPr lang="es-AR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A50ED8E-2B73-E517-C150-0447CFAD39C4}"/>
              </a:ext>
            </a:extLst>
          </p:cNvPr>
          <p:cNvSpPr txBox="1"/>
          <p:nvPr/>
        </p:nvSpPr>
        <p:spPr>
          <a:xfrm>
            <a:off x="7704080" y="3261047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Agua sucia</a:t>
            </a:r>
            <a:endParaRPr lang="es-AR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61D3580-502A-1B33-91D3-DCE861E5471A}"/>
              </a:ext>
            </a:extLst>
          </p:cNvPr>
          <p:cNvCxnSpPr>
            <a:cxnSpLocks/>
          </p:cNvCxnSpPr>
          <p:nvPr/>
        </p:nvCxnSpPr>
        <p:spPr>
          <a:xfrm>
            <a:off x="6905295" y="3034946"/>
            <a:ext cx="684488" cy="410767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es-ES" b="1" i="1" u="sng" dirty="0"/>
              <a:t>3.</a:t>
            </a:r>
            <a:r>
              <a:rPr lang="es-ES" dirty="0"/>
              <a:t> Diagrama de bloques </a:t>
            </a:r>
          </a:p>
        </p:txBody>
      </p:sp>
      <p:pic>
        <p:nvPicPr>
          <p:cNvPr id="7" name="Gráfico 6" descr="Icono de engranaje">
            <a:extLst>
              <a:ext uri="{FF2B5EF4-FFF2-40B4-BE49-F238E27FC236}">
                <a16:creationId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F40CA2-317D-F77E-B515-22DA451271C4}"/>
              </a:ext>
            </a:extLst>
          </p:cNvPr>
          <p:cNvSpPr txBox="1"/>
          <p:nvPr/>
        </p:nvSpPr>
        <p:spPr>
          <a:xfrm>
            <a:off x="3827025" y="3673840"/>
            <a:ext cx="1555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Botón de encendido, de apagado y selector de la programación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5B3F2C-E417-5278-32E4-D72F1FDA88A5}"/>
              </a:ext>
            </a:extLst>
          </p:cNvPr>
          <p:cNvSpPr txBox="1"/>
          <p:nvPr/>
        </p:nvSpPr>
        <p:spPr>
          <a:xfrm>
            <a:off x="1932039" y="3270845"/>
            <a:ext cx="147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Electricidad </a:t>
            </a:r>
            <a:endParaRPr lang="es-AR" dirty="0"/>
          </a:p>
        </p:txBody>
      </p:sp>
      <p:sp>
        <p:nvSpPr>
          <p:cNvPr id="15" name="Nube 14">
            <a:extLst>
              <a:ext uri="{FF2B5EF4-FFF2-40B4-BE49-F238E27FC236}">
                <a16:creationId xmlns:a16="http://schemas.microsoft.com/office/drawing/2014/main" id="{F2CB1D5A-CB0C-16A9-84ED-8A331E6D453E}"/>
              </a:ext>
            </a:extLst>
          </p:cNvPr>
          <p:cNvSpPr/>
          <p:nvPr/>
        </p:nvSpPr>
        <p:spPr>
          <a:xfrm rot="10800000">
            <a:off x="1744714" y="3069021"/>
            <a:ext cx="1658772" cy="687103"/>
          </a:xfrm>
          <a:prstGeom prst="cloud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4128690A-48E9-14DA-3FD7-20DA234B3966}"/>
              </a:ext>
            </a:extLst>
          </p:cNvPr>
          <p:cNvCxnSpPr>
            <a:cxnSpLocks/>
          </p:cNvCxnSpPr>
          <p:nvPr/>
        </p:nvCxnSpPr>
        <p:spPr>
          <a:xfrm>
            <a:off x="3182079" y="2794606"/>
            <a:ext cx="1388987" cy="476239"/>
          </a:xfrm>
          <a:prstGeom prst="bentConnector3">
            <a:avLst>
              <a:gd name="adj1" fmla="val 100698"/>
            </a:avLst>
          </a:prstGeom>
          <a:ln w="28575"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EB160C8-6227-F407-59B8-29CA859CE09B}"/>
              </a:ext>
            </a:extLst>
          </p:cNvPr>
          <p:cNvCxnSpPr>
            <a:cxnSpLocks/>
          </p:cNvCxnSpPr>
          <p:nvPr/>
        </p:nvCxnSpPr>
        <p:spPr>
          <a:xfrm>
            <a:off x="3510455" y="3412573"/>
            <a:ext cx="650065" cy="16427"/>
          </a:xfrm>
          <a:prstGeom prst="straightConnector1">
            <a:avLst/>
          </a:prstGeom>
          <a:ln w="66675" cmpd="dbl"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Diagrama de flujo: intercalar 34">
            <a:extLst>
              <a:ext uri="{FF2B5EF4-FFF2-40B4-BE49-F238E27FC236}">
                <a16:creationId xmlns:a16="http://schemas.microsoft.com/office/drawing/2014/main" id="{AF7B9F3F-908B-CCC2-3FCC-1225DA20EE81}"/>
              </a:ext>
            </a:extLst>
          </p:cNvPr>
          <p:cNvSpPr/>
          <p:nvPr/>
        </p:nvSpPr>
        <p:spPr>
          <a:xfrm rot="5400000">
            <a:off x="4432640" y="3209954"/>
            <a:ext cx="276851" cy="568038"/>
          </a:xfrm>
          <a:prstGeom prst="flowChartCollate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55E4ACF-1BEB-3D41-1D34-DFA9C85E6739}"/>
              </a:ext>
            </a:extLst>
          </p:cNvPr>
          <p:cNvCxnSpPr>
            <a:cxnSpLocks/>
          </p:cNvCxnSpPr>
          <p:nvPr/>
        </p:nvCxnSpPr>
        <p:spPr>
          <a:xfrm>
            <a:off x="5026950" y="3447297"/>
            <a:ext cx="406898" cy="0"/>
          </a:xfrm>
          <a:prstGeom prst="straightConnector1">
            <a:avLst/>
          </a:prstGeom>
          <a:ln w="66675" cmpd="dbl"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2667CB1-A23B-C8A1-0986-CB5F65527823}"/>
              </a:ext>
            </a:extLst>
          </p:cNvPr>
          <p:cNvSpPr txBox="1"/>
          <p:nvPr/>
        </p:nvSpPr>
        <p:spPr>
          <a:xfrm>
            <a:off x="5565404" y="3244334"/>
            <a:ext cx="824885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Motor</a:t>
            </a:r>
            <a:endParaRPr lang="es-AR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EDBFA63-C465-4CD7-8259-82D3CC6A882C}"/>
              </a:ext>
            </a:extLst>
          </p:cNvPr>
          <p:cNvSpPr txBox="1"/>
          <p:nvPr/>
        </p:nvSpPr>
        <p:spPr>
          <a:xfrm>
            <a:off x="7183322" y="3270845"/>
            <a:ext cx="930664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Tambor</a:t>
            </a:r>
            <a:endParaRPr lang="es-AR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E515450-429A-6A43-77A3-AE4BBB4D63CF}"/>
              </a:ext>
            </a:extLst>
          </p:cNvPr>
          <p:cNvSpPr txBox="1"/>
          <p:nvPr/>
        </p:nvSpPr>
        <p:spPr>
          <a:xfrm>
            <a:off x="6978539" y="4403191"/>
            <a:ext cx="1340230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Movimiento</a:t>
            </a:r>
            <a:endParaRPr lang="es-AR" dirty="0"/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CD30E267-004C-3592-083D-40C6EC753F36}"/>
              </a:ext>
            </a:extLst>
          </p:cNvPr>
          <p:cNvCxnSpPr>
            <a:cxnSpLocks/>
          </p:cNvCxnSpPr>
          <p:nvPr/>
        </p:nvCxnSpPr>
        <p:spPr>
          <a:xfrm flipV="1">
            <a:off x="7648654" y="3756125"/>
            <a:ext cx="0" cy="521585"/>
          </a:xfrm>
          <a:prstGeom prst="straightConnector1">
            <a:avLst/>
          </a:prstGeom>
          <a:ln w="66675" cmpd="dbl"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id="{762D837F-83FE-5666-6C81-E5A18ECAD8A8}"/>
              </a:ext>
            </a:extLst>
          </p:cNvPr>
          <p:cNvCxnSpPr>
            <a:cxnSpLocks/>
          </p:cNvCxnSpPr>
          <p:nvPr/>
        </p:nvCxnSpPr>
        <p:spPr>
          <a:xfrm>
            <a:off x="5977846" y="3756125"/>
            <a:ext cx="831811" cy="831732"/>
          </a:xfrm>
          <a:prstGeom prst="bentConnector3">
            <a:avLst>
              <a:gd name="adj1" fmla="val 1906"/>
            </a:avLst>
          </a:prstGeom>
          <a:ln w="66675" cmpd="dbl">
            <a:prstDash val="solid"/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BCC57C5-01F0-14AC-1A55-970B0E61D32E}"/>
              </a:ext>
            </a:extLst>
          </p:cNvPr>
          <p:cNvSpPr txBox="1"/>
          <p:nvPr/>
        </p:nvSpPr>
        <p:spPr>
          <a:xfrm>
            <a:off x="4400589" y="3236120"/>
            <a:ext cx="4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B71E42"/>
                </a:solidFill>
              </a:rPr>
              <a:t>T</a:t>
            </a:r>
            <a:endParaRPr lang="es-AR" b="1" dirty="0">
              <a:solidFill>
                <a:srgbClr val="B71E42"/>
              </a:solidFill>
            </a:endParaRPr>
          </a:p>
        </p:txBody>
      </p:sp>
      <p:cxnSp>
        <p:nvCxnSpPr>
          <p:cNvPr id="74" name="Conector: angular 73">
            <a:extLst>
              <a:ext uri="{FF2B5EF4-FFF2-40B4-BE49-F238E27FC236}">
                <a16:creationId xmlns:a16="http://schemas.microsoft.com/office/drawing/2014/main" id="{B3E7F519-F671-BCE4-A24A-1A8221809C91}"/>
              </a:ext>
            </a:extLst>
          </p:cNvPr>
          <p:cNvCxnSpPr>
            <a:cxnSpLocks/>
          </p:cNvCxnSpPr>
          <p:nvPr/>
        </p:nvCxnSpPr>
        <p:spPr>
          <a:xfrm>
            <a:off x="5833076" y="2360541"/>
            <a:ext cx="1787862" cy="729049"/>
          </a:xfrm>
          <a:prstGeom prst="bentConnector3">
            <a:avLst>
              <a:gd name="adj1" fmla="val 99969"/>
            </a:avLst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062CE01-75B1-0726-22BB-461B8631338C}"/>
              </a:ext>
            </a:extLst>
          </p:cNvPr>
          <p:cNvSpPr txBox="1"/>
          <p:nvPr/>
        </p:nvSpPr>
        <p:spPr>
          <a:xfrm>
            <a:off x="4665496" y="2150856"/>
            <a:ext cx="118633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Ropa sucia</a:t>
            </a:r>
            <a:endParaRPr lang="es-AR" dirty="0"/>
          </a:p>
        </p:txBody>
      </p:sp>
      <p:cxnSp>
        <p:nvCxnSpPr>
          <p:cNvPr id="84" name="Conector: angular 83">
            <a:extLst>
              <a:ext uri="{FF2B5EF4-FFF2-40B4-BE49-F238E27FC236}">
                <a16:creationId xmlns:a16="http://schemas.microsoft.com/office/drawing/2014/main" id="{80EFEB0A-880B-B9E6-CB69-D02B0E51C728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2895163" y="2335522"/>
            <a:ext cx="1770333" cy="243008"/>
          </a:xfrm>
          <a:prstGeom prst="bentConnector3">
            <a:avLst>
              <a:gd name="adj1" fmla="val -1058"/>
            </a:avLst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1235D6C3-5EE7-20E5-0334-93312E30A447}"/>
              </a:ext>
            </a:extLst>
          </p:cNvPr>
          <p:cNvCxnSpPr>
            <a:cxnSpLocks/>
          </p:cNvCxnSpPr>
          <p:nvPr/>
        </p:nvCxnSpPr>
        <p:spPr>
          <a:xfrm>
            <a:off x="8318769" y="3446244"/>
            <a:ext cx="498660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3F6258F-B285-9764-4AC0-BF6E2C89CEDD}"/>
              </a:ext>
            </a:extLst>
          </p:cNvPr>
          <p:cNvSpPr txBox="1"/>
          <p:nvPr/>
        </p:nvSpPr>
        <p:spPr>
          <a:xfrm flipH="1">
            <a:off x="8817429" y="324607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dirty="0"/>
              <a:t>Ropa limpia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457285-7FD6-D99D-5571-483A88A71794}"/>
              </a:ext>
            </a:extLst>
          </p:cNvPr>
          <p:cNvSpPr txBox="1"/>
          <p:nvPr/>
        </p:nvSpPr>
        <p:spPr>
          <a:xfrm flipH="1">
            <a:off x="2209958" y="2615935"/>
            <a:ext cx="972121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Usuario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E73C2A-4D82-95EE-311B-1D2B7ED8E812}"/>
              </a:ext>
            </a:extLst>
          </p:cNvPr>
          <p:cNvSpPr txBox="1"/>
          <p:nvPr/>
        </p:nvSpPr>
        <p:spPr>
          <a:xfrm flipH="1">
            <a:off x="3589495" y="2460212"/>
            <a:ext cx="10760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AR" dirty="0"/>
              <a:t>controla</a:t>
            </a:r>
          </a:p>
        </p:txBody>
      </p:sp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01246"/>
            <a:ext cx="8637913" cy="1122450"/>
          </a:xfrm>
        </p:spPr>
        <p:txBody>
          <a:bodyPr rtlCol="0">
            <a:normAutofit/>
          </a:bodyPr>
          <a:lstStyle/>
          <a:p>
            <a:pPr rtl="0"/>
            <a:r>
              <a:rPr lang="es-ES" b="1" i="1" u="sng" dirty="0"/>
              <a:t>4</a:t>
            </a:r>
            <a:r>
              <a:rPr lang="es-ES" sz="2700" b="1" i="1" u="sng" dirty="0"/>
              <a:t>.</a:t>
            </a:r>
            <a:r>
              <a:rPr lang="es-ES" sz="2700" dirty="0"/>
              <a:t> Selecciona un sistema de control manual  y uno automático dentro del producto </a:t>
            </a:r>
            <a:endParaRPr lang="es-ES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Manual: Botón de encendido y apagado, llenar el cajón con jabón.</a:t>
            </a:r>
          </a:p>
          <a:p>
            <a:pPr lvl="0" rtl="0"/>
            <a:r>
              <a:rPr lang="es-E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Automático: </a:t>
            </a:r>
            <a:r>
              <a:rPr lang="es-ES" sz="2800" dirty="0"/>
              <a:t>El lavado que el usuario programa.</a:t>
            </a:r>
            <a:endParaRPr lang="es-ES" sz="28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rtl="0"/>
            <a:endParaRPr lang="es-E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áfico 3" descr="Icono de herramientas">
            <a:extLst>
              <a:ext uri="{FF2B5EF4-FFF2-40B4-BE49-F238E27FC236}">
                <a16:creationId xmlns:a16="http://schemas.microsoft.com/office/drawing/2014/main" id="{760FE74F-9A6E-0D54-1550-6C63FDC57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01246"/>
            <a:ext cx="8637913" cy="1122450"/>
          </a:xfrm>
        </p:spPr>
        <p:txBody>
          <a:bodyPr rtlCol="0">
            <a:normAutofit/>
          </a:bodyPr>
          <a:lstStyle/>
          <a:p>
            <a:pPr rtl="0"/>
            <a:r>
              <a:rPr lang="es-ES" sz="2700" b="1" i="1" u="sng" dirty="0"/>
              <a:t>5.</a:t>
            </a:r>
            <a:r>
              <a:rPr lang="es-ES" sz="2700" dirty="0"/>
              <a:t> En el sistema de control automático indica si es de bucle abierto o cerrado y por qué</a:t>
            </a:r>
            <a:endParaRPr lang="es-ES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 de bucle abierto porque puede hacer la función de lavar ropa y </a:t>
            </a:r>
            <a:r>
              <a:rPr lang="es-ES" sz="2800" dirty="0"/>
              <a:t>los resultados no influyen sobre su funcionamiento y no hay retroalimentación.</a:t>
            </a:r>
            <a:endParaRPr lang="es-ES" sz="28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áfico 5" descr="Icono de engranaje">
            <a:extLst>
              <a:ext uri="{FF2B5EF4-FFF2-40B4-BE49-F238E27FC236}">
                <a16:creationId xmlns:a16="http://schemas.microsoft.com/office/drawing/2014/main" id="{A0F6749B-1309-D0D2-04E4-373AFC95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24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60958849_TF66921596_Win32" id="{3EA53454-9C12-4E40-989F-75E6F2350DB8}" vid="{03C001E6-8EDC-4834-A6BF-4FA6273B391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 invención</Template>
  <TotalTime>163</TotalTime>
  <Words>207</Words>
  <Application>Microsoft Office PowerPoint</Application>
  <PresentationFormat>Panorámica</PresentationFormat>
  <Paragraphs>36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Galería</vt:lpstr>
      <vt:lpstr>Los Productos tecnológicos como sistemas</vt:lpstr>
      <vt:lpstr>1. ¿Por qué es un sistema?</vt:lpstr>
      <vt:lpstr>2. elementos de entrada y de salida</vt:lpstr>
      <vt:lpstr>3. Diagrama de bloques </vt:lpstr>
      <vt:lpstr>4. Selecciona un sistema de control manual  y uno automático dentro del producto </vt:lpstr>
      <vt:lpstr>5. En el sistema de control automático indica si es de bucle abierto o cerrado y por qué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Productos tecnológicos como sistemas</dc:title>
  <dc:creator>HP Z240</dc:creator>
  <cp:lastModifiedBy>HP Z240</cp:lastModifiedBy>
  <cp:revision>4</cp:revision>
  <dcterms:created xsi:type="dcterms:W3CDTF">2024-06-19T01:32:27Z</dcterms:created>
  <dcterms:modified xsi:type="dcterms:W3CDTF">2024-06-20T00:41:24Z</dcterms:modified>
</cp:coreProperties>
</file>