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8"/>
  </p:notesMasterIdLst>
  <p:handoutMasterIdLst>
    <p:handoutMasterId r:id="rId9"/>
  </p:handoutMasterIdLst>
  <p:sldIdLst>
    <p:sldId id="265" r:id="rId2"/>
    <p:sldId id="257" r:id="rId3"/>
    <p:sldId id="259" r:id="rId4"/>
    <p:sldId id="260" r:id="rId5"/>
    <p:sldId id="258" r:id="rId6"/>
    <p:sldId id="266" r:id="rId7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 Z240" initials="HZ" lastIdx="1" clrIdx="0">
    <p:extLst>
      <p:ext uri="{19B8F6BF-5375-455C-9EA6-DF929625EA0E}">
        <p15:presenceInfo xmlns:p15="http://schemas.microsoft.com/office/powerpoint/2012/main" userId="HP Z240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1" d="100"/>
          <a:sy n="71" d="100"/>
        </p:scale>
        <p:origin x="419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1AD81DDF-98D4-498E-A94D-DDD7A807AD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391BFCE-55A1-4C09-B4B5-9359AD6F4D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46C235A-B338-4A48-B84E-D1E1A9D8473C}" type="datetime1">
              <a:rPr lang="es-ES" smtClean="0"/>
              <a:t>19/06/2024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BEEB1F3-97EE-4F0D-B402-E34820EC6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054877F-A04A-4D6A-A0A8-95CC6E2D2A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0507CFE-5866-4B40-8953-42375E9B5DB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552507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134DC26-BCB1-4DA7-9430-4338DBC3494F}" type="datetime1">
              <a:rPr lang="es-ES" noProof="0" smtClean="0"/>
              <a:t>19/06/2024</a:t>
            </a:fld>
            <a:endParaRPr lang="es-ES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CF3874D-A20A-4B3E-9C12-F524953D5B76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853053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F3874D-A20A-4B3E-9C12-F524953D5B76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42241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F3874D-A20A-4B3E-9C12-F524953D5B76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92803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F3874D-A20A-4B3E-9C12-F524953D5B76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24016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F3874D-A20A-4B3E-9C12-F524953D5B76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60036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F3874D-A20A-4B3E-9C12-F524953D5B76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38184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77464" y="802298"/>
            <a:ext cx="8637073" cy="2541431"/>
          </a:xfrm>
        </p:spPr>
        <p:txBody>
          <a:bodyPr bIns="0"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777464" y="3531204"/>
            <a:ext cx="8637072" cy="977621"/>
          </a:xfrm>
        </p:spPr>
        <p:txBody>
          <a:bodyPr tIns="91440" bIns="91440" rtlCol="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913821" y="6370429"/>
            <a:ext cx="3500715" cy="309201"/>
          </a:xfrm>
        </p:spPr>
        <p:txBody>
          <a:bodyPr rtlCol="0"/>
          <a:lstStyle/>
          <a:p>
            <a:pPr rtl="0"/>
            <a:fld id="{C9E62D7C-F839-486A-AD2A-9CC15381FF82}" type="datetime1">
              <a:rPr lang="es-ES" noProof="0" smtClean="0"/>
              <a:t>19/06/2024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1777464" y="6370430"/>
            <a:ext cx="4973915" cy="309201"/>
          </a:xfrm>
        </p:spPr>
        <p:txBody>
          <a:bodyPr rtlCol="0"/>
          <a:lstStyle/>
          <a:p>
            <a:pPr rtl="0"/>
            <a:r>
              <a:rPr lang="es-ES" noProof="0" dirty="0"/>
              <a:t>Agregue un pie de página aquí</a:t>
            </a:r>
          </a:p>
        </p:txBody>
      </p:sp>
      <p:cxnSp>
        <p:nvCxnSpPr>
          <p:cNvPr id="15" name="Conector recto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40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y galería 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00394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7873638" y="5144980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D185394-B3A5-4233-B304-C437E13799D5}" type="datetime1">
              <a:rPr lang="es-ES" noProof="0" smtClean="0"/>
              <a:t>19/06/2024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Agregue un pie de página aquí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9DE9A20D-024F-4A17-9B20-526AA403725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02108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37D8F60F-F9DD-4AAC-BF28-C004CCDF2D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73638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1" name="Marcador de texto 3">
            <a:extLst>
              <a:ext uri="{FF2B5EF4-FFF2-40B4-BE49-F238E27FC236}">
                <a16:creationId xmlns:a16="http://schemas.microsoft.com/office/drawing/2014/main" id="{8F09FDD8-5B1C-4AAA-8EEC-0A77C9E477D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595889" y="5144979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2" name="Marcador de texto 3">
            <a:extLst>
              <a:ext uri="{FF2B5EF4-FFF2-40B4-BE49-F238E27FC236}">
                <a16:creationId xmlns:a16="http://schemas.microsoft.com/office/drawing/2014/main" id="{E6DF0B7E-E17E-4875-966D-4DE67F755B7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306587" y="5144978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93809A32-C7A4-4739-994B-BE492F855A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0908" y="1617663"/>
            <a:ext cx="9618391" cy="1336675"/>
          </a:xfrm>
        </p:spPr>
        <p:txBody>
          <a:bodyPr rtlCol="0">
            <a:no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2C1ABD52-D5FE-4FC2-8449-5DA0E5285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42703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ángulo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ángulo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rtlCol="0" anchor="b">
            <a:normAutofit/>
          </a:bodyPr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dirty="0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 rtlCol="0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7236069" y="6332578"/>
            <a:ext cx="4315852" cy="320123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199D615D-FA55-4912-91A7-2D4E5B2C66A7}" type="datetime1">
              <a:rPr lang="es-ES" noProof="0" smtClean="0"/>
              <a:t>19/06/2024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1447382" y="6332578"/>
            <a:ext cx="5541004" cy="320931"/>
          </a:xfrm>
        </p:spPr>
        <p:txBody>
          <a:bodyPr rtlCol="0"/>
          <a:lstStyle/>
          <a:p>
            <a:pPr rtl="0"/>
            <a:r>
              <a:rPr lang="es-ES" noProof="0" dirty="0"/>
              <a:t>Agregue un pie de página aquí</a:t>
            </a:r>
          </a:p>
        </p:txBody>
      </p:sp>
      <p:cxnSp>
        <p:nvCxnSpPr>
          <p:cNvPr id="31" name="Conector recto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589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 anchor="t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2A1543-9739-4B68-9FBF-A0FFBA0D10F5}" type="datetime1">
              <a:rPr lang="es-ES" noProof="0" smtClean="0"/>
              <a:t>19/06/2024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Agregue un pie de página aquí</a:t>
            </a:r>
          </a:p>
        </p:txBody>
      </p:sp>
      <p:cxnSp>
        <p:nvCxnSpPr>
          <p:cNvPr id="33" name="Conector recto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ítulo 5">
            <a:extLst>
              <a:ext uri="{FF2B5EF4-FFF2-40B4-BE49-F238E27FC236}">
                <a16:creationId xmlns:a16="http://schemas.microsoft.com/office/drawing/2014/main" id="{C414FF1F-6558-4E39-87DB-276E44F54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688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la secció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887950"/>
          </a:xfrm>
        </p:spPr>
        <p:txBody>
          <a:bodyPr rtlCol="0" anchor="b">
            <a:normAutofit/>
          </a:bodyPr>
          <a:lstStyle>
            <a:lvl1pPr algn="l">
              <a:defRPr sz="36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780777" y="3806195"/>
            <a:ext cx="8630446" cy="1012929"/>
          </a:xfrm>
        </p:spPr>
        <p:txBody>
          <a:bodyPr tIns="91440" rtlCol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707788-83C1-475A-819E-EEA23F986175}" type="datetime1">
              <a:rPr lang="es-ES" noProof="0" smtClean="0"/>
              <a:t>19/06/2024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Agregue un pie de página aquí</a:t>
            </a:r>
          </a:p>
        </p:txBody>
      </p:sp>
      <p:cxnSp>
        <p:nvCxnSpPr>
          <p:cNvPr id="15" name="Conector recto 14"/>
          <p:cNvCxnSpPr/>
          <p:nvPr/>
        </p:nvCxnSpPr>
        <p:spPr>
          <a:xfrm>
            <a:off x="1780777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13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contenidos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292239" y="2161853"/>
            <a:ext cx="4645152" cy="3448595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58679" y="2168318"/>
            <a:ext cx="4645152" cy="344152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1B1E04-4248-4F28-BBD8-4EF594C8D3FE}" type="datetime1">
              <a:rPr lang="es-ES" noProof="0" smtClean="0"/>
              <a:t>19/06/2024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Agregue un pie de página aquí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715607D-9DE2-4687-AAF8-EF2427252A90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ítulo 6">
            <a:extLst>
              <a:ext uri="{FF2B5EF4-FFF2-40B4-BE49-F238E27FC236}">
                <a16:creationId xmlns:a16="http://schemas.microsoft.com/office/drawing/2014/main" id="{2F96D46B-C1B8-46AB-87DF-61A8058B1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775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87315" y="1950795"/>
            <a:ext cx="4645152" cy="801943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287315" y="2755515"/>
            <a:ext cx="4645152" cy="2644457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252486" y="1954249"/>
            <a:ext cx="4645152" cy="802237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252486" y="2752737"/>
            <a:ext cx="4645152" cy="2637371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904CDBD-5711-47F5-AF0E-6EABF0841A7D}" type="datetime1">
              <a:rPr lang="es-ES" noProof="0" smtClean="0"/>
              <a:t>19/06/2024</a:t>
            </a:fld>
            <a:endParaRPr lang="es-ES" noProof="0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Agregue un pie de página aquí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C384AA55-1960-47F4-BA3C-E97A6F2D0B19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ítulo 8">
            <a:extLst>
              <a:ext uri="{FF2B5EF4-FFF2-40B4-BE49-F238E27FC236}">
                <a16:creationId xmlns:a16="http://schemas.microsoft.com/office/drawing/2014/main" id="{09471694-1220-4CFC-A31F-622E5D3DE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98174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DB5AB4-6DB4-4A11-92F1-820A73EAF61A}" type="datetime1">
              <a:rPr lang="es-ES" noProof="0" smtClean="0"/>
              <a:t>19/06/2024</a:t>
            </a:fld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Agregue un pie de página aquí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ítulo 4">
            <a:extLst>
              <a:ext uri="{FF2B5EF4-FFF2-40B4-BE49-F238E27FC236}">
                <a16:creationId xmlns:a16="http://schemas.microsoft.com/office/drawing/2014/main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45395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solo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893F668-01B7-403C-88EA-71F03AB13C01}" type="datetime1">
              <a:rPr lang="es-ES" noProof="0" smtClean="0"/>
              <a:t>19/06/2024</a:t>
            </a:fld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Agregue un pie de página aquí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ítulo 4">
            <a:extLst>
              <a:ext uri="{FF2B5EF4-FFF2-40B4-BE49-F238E27FC236}">
                <a16:creationId xmlns:a16="http://schemas.microsoft.com/office/drawing/2014/main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A5A680F6-C147-410B-94DF-19850752D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94656" y="1865037"/>
            <a:ext cx="8802688" cy="312792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10242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481637-0F69-4ABB-94CE-F7EF4EA3C989}" type="datetime1">
              <a:rPr lang="es-ES" noProof="0" smtClean="0"/>
              <a:t>19/06/2024</a:t>
            </a:fld>
            <a:endParaRPr lang="es-ES" noProof="0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Agregue un pie de página aquí</a:t>
            </a:r>
          </a:p>
        </p:txBody>
      </p:sp>
    </p:spTree>
    <p:extLst>
      <p:ext uri="{BB962C8B-B14F-4D97-AF65-F5344CB8AC3E}">
        <p14:creationId xmlns:p14="http://schemas.microsoft.com/office/powerpoint/2010/main" val="3771245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95246" y="1645522"/>
            <a:ext cx="5807176" cy="3840852"/>
          </a:xfrm>
        </p:spPr>
        <p:txBody>
          <a:bodyPr rtlCol="0" anchor="ctr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290909" y="1645522"/>
            <a:ext cx="3600000" cy="383672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4B301B-CDC8-48FA-9F45-7C91A3F5AE69}" type="datetime1">
              <a:rPr lang="es-ES" noProof="0" smtClean="0"/>
              <a:t>19/06/2024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Agregue un pie de página aquí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ítulo 6">
            <a:extLst>
              <a:ext uri="{FF2B5EF4-FFF2-40B4-BE49-F238E27FC236}">
                <a16:creationId xmlns:a16="http://schemas.microsoft.com/office/drawing/2014/main" id="{1B74F78C-6D32-47C3-ABB2-6E7092A9C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81653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14" cstate="screen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396923" y="6340793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rtl="0"/>
            <a:fld id="{BB60FFC6-FA87-4F37-8B6C-E2F3185B6920}" type="datetime1">
              <a:rPr lang="es-ES" noProof="0" smtClean="0"/>
              <a:t>19/06/2024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294364" y="6339730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Agregue un pie de página aquí</a:t>
            </a:r>
          </a:p>
        </p:txBody>
      </p:sp>
      <p:cxnSp>
        <p:nvCxnSpPr>
          <p:cNvPr id="10" name="Conector recto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7" r:id="rId7"/>
    <p:sldLayoutId id="2147483691" r:id="rId8"/>
    <p:sldLayoutId id="2147483692" r:id="rId9"/>
    <p:sldLayoutId id="2147483696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F3618452-DF6A-7BFE-D7D6-F9277E519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AR" sz="2400" i="1" u="sng" dirty="0"/>
              <a:t>Evaluación integradora 1º Cuatrimestre</a:t>
            </a:r>
          </a:p>
          <a:p>
            <a:r>
              <a:rPr lang="es-ES" u="sng" dirty="0"/>
              <a:t>Producto tecnológico: </a:t>
            </a:r>
            <a:r>
              <a:rPr lang="es-ES" dirty="0"/>
              <a:t>Lavarropas automático</a:t>
            </a:r>
          </a:p>
          <a:p>
            <a:r>
              <a:rPr lang="es-ES" u="sng" dirty="0"/>
              <a:t>Integrantes:</a:t>
            </a:r>
            <a:r>
              <a:rPr lang="es-ES" dirty="0"/>
              <a:t> Emiliano Armada y Zaira Andrada</a:t>
            </a:r>
          </a:p>
          <a:p>
            <a:r>
              <a:rPr lang="es-ES" u="sng" dirty="0"/>
              <a:t>Profesora:</a:t>
            </a:r>
            <a:r>
              <a:rPr lang="es-ES" dirty="0"/>
              <a:t> Gabriela Sierra</a:t>
            </a:r>
          </a:p>
          <a:p>
            <a:r>
              <a:rPr lang="es-AR" u="sng" dirty="0"/>
              <a:t>Fecha de presentación: </a:t>
            </a:r>
            <a:r>
              <a:rPr lang="es-AR" dirty="0"/>
              <a:t>19/6/24</a:t>
            </a:r>
          </a:p>
          <a:p>
            <a:r>
              <a:rPr lang="es-AR" u="sng" dirty="0"/>
              <a:t>Fecha de defensa: </a:t>
            </a:r>
            <a:r>
              <a:rPr lang="es-AR" dirty="0"/>
              <a:t>27/6/24</a:t>
            </a:r>
          </a:p>
          <a:p>
            <a:endParaRPr lang="es-AR" u="sng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37A19D9A-47BD-3354-425E-7DAD412BD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604822"/>
            <a:ext cx="9603275" cy="1049235"/>
          </a:xfrm>
        </p:spPr>
        <p:txBody>
          <a:bodyPr/>
          <a:lstStyle/>
          <a:p>
            <a:r>
              <a:rPr lang="es-ES" dirty="0"/>
              <a:t>Los Productos tecnológicos como sistemas</a:t>
            </a:r>
            <a:endParaRPr lang="es-AR" dirty="0"/>
          </a:p>
        </p:txBody>
      </p:sp>
      <p:pic>
        <p:nvPicPr>
          <p:cNvPr id="4" name="Gráfico 3" descr="Icono de estrella">
            <a:extLst>
              <a:ext uri="{FF2B5EF4-FFF2-40B4-BE49-F238E27FC236}">
                <a16:creationId xmlns:a16="http://schemas.microsoft.com/office/drawing/2014/main" id="{25A7923E-DF53-B351-4D50-C97F332211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3637" y="268895"/>
            <a:ext cx="1044000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264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3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 descr="Icono de bombilla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2" y="2078794"/>
            <a:ext cx="9603275" cy="3450613"/>
          </a:xfrm>
        </p:spPr>
        <p:txBody>
          <a:bodyPr rtlCol="0"/>
          <a:lstStyle/>
          <a:p>
            <a:r>
              <a:rPr lang="es-ES" sz="24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Es un sistema porque es un conjunto de dos o más partes relacionadas entre si que contribuyen, en forma organizada, al cumplimiento de una determinada función, o sea, es un sistema porque </a:t>
            </a:r>
            <a:r>
              <a:rPr lang="es-ES" sz="2400" dirty="0"/>
              <a:t>sus partes se relacionan para cumplir una función determinada que es lavar la ropa.</a:t>
            </a:r>
          </a:p>
          <a:p>
            <a:pPr rtl="0"/>
            <a:endParaRPr lang="es-ES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ECC96EC-4D84-F1AD-A49B-E3E928125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777436"/>
            <a:ext cx="9603275" cy="1049235"/>
          </a:xfrm>
        </p:spPr>
        <p:txBody>
          <a:bodyPr rtlCol="0"/>
          <a:lstStyle/>
          <a:p>
            <a:r>
              <a:rPr lang="es-ES" b="1" i="1" u="sng" dirty="0">
                <a:latin typeface="Aharoni" panose="02010803020104030203" pitchFamily="2" charset="-79"/>
                <a:cs typeface="Aharoni" panose="02010803020104030203" pitchFamily="2" charset="-79"/>
              </a:rPr>
              <a:t>1</a:t>
            </a:r>
            <a:r>
              <a:rPr lang="es-ES" b="1" i="1" u="sng" dirty="0"/>
              <a:t>.</a:t>
            </a:r>
            <a:r>
              <a:rPr lang="es-ES" b="1" i="1" dirty="0"/>
              <a:t> </a:t>
            </a:r>
            <a:r>
              <a:rPr lang="es-ES" dirty="0"/>
              <a:t>¿Por qué es un sistema?</a:t>
            </a:r>
          </a:p>
        </p:txBody>
      </p:sp>
    </p:spTree>
    <p:extLst>
      <p:ext uri="{BB962C8B-B14F-4D97-AF65-F5344CB8AC3E}">
        <p14:creationId xmlns:p14="http://schemas.microsoft.com/office/powerpoint/2010/main" val="2094298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C43F6D28-6718-069E-32A0-0EC3573D102A}"/>
              </a:ext>
            </a:extLst>
          </p:cNvPr>
          <p:cNvCxnSpPr>
            <a:cxnSpLocks/>
          </p:cNvCxnSpPr>
          <p:nvPr/>
        </p:nvCxnSpPr>
        <p:spPr>
          <a:xfrm>
            <a:off x="3636579" y="3745711"/>
            <a:ext cx="756745" cy="0"/>
          </a:xfrm>
          <a:prstGeom prst="straightConnector1">
            <a:avLst/>
          </a:prstGeom>
          <a:ln w="73025" cmpd="dbl">
            <a:solidFill>
              <a:schemeClr val="accent1">
                <a:alpha val="98000"/>
              </a:schemeClr>
            </a:solidFill>
            <a:headEnd w="sm" len="sm"/>
            <a:tailEnd type="triangl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/>
          <a:lstStyle/>
          <a:p>
            <a:pPr rtl="0"/>
            <a:r>
              <a:rPr lang="es-ES" b="1" i="1" u="sng" dirty="0"/>
              <a:t>2.</a:t>
            </a:r>
            <a:r>
              <a:rPr lang="es-ES" dirty="0"/>
              <a:t> elementos de entrada y de salida</a:t>
            </a:r>
          </a:p>
        </p:txBody>
      </p:sp>
      <p:pic>
        <p:nvPicPr>
          <p:cNvPr id="6" name="Gráfico 5" descr="Icono de herramientas">
            <a:extLst>
              <a:ext uri="{FF2B5EF4-FFF2-40B4-BE49-F238E27FC236}">
                <a16:creationId xmlns:a16="http://schemas.microsoft.com/office/drawing/2014/main" id="{A0524D64-7C99-4DD6-A26E-C33BE01EC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84045" y="340011"/>
            <a:ext cx="1044000" cy="1044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68E8584-7E9B-23B9-0E85-25361FC043E4}"/>
              </a:ext>
            </a:extLst>
          </p:cNvPr>
          <p:cNvSpPr txBox="1"/>
          <p:nvPr/>
        </p:nvSpPr>
        <p:spPr>
          <a:xfrm>
            <a:off x="7704081" y="2318262"/>
            <a:ext cx="2638097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s-ES" dirty="0"/>
              <a:t>Ropa limpia</a:t>
            </a:r>
            <a:endParaRPr lang="es-AR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3B62B0B-D06D-5865-A325-3E0BAC35B22D}"/>
              </a:ext>
            </a:extLst>
          </p:cNvPr>
          <p:cNvSpPr txBox="1"/>
          <p:nvPr/>
        </p:nvSpPr>
        <p:spPr>
          <a:xfrm>
            <a:off x="1534509" y="2870998"/>
            <a:ext cx="2638097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s-ES" dirty="0"/>
              <a:t>Botón de encendido</a:t>
            </a:r>
            <a:endParaRPr lang="es-AR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A673944-A468-81EF-BA14-BA3D7941405D}"/>
              </a:ext>
            </a:extLst>
          </p:cNvPr>
          <p:cNvSpPr txBox="1"/>
          <p:nvPr/>
        </p:nvSpPr>
        <p:spPr>
          <a:xfrm>
            <a:off x="2322780" y="3564284"/>
            <a:ext cx="1376858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s-ES" dirty="0"/>
              <a:t>Electricidad </a:t>
            </a:r>
            <a:endParaRPr lang="es-AR" dirty="0"/>
          </a:p>
        </p:txBody>
      </p:sp>
      <p:pic>
        <p:nvPicPr>
          <p:cNvPr id="1026" name="Picture 2" descr="Lavadora PNG ,dibujos Lavadora PNG ,dibujos Clipart, Lavadora PNG De Tambor  PNG Imagen para Descarga Gratuita | Pngtree">
            <a:extLst>
              <a:ext uri="{FF2B5EF4-FFF2-40B4-BE49-F238E27FC236}">
                <a16:creationId xmlns:a16="http://schemas.microsoft.com/office/drawing/2014/main" id="{06454BFA-F48C-AE1E-C77A-DE6AABCE0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324" y="1736614"/>
            <a:ext cx="2638097" cy="263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9EBE1DE6-388D-EB95-C27B-603F7D1E33FD}"/>
              </a:ext>
            </a:extLst>
          </p:cNvPr>
          <p:cNvCxnSpPr>
            <a:cxnSpLocks/>
          </p:cNvCxnSpPr>
          <p:nvPr/>
        </p:nvCxnSpPr>
        <p:spPr>
          <a:xfrm>
            <a:off x="3636579" y="2362376"/>
            <a:ext cx="767253" cy="0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5BAB0141-4D8B-3CEB-098D-21E25A9D5DDD}"/>
              </a:ext>
            </a:extLst>
          </p:cNvPr>
          <p:cNvCxnSpPr>
            <a:cxnSpLocks/>
          </p:cNvCxnSpPr>
          <p:nvPr/>
        </p:nvCxnSpPr>
        <p:spPr>
          <a:xfrm>
            <a:off x="3636579" y="3055663"/>
            <a:ext cx="756745" cy="0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FC522F8F-07DA-2BA8-43B4-2947E5B3AE4C}"/>
              </a:ext>
            </a:extLst>
          </p:cNvPr>
          <p:cNvCxnSpPr>
            <a:cxnSpLocks/>
          </p:cNvCxnSpPr>
          <p:nvPr/>
        </p:nvCxnSpPr>
        <p:spPr>
          <a:xfrm>
            <a:off x="3636578" y="2362376"/>
            <a:ext cx="756745" cy="0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7622A764-AE0A-6D20-7D46-6541B435D886}"/>
              </a:ext>
            </a:extLst>
          </p:cNvPr>
          <p:cNvCxnSpPr>
            <a:cxnSpLocks/>
          </p:cNvCxnSpPr>
          <p:nvPr/>
        </p:nvCxnSpPr>
        <p:spPr>
          <a:xfrm flipV="1">
            <a:off x="6931571" y="2547042"/>
            <a:ext cx="698939" cy="323956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CuadroTexto 29">
            <a:extLst>
              <a:ext uri="{FF2B5EF4-FFF2-40B4-BE49-F238E27FC236}">
                <a16:creationId xmlns:a16="http://schemas.microsoft.com/office/drawing/2014/main" id="{50C1080C-4685-A54F-55B1-FCECCE643F34}"/>
              </a:ext>
            </a:extLst>
          </p:cNvPr>
          <p:cNvSpPr txBox="1"/>
          <p:nvPr/>
        </p:nvSpPr>
        <p:spPr>
          <a:xfrm>
            <a:off x="1514941" y="2133596"/>
            <a:ext cx="2638097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s-ES" dirty="0"/>
              <a:t>Ropa, limpiador, agua</a:t>
            </a:r>
            <a:endParaRPr lang="es-AR" dirty="0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1A50ED8E-2B73-E517-C150-0447CFAD39C4}"/>
              </a:ext>
            </a:extLst>
          </p:cNvPr>
          <p:cNvSpPr txBox="1"/>
          <p:nvPr/>
        </p:nvSpPr>
        <p:spPr>
          <a:xfrm>
            <a:off x="7704080" y="3261047"/>
            <a:ext cx="2638097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s-ES" dirty="0"/>
              <a:t>Agua sucia</a:t>
            </a:r>
            <a:endParaRPr lang="es-AR" dirty="0"/>
          </a:p>
        </p:txBody>
      </p: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861D3580-502A-1B33-91D3-DCE861E5471A}"/>
              </a:ext>
            </a:extLst>
          </p:cNvPr>
          <p:cNvCxnSpPr>
            <a:cxnSpLocks/>
          </p:cNvCxnSpPr>
          <p:nvPr/>
        </p:nvCxnSpPr>
        <p:spPr>
          <a:xfrm>
            <a:off x="6905295" y="3034946"/>
            <a:ext cx="684488" cy="410767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2936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29E978-9605-417C-951F-53F4926CF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909" y="798974"/>
            <a:ext cx="9610182" cy="601226"/>
          </a:xfrm>
        </p:spPr>
        <p:txBody>
          <a:bodyPr rtlCol="0"/>
          <a:lstStyle/>
          <a:p>
            <a:pPr rtl="0"/>
            <a:r>
              <a:rPr lang="es-ES" b="1" i="1" u="sng" dirty="0"/>
              <a:t>3.</a:t>
            </a:r>
            <a:r>
              <a:rPr lang="es-ES" dirty="0"/>
              <a:t> Diagrama de bloques </a:t>
            </a:r>
          </a:p>
        </p:txBody>
      </p:sp>
      <p:pic>
        <p:nvPicPr>
          <p:cNvPr id="7" name="Gráfico 6" descr="Icono de engranaje">
            <a:extLst>
              <a:ext uri="{FF2B5EF4-FFF2-40B4-BE49-F238E27FC236}">
                <a16:creationId xmlns:a16="http://schemas.microsoft.com/office/drawing/2014/main" id="{DA9595F8-50AF-4C85-9BC5-B52646E113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16904" y="243287"/>
            <a:ext cx="1122450" cy="112245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A9F40CA2-317D-F77E-B515-22DA451271C4}"/>
              </a:ext>
            </a:extLst>
          </p:cNvPr>
          <p:cNvSpPr txBox="1"/>
          <p:nvPr/>
        </p:nvSpPr>
        <p:spPr>
          <a:xfrm>
            <a:off x="3827025" y="3673840"/>
            <a:ext cx="1555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Botón de encendido, de apagado y selector de la programación</a:t>
            </a:r>
            <a:endParaRPr lang="es-AR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55B3F2C-E417-5278-32E4-D72F1FDA88A5}"/>
              </a:ext>
            </a:extLst>
          </p:cNvPr>
          <p:cNvSpPr txBox="1"/>
          <p:nvPr/>
        </p:nvSpPr>
        <p:spPr>
          <a:xfrm>
            <a:off x="1932039" y="3270845"/>
            <a:ext cx="1471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Electricidad </a:t>
            </a:r>
            <a:endParaRPr lang="es-AR" dirty="0"/>
          </a:p>
        </p:txBody>
      </p:sp>
      <p:sp>
        <p:nvSpPr>
          <p:cNvPr id="15" name="Nube 14">
            <a:extLst>
              <a:ext uri="{FF2B5EF4-FFF2-40B4-BE49-F238E27FC236}">
                <a16:creationId xmlns:a16="http://schemas.microsoft.com/office/drawing/2014/main" id="{F2CB1D5A-CB0C-16A9-84ED-8A331E6D453E}"/>
              </a:ext>
            </a:extLst>
          </p:cNvPr>
          <p:cNvSpPr/>
          <p:nvPr/>
        </p:nvSpPr>
        <p:spPr>
          <a:xfrm rot="10800000">
            <a:off x="1744714" y="3069021"/>
            <a:ext cx="1658772" cy="687103"/>
          </a:xfrm>
          <a:prstGeom prst="cloud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cxnSp>
        <p:nvCxnSpPr>
          <p:cNvPr id="18" name="Conector: angular 17">
            <a:extLst>
              <a:ext uri="{FF2B5EF4-FFF2-40B4-BE49-F238E27FC236}">
                <a16:creationId xmlns:a16="http://schemas.microsoft.com/office/drawing/2014/main" id="{4128690A-48E9-14DA-3FD7-20DA234B3966}"/>
              </a:ext>
            </a:extLst>
          </p:cNvPr>
          <p:cNvCxnSpPr>
            <a:cxnSpLocks/>
          </p:cNvCxnSpPr>
          <p:nvPr/>
        </p:nvCxnSpPr>
        <p:spPr>
          <a:xfrm>
            <a:off x="3182079" y="2794606"/>
            <a:ext cx="1388987" cy="476239"/>
          </a:xfrm>
          <a:prstGeom prst="bentConnector3">
            <a:avLst>
              <a:gd name="adj1" fmla="val 100698"/>
            </a:avLst>
          </a:prstGeom>
          <a:ln w="28575">
            <a:prstDash val="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8EB160C8-6227-F407-59B8-29CA859CE09B}"/>
              </a:ext>
            </a:extLst>
          </p:cNvPr>
          <p:cNvCxnSpPr>
            <a:cxnSpLocks/>
          </p:cNvCxnSpPr>
          <p:nvPr/>
        </p:nvCxnSpPr>
        <p:spPr>
          <a:xfrm>
            <a:off x="3510455" y="3412573"/>
            <a:ext cx="650065" cy="16427"/>
          </a:xfrm>
          <a:prstGeom prst="straightConnector1">
            <a:avLst/>
          </a:prstGeom>
          <a:ln w="66675" cmpd="dbl">
            <a:tailEnd type="triangl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5" name="Diagrama de flujo: intercalar 34">
            <a:extLst>
              <a:ext uri="{FF2B5EF4-FFF2-40B4-BE49-F238E27FC236}">
                <a16:creationId xmlns:a16="http://schemas.microsoft.com/office/drawing/2014/main" id="{AF7B9F3F-908B-CCC2-3FCC-1225DA20EE81}"/>
              </a:ext>
            </a:extLst>
          </p:cNvPr>
          <p:cNvSpPr/>
          <p:nvPr/>
        </p:nvSpPr>
        <p:spPr>
          <a:xfrm rot="5400000">
            <a:off x="4432640" y="3209954"/>
            <a:ext cx="276851" cy="568038"/>
          </a:xfrm>
          <a:prstGeom prst="flowChartCollate">
            <a:avLst/>
          </a:prstGeom>
          <a:solidFill>
            <a:srgbClr val="B71E4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schemeClr val="tx1"/>
              </a:solidFill>
            </a:endParaRPr>
          </a:p>
        </p:txBody>
      </p:sp>
      <p:cxnSp>
        <p:nvCxnSpPr>
          <p:cNvPr id="44" name="Conector recto de flecha 43">
            <a:extLst>
              <a:ext uri="{FF2B5EF4-FFF2-40B4-BE49-F238E27FC236}">
                <a16:creationId xmlns:a16="http://schemas.microsoft.com/office/drawing/2014/main" id="{255E4ACF-1BEB-3D41-1D34-DFA9C85E6739}"/>
              </a:ext>
            </a:extLst>
          </p:cNvPr>
          <p:cNvCxnSpPr>
            <a:cxnSpLocks/>
          </p:cNvCxnSpPr>
          <p:nvPr/>
        </p:nvCxnSpPr>
        <p:spPr>
          <a:xfrm>
            <a:off x="5026950" y="3447297"/>
            <a:ext cx="406898" cy="0"/>
          </a:xfrm>
          <a:prstGeom prst="straightConnector1">
            <a:avLst/>
          </a:prstGeom>
          <a:ln w="66675" cmpd="dbl">
            <a:tailEnd type="triangl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6" name="CuadroTexto 45">
            <a:extLst>
              <a:ext uri="{FF2B5EF4-FFF2-40B4-BE49-F238E27FC236}">
                <a16:creationId xmlns:a16="http://schemas.microsoft.com/office/drawing/2014/main" id="{F2667CB1-A23B-C8A1-0986-CB5F65527823}"/>
              </a:ext>
            </a:extLst>
          </p:cNvPr>
          <p:cNvSpPr txBox="1"/>
          <p:nvPr/>
        </p:nvSpPr>
        <p:spPr>
          <a:xfrm>
            <a:off x="5565404" y="3244334"/>
            <a:ext cx="824885" cy="369332"/>
          </a:xfrm>
          <a:prstGeom prst="rect">
            <a:avLst/>
          </a:prstGeom>
          <a:noFill/>
          <a:ln w="19050">
            <a:solidFill>
              <a:srgbClr val="B71E42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Motor</a:t>
            </a:r>
            <a:endParaRPr lang="es-AR" dirty="0"/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2EDBFA63-C465-4CD7-8259-82D3CC6A882C}"/>
              </a:ext>
            </a:extLst>
          </p:cNvPr>
          <p:cNvSpPr txBox="1"/>
          <p:nvPr/>
        </p:nvSpPr>
        <p:spPr>
          <a:xfrm>
            <a:off x="7183322" y="3270845"/>
            <a:ext cx="930664" cy="369332"/>
          </a:xfrm>
          <a:prstGeom prst="rect">
            <a:avLst/>
          </a:prstGeom>
          <a:noFill/>
          <a:ln w="19050">
            <a:solidFill>
              <a:srgbClr val="B71E42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Tambor</a:t>
            </a:r>
            <a:endParaRPr lang="es-AR" dirty="0"/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0E515450-429A-6A43-77A3-AE4BBB4D63CF}"/>
              </a:ext>
            </a:extLst>
          </p:cNvPr>
          <p:cNvSpPr txBox="1"/>
          <p:nvPr/>
        </p:nvSpPr>
        <p:spPr>
          <a:xfrm>
            <a:off x="6978539" y="4403191"/>
            <a:ext cx="1340230" cy="369332"/>
          </a:xfrm>
          <a:prstGeom prst="rect">
            <a:avLst/>
          </a:prstGeom>
          <a:noFill/>
          <a:ln w="19050">
            <a:solidFill>
              <a:srgbClr val="B71E42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Movimiento</a:t>
            </a:r>
            <a:endParaRPr lang="es-AR" dirty="0"/>
          </a:p>
        </p:txBody>
      </p:sp>
      <p:cxnSp>
        <p:nvCxnSpPr>
          <p:cNvPr id="50" name="Conector recto de flecha 49">
            <a:extLst>
              <a:ext uri="{FF2B5EF4-FFF2-40B4-BE49-F238E27FC236}">
                <a16:creationId xmlns:a16="http://schemas.microsoft.com/office/drawing/2014/main" id="{CD30E267-004C-3592-083D-40C6EC753F36}"/>
              </a:ext>
            </a:extLst>
          </p:cNvPr>
          <p:cNvCxnSpPr>
            <a:cxnSpLocks/>
          </p:cNvCxnSpPr>
          <p:nvPr/>
        </p:nvCxnSpPr>
        <p:spPr>
          <a:xfrm flipV="1">
            <a:off x="7648654" y="3756125"/>
            <a:ext cx="0" cy="521585"/>
          </a:xfrm>
          <a:prstGeom prst="straightConnector1">
            <a:avLst/>
          </a:prstGeom>
          <a:ln w="66675" cmpd="dbl">
            <a:tailEnd type="triangl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Conector: angular 51">
            <a:extLst>
              <a:ext uri="{FF2B5EF4-FFF2-40B4-BE49-F238E27FC236}">
                <a16:creationId xmlns:a16="http://schemas.microsoft.com/office/drawing/2014/main" id="{762D837F-83FE-5666-6C81-E5A18ECAD8A8}"/>
              </a:ext>
            </a:extLst>
          </p:cNvPr>
          <p:cNvCxnSpPr>
            <a:cxnSpLocks/>
          </p:cNvCxnSpPr>
          <p:nvPr/>
        </p:nvCxnSpPr>
        <p:spPr>
          <a:xfrm>
            <a:off x="5977846" y="3756125"/>
            <a:ext cx="831811" cy="831732"/>
          </a:xfrm>
          <a:prstGeom prst="bentConnector3">
            <a:avLst>
              <a:gd name="adj1" fmla="val 1906"/>
            </a:avLst>
          </a:prstGeom>
          <a:ln w="66675" cmpd="dbl">
            <a:prstDash val="solid"/>
            <a:tailEnd type="triangl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9" name="CuadroTexto 68">
            <a:extLst>
              <a:ext uri="{FF2B5EF4-FFF2-40B4-BE49-F238E27FC236}">
                <a16:creationId xmlns:a16="http://schemas.microsoft.com/office/drawing/2014/main" id="{BBCC57C5-01F0-14AC-1A55-970B0E61D32E}"/>
              </a:ext>
            </a:extLst>
          </p:cNvPr>
          <p:cNvSpPr txBox="1"/>
          <p:nvPr/>
        </p:nvSpPr>
        <p:spPr>
          <a:xfrm>
            <a:off x="4400589" y="3236120"/>
            <a:ext cx="430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B71E42"/>
                </a:solidFill>
              </a:rPr>
              <a:t>T</a:t>
            </a:r>
            <a:endParaRPr lang="es-AR" b="1" dirty="0">
              <a:solidFill>
                <a:srgbClr val="B71E42"/>
              </a:solidFill>
            </a:endParaRPr>
          </a:p>
        </p:txBody>
      </p:sp>
      <p:cxnSp>
        <p:nvCxnSpPr>
          <p:cNvPr id="74" name="Conector: angular 73">
            <a:extLst>
              <a:ext uri="{FF2B5EF4-FFF2-40B4-BE49-F238E27FC236}">
                <a16:creationId xmlns:a16="http://schemas.microsoft.com/office/drawing/2014/main" id="{B3E7F519-F671-BCE4-A24A-1A8221809C91}"/>
              </a:ext>
            </a:extLst>
          </p:cNvPr>
          <p:cNvCxnSpPr>
            <a:cxnSpLocks/>
          </p:cNvCxnSpPr>
          <p:nvPr/>
        </p:nvCxnSpPr>
        <p:spPr>
          <a:xfrm>
            <a:off x="5833076" y="2360541"/>
            <a:ext cx="1787862" cy="729049"/>
          </a:xfrm>
          <a:prstGeom prst="bentConnector3">
            <a:avLst>
              <a:gd name="adj1" fmla="val 99969"/>
            </a:avLst>
          </a:prstGeom>
          <a:ln w="317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3" name="CuadroTexto 82">
            <a:extLst>
              <a:ext uri="{FF2B5EF4-FFF2-40B4-BE49-F238E27FC236}">
                <a16:creationId xmlns:a16="http://schemas.microsoft.com/office/drawing/2014/main" id="{B062CE01-75B1-0726-22BB-461B8631338C}"/>
              </a:ext>
            </a:extLst>
          </p:cNvPr>
          <p:cNvSpPr txBox="1"/>
          <p:nvPr/>
        </p:nvSpPr>
        <p:spPr>
          <a:xfrm>
            <a:off x="4665496" y="2150856"/>
            <a:ext cx="1186339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s-ES" dirty="0"/>
              <a:t>Ropa sucia</a:t>
            </a:r>
            <a:endParaRPr lang="es-AR" dirty="0"/>
          </a:p>
        </p:txBody>
      </p:sp>
      <p:cxnSp>
        <p:nvCxnSpPr>
          <p:cNvPr id="84" name="Conector: angular 83">
            <a:extLst>
              <a:ext uri="{FF2B5EF4-FFF2-40B4-BE49-F238E27FC236}">
                <a16:creationId xmlns:a16="http://schemas.microsoft.com/office/drawing/2014/main" id="{80EFEB0A-880B-B9E6-CB69-D02B0E51C728}"/>
              </a:ext>
            </a:extLst>
          </p:cNvPr>
          <p:cNvCxnSpPr>
            <a:cxnSpLocks/>
            <a:endCxn id="83" idx="1"/>
          </p:cNvCxnSpPr>
          <p:nvPr/>
        </p:nvCxnSpPr>
        <p:spPr>
          <a:xfrm flipV="1">
            <a:off x="2895163" y="2335522"/>
            <a:ext cx="1770333" cy="243008"/>
          </a:xfrm>
          <a:prstGeom prst="bentConnector3">
            <a:avLst>
              <a:gd name="adj1" fmla="val -1058"/>
            </a:avLst>
          </a:prstGeom>
          <a:ln w="317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1235D6C3-5EE7-20E5-0334-93312E30A447}"/>
              </a:ext>
            </a:extLst>
          </p:cNvPr>
          <p:cNvCxnSpPr>
            <a:cxnSpLocks/>
          </p:cNvCxnSpPr>
          <p:nvPr/>
        </p:nvCxnSpPr>
        <p:spPr>
          <a:xfrm>
            <a:off x="8318769" y="3446244"/>
            <a:ext cx="498660" cy="0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13F6258F-B285-9764-4AC0-BF6E2C89CEDD}"/>
              </a:ext>
            </a:extLst>
          </p:cNvPr>
          <p:cNvSpPr txBox="1"/>
          <p:nvPr/>
        </p:nvSpPr>
        <p:spPr>
          <a:xfrm flipH="1">
            <a:off x="8817429" y="3246071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AR" dirty="0"/>
              <a:t>Ropa limpia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B457285-7FD6-D99D-5571-483A88A71794}"/>
              </a:ext>
            </a:extLst>
          </p:cNvPr>
          <p:cNvSpPr txBox="1"/>
          <p:nvPr/>
        </p:nvSpPr>
        <p:spPr>
          <a:xfrm flipH="1">
            <a:off x="2209958" y="2615935"/>
            <a:ext cx="972121" cy="369332"/>
          </a:xfrm>
          <a:prstGeom prst="rect">
            <a:avLst/>
          </a:prstGeom>
          <a:noFill/>
          <a:ln w="19050">
            <a:solidFill>
              <a:srgbClr val="B71E42"/>
            </a:solidFill>
          </a:ln>
        </p:spPr>
        <p:txBody>
          <a:bodyPr wrap="square" rtlCol="0">
            <a:spAutoFit/>
          </a:bodyPr>
          <a:lstStyle/>
          <a:p>
            <a:r>
              <a:rPr lang="es-AR" dirty="0"/>
              <a:t>Usuario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DE73C2A-4D82-95EE-311B-1D2B7ED8E812}"/>
              </a:ext>
            </a:extLst>
          </p:cNvPr>
          <p:cNvSpPr txBox="1"/>
          <p:nvPr/>
        </p:nvSpPr>
        <p:spPr>
          <a:xfrm flipH="1">
            <a:off x="3589495" y="2460212"/>
            <a:ext cx="1076000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s-AR" dirty="0"/>
              <a:t>controla</a:t>
            </a:r>
          </a:p>
        </p:txBody>
      </p:sp>
    </p:spTree>
    <p:extLst>
      <p:ext uri="{BB962C8B-B14F-4D97-AF65-F5344CB8AC3E}">
        <p14:creationId xmlns:p14="http://schemas.microsoft.com/office/powerpoint/2010/main" val="4164098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601246"/>
            <a:ext cx="8637913" cy="1122450"/>
          </a:xfrm>
        </p:spPr>
        <p:txBody>
          <a:bodyPr rtlCol="0">
            <a:normAutofit/>
          </a:bodyPr>
          <a:lstStyle/>
          <a:p>
            <a:pPr rtl="0"/>
            <a:r>
              <a:rPr lang="es-ES" b="1" i="1" u="sng" dirty="0"/>
              <a:t>4</a:t>
            </a:r>
            <a:r>
              <a:rPr lang="es-ES" sz="2700" b="1" i="1" u="sng" dirty="0"/>
              <a:t>.</a:t>
            </a:r>
            <a:r>
              <a:rPr lang="es-ES" sz="2700" dirty="0"/>
              <a:t> Selecciona un sistema de control manual  y uno automático dentro del producto </a:t>
            </a:r>
            <a:endParaRPr lang="es-ES" b="1" i="1" u="sng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sz="28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Manual: Botón de encendido y apagado, llenar el cajón con jabón.</a:t>
            </a:r>
          </a:p>
          <a:p>
            <a:pPr lvl="0" rtl="0"/>
            <a:r>
              <a:rPr lang="es-ES" sz="28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Automático: </a:t>
            </a:r>
            <a:r>
              <a:rPr lang="es-ES" sz="2800" dirty="0"/>
              <a:t>El lavado que el usuario programa.</a:t>
            </a:r>
            <a:endParaRPr lang="es-ES" sz="28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rtl="0"/>
            <a:endParaRPr lang="es-ES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Gráfico 3" descr="Icono de herramientas">
            <a:extLst>
              <a:ext uri="{FF2B5EF4-FFF2-40B4-BE49-F238E27FC236}">
                <a16:creationId xmlns:a16="http://schemas.microsoft.com/office/drawing/2014/main" id="{760FE74F-9A6E-0D54-1550-6C63FDC57F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84045" y="340011"/>
            <a:ext cx="1044000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431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601246"/>
            <a:ext cx="8637913" cy="1122450"/>
          </a:xfrm>
        </p:spPr>
        <p:txBody>
          <a:bodyPr rtlCol="0">
            <a:normAutofit/>
          </a:bodyPr>
          <a:lstStyle/>
          <a:p>
            <a:pPr rtl="0"/>
            <a:r>
              <a:rPr lang="es-ES" sz="2700" b="1" i="1" u="sng" dirty="0"/>
              <a:t>5.</a:t>
            </a:r>
            <a:r>
              <a:rPr lang="es-ES" sz="2700" dirty="0"/>
              <a:t> En el sistema de control automático indica si es de bucle abierto o cerrado y por qué</a:t>
            </a:r>
            <a:endParaRPr lang="es-ES" b="1" i="1" u="sng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sz="28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Es de bucle abierto porque puede hacer la función de lavar ropa y </a:t>
            </a:r>
            <a:r>
              <a:rPr lang="es-ES" sz="2800" dirty="0"/>
              <a:t>los resultados no influyen sobre su funcionamiento y no hay retroalimentación.</a:t>
            </a:r>
            <a:endParaRPr lang="es-ES" sz="28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Gráfico 5" descr="Icono de engranaje">
            <a:extLst>
              <a:ext uri="{FF2B5EF4-FFF2-40B4-BE49-F238E27FC236}">
                <a16:creationId xmlns:a16="http://schemas.microsoft.com/office/drawing/2014/main" id="{A0F6749B-1309-D0D2-04E4-373AFC95A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16904" y="243287"/>
            <a:ext cx="1122450" cy="112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08245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Custom 10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84582C"/>
      </a:accent2>
      <a:accent3>
        <a:srgbClr val="002060"/>
      </a:accent3>
      <a:accent4>
        <a:srgbClr val="586EA6"/>
      </a:accent4>
      <a:accent5>
        <a:srgbClr val="586EA6"/>
      </a:accent5>
      <a:accent6>
        <a:srgbClr val="6892A0"/>
      </a:accent6>
      <a:hlink>
        <a:srgbClr val="B71E42"/>
      </a:hlink>
      <a:folHlink>
        <a:srgbClr val="586EA6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60958849_TF66921596_Win32" id="{3EA53454-9C12-4E40-989F-75E6F2350DB8}" vid="{03C001E6-8EDC-4834-A6BF-4FA6273B3913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 invención</Template>
  <TotalTime>168</TotalTime>
  <Words>229</Words>
  <Application>Microsoft Office PowerPoint</Application>
  <PresentationFormat>Panorámica</PresentationFormat>
  <Paragraphs>36</Paragraphs>
  <Slides>6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Aharoni</vt:lpstr>
      <vt:lpstr>Arial</vt:lpstr>
      <vt:lpstr>Calibri</vt:lpstr>
      <vt:lpstr>Gill Sans MT</vt:lpstr>
      <vt:lpstr>Galería</vt:lpstr>
      <vt:lpstr>Los Productos tecnológicos como sistemas</vt:lpstr>
      <vt:lpstr>1. ¿Por qué es un sistema?</vt:lpstr>
      <vt:lpstr>2. elementos de entrada y de salida</vt:lpstr>
      <vt:lpstr>3. Diagrama de bloques </vt:lpstr>
      <vt:lpstr>4. Selecciona un sistema de control manual  y uno automático dentro del producto </vt:lpstr>
      <vt:lpstr>5. En el sistema de control automático indica si es de bucle abierto o cerrado y por qué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Productos tecnológicos como sistemas</dc:title>
  <dc:creator>HP Z240</dc:creator>
  <cp:lastModifiedBy>HP Z240</cp:lastModifiedBy>
  <cp:revision>5</cp:revision>
  <dcterms:created xsi:type="dcterms:W3CDTF">2024-06-19T01:32:27Z</dcterms:created>
  <dcterms:modified xsi:type="dcterms:W3CDTF">2024-06-20T00:45:47Z</dcterms:modified>
</cp:coreProperties>
</file>