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6" r:id="rId6"/>
    <p:sldId id="275" r:id="rId7"/>
    <p:sldId id="277" r:id="rId8"/>
    <p:sldId id="276" r:id="rId9"/>
    <p:sldId id="278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FC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8355" autoAdjust="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059B64CE-C6F2-4B06-BA8C-22F2145BD3BB}" type="datetime1">
              <a:rPr lang="es-ES" smtClean="0"/>
              <a:t>19/06/2024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B3BF5047-6CED-44CC-A86C-D48A653D0A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39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DBE04255-60B0-4962-A11C-6DB30A03D5AE}" type="datetime1">
              <a:rPr lang="es-ES" smtClean="0"/>
              <a:t>19/06/2024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339D21CC-DD94-204E-93C8-E1AAF3084C8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sz="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339D21CC-DD94-204E-93C8-E1AAF3084C8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339D21CC-DD94-204E-93C8-E1AAF3084C8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svg"/><Relationship Id="rId7" Type="http://schemas.openxmlformats.org/officeDocument/2006/relationships/image" Target="../media/image18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es-ES" sz="59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es-ES" sz="24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es-ES" sz="1200">
                <a:noFill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3" name="Marcador de texto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es-ES" sz="1200">
                <a:noFill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es-ES" sz="1200">
                <a:noFill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Marcador de texto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es-ES" sz="1200">
                <a:noFill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4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4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s-E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MMM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s-E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MMM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s-E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MMM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s-E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MMM</a:t>
            </a:r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s-E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MMM</a:t>
            </a: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4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4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4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pie de página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" name="Marcador de texto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4" name="Marcador de número de diapositiva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8" name="Forma libre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8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s-ES" sz="1400"/>
            </a:lvl1pPr>
            <a:lvl2pPr>
              <a:lnSpc>
                <a:spcPct val="150000"/>
              </a:lnSpc>
              <a:spcBef>
                <a:spcPts val="0"/>
              </a:spcBef>
              <a:defRPr lang="es-ES" sz="1200"/>
            </a:lvl2pPr>
            <a:lvl3pPr>
              <a:lnSpc>
                <a:spcPct val="150000"/>
              </a:lnSpc>
              <a:spcBef>
                <a:spcPts val="0"/>
              </a:spcBef>
              <a:defRPr lang="es-ES" sz="1100"/>
            </a:lvl3pPr>
            <a:lvl4pPr>
              <a:lnSpc>
                <a:spcPct val="150000"/>
              </a:lnSpc>
              <a:spcBef>
                <a:spcPts val="0"/>
              </a:spcBef>
              <a:defRPr lang="es-ES" sz="1050"/>
            </a:lvl4pPr>
            <a:lvl5pPr>
              <a:lnSpc>
                <a:spcPct val="150000"/>
              </a:lnSpc>
              <a:spcBef>
                <a:spcPts val="0"/>
              </a:spcBef>
              <a:defRPr lang="es-ES" sz="105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8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s-ES" sz="1400"/>
            </a:lvl1pPr>
            <a:lvl2pPr>
              <a:lnSpc>
                <a:spcPct val="150000"/>
              </a:lnSpc>
              <a:spcBef>
                <a:spcPts val="0"/>
              </a:spcBef>
              <a:defRPr lang="es-ES" sz="1200"/>
            </a:lvl2pPr>
            <a:lvl3pPr>
              <a:lnSpc>
                <a:spcPct val="150000"/>
              </a:lnSpc>
              <a:spcBef>
                <a:spcPts val="0"/>
              </a:spcBef>
              <a:defRPr lang="es-ES" sz="1100"/>
            </a:lvl3pPr>
            <a:lvl4pPr>
              <a:lnSpc>
                <a:spcPct val="150000"/>
              </a:lnSpc>
              <a:spcBef>
                <a:spcPts val="0"/>
              </a:spcBef>
              <a:defRPr lang="es-ES" sz="1050"/>
            </a:lvl4pPr>
            <a:lvl5pPr>
              <a:lnSpc>
                <a:spcPct val="150000"/>
              </a:lnSpc>
              <a:spcBef>
                <a:spcPts val="0"/>
              </a:spcBef>
              <a:defRPr lang="es-ES" sz="105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9" name="Marcador de texto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8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s-ES" sz="1400"/>
            </a:lvl1pPr>
            <a:lvl2pPr>
              <a:lnSpc>
                <a:spcPct val="150000"/>
              </a:lnSpc>
              <a:spcBef>
                <a:spcPts val="0"/>
              </a:spcBef>
              <a:defRPr lang="es-ES" sz="1200"/>
            </a:lvl2pPr>
            <a:lvl3pPr>
              <a:lnSpc>
                <a:spcPct val="150000"/>
              </a:lnSpc>
              <a:spcBef>
                <a:spcPts val="0"/>
              </a:spcBef>
              <a:defRPr lang="es-ES" sz="1100"/>
            </a:lvl3pPr>
            <a:lvl4pPr>
              <a:lnSpc>
                <a:spcPct val="150000"/>
              </a:lnSpc>
              <a:spcBef>
                <a:spcPts val="0"/>
              </a:spcBef>
              <a:defRPr lang="es-ES" sz="1050"/>
            </a:lvl4pPr>
            <a:lvl5pPr>
              <a:lnSpc>
                <a:spcPct val="150000"/>
              </a:lnSpc>
              <a:spcBef>
                <a:spcPts val="0"/>
              </a:spcBef>
              <a:defRPr lang="es-ES" sz="105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8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s-ES" sz="1400"/>
            </a:lvl1pPr>
            <a:lvl2pPr>
              <a:lnSpc>
                <a:spcPct val="150000"/>
              </a:lnSpc>
              <a:spcBef>
                <a:spcPts val="0"/>
              </a:spcBef>
              <a:defRPr lang="es-ES" sz="1200"/>
            </a:lvl2pPr>
            <a:lvl3pPr>
              <a:lnSpc>
                <a:spcPct val="150000"/>
              </a:lnSpc>
              <a:spcBef>
                <a:spcPts val="0"/>
              </a:spcBef>
              <a:defRPr lang="es-ES" sz="1100"/>
            </a:lvl3pPr>
            <a:lvl4pPr>
              <a:lnSpc>
                <a:spcPct val="150000"/>
              </a:lnSpc>
              <a:spcBef>
                <a:spcPts val="0"/>
              </a:spcBef>
              <a:defRPr lang="es-ES" sz="1050"/>
            </a:lvl4pPr>
            <a:lvl5pPr>
              <a:lnSpc>
                <a:spcPct val="150000"/>
              </a:lnSpc>
              <a:spcBef>
                <a:spcPts val="0"/>
              </a:spcBef>
              <a:defRPr lang="es-ES" sz="105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9" name="Marcador de texto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800" b="0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s-ES" sz="1400"/>
            </a:lvl1pPr>
            <a:lvl2pPr>
              <a:lnSpc>
                <a:spcPct val="150000"/>
              </a:lnSpc>
              <a:spcBef>
                <a:spcPts val="0"/>
              </a:spcBef>
              <a:defRPr lang="es-ES" sz="1200"/>
            </a:lvl2pPr>
            <a:lvl3pPr>
              <a:lnSpc>
                <a:spcPct val="150000"/>
              </a:lnSpc>
              <a:spcBef>
                <a:spcPts val="0"/>
              </a:spcBef>
              <a:defRPr lang="es-ES" sz="1100"/>
            </a:lvl3pPr>
            <a:lvl4pPr>
              <a:lnSpc>
                <a:spcPct val="150000"/>
              </a:lnSpc>
              <a:spcBef>
                <a:spcPts val="0"/>
              </a:spcBef>
              <a:defRPr lang="es-ES" sz="1050"/>
            </a:lvl4pPr>
            <a:lvl5pPr>
              <a:lnSpc>
                <a:spcPct val="150000"/>
              </a:lnSpc>
              <a:spcBef>
                <a:spcPts val="0"/>
              </a:spcBef>
              <a:defRPr lang="es-ES" sz="105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áfico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s-ES" sz="1800"/>
            </a:lvl1pPr>
            <a:lvl2pPr marL="283464">
              <a:defRPr lang="es-ES" sz="1800"/>
            </a:lvl2pPr>
            <a:lvl3pPr marL="566928">
              <a:defRPr lang="es-ES" sz="1600"/>
            </a:lvl3pPr>
            <a:lvl4pPr marL="758952">
              <a:defRPr lang="es-ES" sz="1400"/>
            </a:lvl4pPr>
            <a:lvl5pPr marL="1042416"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45" name="Gráfico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6" name="Marcador de pie de página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7" name="Marcador de número de diapositiva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áfico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Elipse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72" name="Gráfico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áfico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Elipse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26" name="Gráfico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ítulo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es-ES" sz="5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s-ES" sz="1800">
                <a:solidFill>
                  <a:schemeClr val="tx1"/>
                </a:solidFill>
              </a:defRPr>
            </a:lvl1pPr>
            <a:lvl2pPr marL="457200" indent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2" name="Marcador de pie de página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pic>
          <p:nvPicPr>
            <p:cNvPr id="55" name="Gráfico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s-ES" sz="1800"/>
            </a:lvl1pPr>
            <a:lvl2pPr marL="283464">
              <a:defRPr lang="es-ES" sz="1800"/>
            </a:lvl2pPr>
            <a:lvl3pPr marL="566928">
              <a:defRPr lang="es-ES" sz="1600"/>
            </a:lvl3pPr>
            <a:lvl4pPr marL="758952">
              <a:defRPr lang="es-ES" sz="1400"/>
            </a:lvl4pPr>
            <a:lvl5pPr marL="1042416"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11" name="Forma libre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60" name="Marcador de pie de página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61" name="Marcador de número de diapositiva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es-ES" sz="66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00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00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00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00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s-E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es-ES" sz="66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es-ES" sz="2400">
                <a:solidFill>
                  <a:schemeClr val="tx1"/>
                </a:solidFill>
              </a:defRPr>
            </a:lvl1pPr>
            <a:lvl2pPr marL="457200" indent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áfico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0" name="Marcador de pie de página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1" name="Marcador de número de diapositiva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las c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áfico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ítulo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es-ES" sz="55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67" name="Gráfico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9" name="Gráfico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9" name="Forma libre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26" name="Gráfico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es-ES" sz="1800">
                <a:solidFill>
                  <a:schemeClr val="tx1"/>
                </a:solidFill>
              </a:defRPr>
            </a:lvl1pPr>
            <a:lvl2pPr marL="457200" indent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o: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ángulo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75" name="Título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áfico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23" name="Forma libre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5" name="Forma libre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7" name="Forma libre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45" name="Marcador de posición de imagen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6" name="Marcador de posición de imagen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0" name="Marcador de texto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s-ES"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1" name="Marcador de texto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s-ES"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7" name="Marcador de texto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s-ES"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8" name="Marcador de texto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s-ES"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9" name="Marcador de texto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4" name="Marcador de texto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2" name="Marcador de posición de imagen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73" name="Marcador de posición de imagen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6" name="Marcador de texto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4" name="Marcador de texto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o: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áfico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3200" b="0">
                <a:noFill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  <p:sp>
        <p:nvSpPr>
          <p:cNvPr id="45" name="Marcador de posición de imagen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6" name="Marcador de posición de imagen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0" name="Marcador de texto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1" name="Marcador de texto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7" name="Marcador de texto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8" name="Marcador de texto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9" name="Marcador de texto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4" name="Marcador de texto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2" name="Marcador de posición de imagen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73" name="Marcador de posición de imagen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6" name="Marcador de texto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4" name="Marcador de texto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5" name="Título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31" name="Marcador de posición de imagen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2" name="Marcador de posición de imagen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3" name="Marcador de texto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Marcador de texto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texto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Marcador de texto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8" name="Marcador de texto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Marcador de posición de imagen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0" name="Marcador de posición de imagen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1" name="Marcador de texto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Marcador de texto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áfico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6565" y="1975945"/>
            <a:ext cx="6636652" cy="2424526"/>
          </a:xfrm>
        </p:spPr>
        <p:txBody>
          <a:bodyPr rtlCol="0"/>
          <a:lstStyle>
            <a:defPPr>
              <a:defRPr lang="es-ES"/>
            </a:defPPr>
          </a:lstStyle>
          <a:p>
            <a:pPr marL="0" indent="0">
              <a:buNone/>
            </a:pPr>
            <a:r>
              <a:rPr lang="es-AR" sz="2000" u="sng" dirty="0"/>
              <a:t>Evaluación integradora 1º Cuatrimestre</a:t>
            </a:r>
            <a:br>
              <a:rPr lang="es-AR" sz="2000" dirty="0"/>
            </a:br>
            <a:br>
              <a:rPr lang="es-AR" sz="2000" dirty="0"/>
            </a:br>
            <a:r>
              <a:rPr lang="es-AR" sz="2000" dirty="0"/>
              <a:t>.</a:t>
            </a:r>
            <a:r>
              <a:rPr lang="es-ES" sz="2000" dirty="0"/>
              <a:t>Producto tecnológico: Lavarropas automático</a:t>
            </a: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.Integrantes: Agustina Videla, Jemina Andrada y Juana Sosa</a:t>
            </a: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.Profesora: Gabriela Sierra</a:t>
            </a:r>
            <a:endParaRPr lang="es-AR" sz="2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1860" y="638713"/>
            <a:ext cx="6975506" cy="664569"/>
          </a:xfrm>
        </p:spPr>
        <p:txBody>
          <a:bodyPr rtlCol="0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 sz="3200" b="1" i="1" u="sng" dirty="0"/>
              <a:t>Los Productos tecnológicos como sistemas</a:t>
            </a:r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E46C7FB9-1D67-4C73-7AAC-B157D99B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77" y="532034"/>
            <a:ext cx="10879258" cy="1012987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 sz="4800" b="1" i="1" u="sng" dirty="0"/>
              <a:t>1) </a:t>
            </a:r>
            <a:r>
              <a:rPr lang="es-ES" sz="4800" dirty="0"/>
              <a:t>¿Por qué es un sistema?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2DF2CE-60C6-FAAA-CD8D-92FF222069FD}"/>
              </a:ext>
            </a:extLst>
          </p:cNvPr>
          <p:cNvSpPr txBox="1"/>
          <p:nvPr/>
        </p:nvSpPr>
        <p:spPr>
          <a:xfrm>
            <a:off x="1008995" y="2050785"/>
            <a:ext cx="92596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231F20"/>
                </a:solidFill>
              </a:rPr>
              <a:t>.Es un sistema porque es un conjunto de dos o mas partes relacionadas entre si que contribuyen, en forma organizada al cumplimiento de una función u objetivo.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6220A-B8F7-8D5A-BAB0-5A716D19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Elementos de entrada y de salida</a:t>
            </a:r>
            <a:endParaRPr lang="es-AR" sz="32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8428B8-E1D3-5E0A-E3B4-C4B8534247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49DB18-6ADE-F96B-6AEF-E888F91F1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r>
              <a:rPr lang="es-ES" dirty="0"/>
              <a:t>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81BF2B-6F2A-7A3A-5F4D-5185E7AF9713}"/>
              </a:ext>
            </a:extLst>
          </p:cNvPr>
          <p:cNvSpPr txBox="1"/>
          <p:nvPr/>
        </p:nvSpPr>
        <p:spPr>
          <a:xfrm>
            <a:off x="1815806" y="2294353"/>
            <a:ext cx="216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.Ropa sucia, jabón y agua</a:t>
            </a:r>
          </a:p>
          <a:p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9D2D9E-3D24-E342-54CC-E8FD7BEDBB4C}"/>
              </a:ext>
            </a:extLst>
          </p:cNvPr>
          <p:cNvSpPr txBox="1"/>
          <p:nvPr/>
        </p:nvSpPr>
        <p:spPr>
          <a:xfrm>
            <a:off x="1825121" y="4014778"/>
            <a:ext cx="182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.electricidad</a:t>
            </a:r>
          </a:p>
          <a:p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F11263-8A55-C6EE-4E1C-6332901829E8}"/>
              </a:ext>
            </a:extLst>
          </p:cNvPr>
          <p:cNvSpPr txBox="1"/>
          <p:nvPr/>
        </p:nvSpPr>
        <p:spPr>
          <a:xfrm>
            <a:off x="1923393" y="3148815"/>
            <a:ext cx="2057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.Botón de encendido</a:t>
            </a:r>
            <a:endParaRPr lang="es-AR" dirty="0"/>
          </a:p>
          <a:p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8385F4-B828-CFF2-4E2B-DEDD2C0EF703}"/>
              </a:ext>
            </a:extLst>
          </p:cNvPr>
          <p:cNvSpPr txBox="1"/>
          <p:nvPr/>
        </p:nvSpPr>
        <p:spPr>
          <a:xfrm>
            <a:off x="4188660" y="2859604"/>
            <a:ext cx="16420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Lavarropa automático 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6E29D8-D4CB-0642-51C6-345F3B671E8E}"/>
              </a:ext>
            </a:extLst>
          </p:cNvPr>
          <p:cNvSpPr txBox="1"/>
          <p:nvPr/>
        </p:nvSpPr>
        <p:spPr>
          <a:xfrm>
            <a:off x="6400800" y="2385848"/>
            <a:ext cx="202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Ropa limpia</a:t>
            </a:r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2CD89D-362C-F32C-2D36-C0A718A07279}"/>
              </a:ext>
            </a:extLst>
          </p:cNvPr>
          <p:cNvSpPr txBox="1"/>
          <p:nvPr/>
        </p:nvSpPr>
        <p:spPr>
          <a:xfrm>
            <a:off x="6400800" y="3321269"/>
            <a:ext cx="205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Agua sucia</a:t>
            </a:r>
            <a:endParaRPr lang="es-AR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84E81E2-9033-5AF6-27C8-8505D391BC4A}"/>
              </a:ext>
            </a:extLst>
          </p:cNvPr>
          <p:cNvCxnSpPr/>
          <p:nvPr/>
        </p:nvCxnSpPr>
        <p:spPr>
          <a:xfrm>
            <a:off x="3647090" y="2511972"/>
            <a:ext cx="441434" cy="401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25ED222-DDD9-68B1-EA94-19943E1AFABF}"/>
              </a:ext>
            </a:extLst>
          </p:cNvPr>
          <p:cNvCxnSpPr/>
          <p:nvPr/>
        </p:nvCxnSpPr>
        <p:spPr>
          <a:xfrm>
            <a:off x="3405352" y="3321269"/>
            <a:ext cx="68317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C5BCBFE-A812-7A51-702F-A8C6681638AF}"/>
              </a:ext>
            </a:extLst>
          </p:cNvPr>
          <p:cNvCxnSpPr>
            <a:cxnSpLocks/>
          </p:cNvCxnSpPr>
          <p:nvPr/>
        </p:nvCxnSpPr>
        <p:spPr>
          <a:xfrm flipV="1">
            <a:off x="3647090" y="3729178"/>
            <a:ext cx="533544" cy="477401"/>
          </a:xfrm>
          <a:prstGeom prst="straightConnector1">
            <a:avLst/>
          </a:prstGeom>
          <a:ln w="66675" cmpd="dbl">
            <a:solidFill>
              <a:schemeClr val="accent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C836602-5A01-9BBF-1620-7977756FEE35}"/>
              </a:ext>
            </a:extLst>
          </p:cNvPr>
          <p:cNvCxnSpPr>
            <a:endCxn id="10" idx="1"/>
          </p:cNvCxnSpPr>
          <p:nvPr/>
        </p:nvCxnSpPr>
        <p:spPr>
          <a:xfrm flipV="1">
            <a:off x="5885793" y="2570514"/>
            <a:ext cx="515007" cy="456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FBD09A4-1AD3-EB28-7207-8DF492C5541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898787" y="3245436"/>
            <a:ext cx="502013" cy="26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0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F7FFB57-2168-9FE1-448B-304A9E60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Diagrama de bloques </a:t>
            </a:r>
            <a:endParaRPr lang="es-AR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07856BE-CFDE-FBAB-9330-3193CDD64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FE6C5A8-1857-D598-735F-59E19B5C46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es-ES" dirty="0"/>
              <a:t>3)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172C2B-8084-B2B9-5534-19B8E37558B5}"/>
              </a:ext>
            </a:extLst>
          </p:cNvPr>
          <p:cNvSpPr txBox="1"/>
          <p:nvPr/>
        </p:nvSpPr>
        <p:spPr>
          <a:xfrm>
            <a:off x="2051564" y="2703059"/>
            <a:ext cx="1240491" cy="369332"/>
          </a:xfrm>
          <a:prstGeom prst="rect">
            <a:avLst/>
          </a:prstGeom>
          <a:noFill/>
          <a:ln w="38100">
            <a:solidFill>
              <a:srgbClr val="231F2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Usuario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4DAF2B-E7EB-1014-6B54-1FE3FF20DBAA}"/>
              </a:ext>
            </a:extLst>
          </p:cNvPr>
          <p:cNvSpPr txBox="1"/>
          <p:nvPr/>
        </p:nvSpPr>
        <p:spPr>
          <a:xfrm>
            <a:off x="1968444" y="4887310"/>
            <a:ext cx="1807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Botón de encendido y apagado y panel de control</a:t>
            </a:r>
            <a:endParaRPr lang="es-AR" sz="1400" dirty="0"/>
          </a:p>
        </p:txBody>
      </p:sp>
      <p:sp>
        <p:nvSpPr>
          <p:cNvPr id="11" name="Diagrama de flujo: intercalar 10">
            <a:extLst>
              <a:ext uri="{FF2B5EF4-FFF2-40B4-BE49-F238E27FC236}">
                <a16:creationId xmlns:a16="http://schemas.microsoft.com/office/drawing/2014/main" id="{A9BDEEDE-9FA5-C570-6B03-5234134FAB27}"/>
              </a:ext>
            </a:extLst>
          </p:cNvPr>
          <p:cNvSpPr/>
          <p:nvPr/>
        </p:nvSpPr>
        <p:spPr>
          <a:xfrm rot="5400000">
            <a:off x="2446668" y="4294921"/>
            <a:ext cx="294132" cy="556893"/>
          </a:xfrm>
          <a:prstGeom prst="flowChartCol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9F49A00-C85A-E207-1CFD-993B47E15A9B}"/>
              </a:ext>
            </a:extLst>
          </p:cNvPr>
          <p:cNvSpPr txBox="1"/>
          <p:nvPr/>
        </p:nvSpPr>
        <p:spPr>
          <a:xfrm>
            <a:off x="2416021" y="4307165"/>
            <a:ext cx="28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C2834"/>
                </a:solidFill>
              </a:rPr>
              <a:t>T</a:t>
            </a:r>
            <a:endParaRPr lang="es-AR" dirty="0">
              <a:solidFill>
                <a:srgbClr val="FC2834"/>
              </a:solidFill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48B27DF-C083-8642-9186-EE8F741B8B67}"/>
              </a:ext>
            </a:extLst>
          </p:cNvPr>
          <p:cNvCxnSpPr/>
          <p:nvPr/>
        </p:nvCxnSpPr>
        <p:spPr>
          <a:xfrm>
            <a:off x="2619662" y="3279172"/>
            <a:ext cx="0" cy="79615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12571A-E1DF-4734-4578-40D863AFC525}"/>
              </a:ext>
            </a:extLst>
          </p:cNvPr>
          <p:cNvSpPr txBox="1"/>
          <p:nvPr/>
        </p:nvSpPr>
        <p:spPr>
          <a:xfrm>
            <a:off x="294289" y="3442138"/>
            <a:ext cx="180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Electricidad</a:t>
            </a:r>
            <a:endParaRPr lang="es-AR" sz="1600" dirty="0"/>
          </a:p>
        </p:txBody>
      </p:sp>
      <p:sp>
        <p:nvSpPr>
          <p:cNvPr id="16" name="Nube 15">
            <a:extLst>
              <a:ext uri="{FF2B5EF4-FFF2-40B4-BE49-F238E27FC236}">
                <a16:creationId xmlns:a16="http://schemas.microsoft.com/office/drawing/2014/main" id="{DC23D93C-2616-6FB0-D933-18A392F9EAD0}"/>
              </a:ext>
            </a:extLst>
          </p:cNvPr>
          <p:cNvSpPr/>
          <p:nvPr/>
        </p:nvSpPr>
        <p:spPr>
          <a:xfrm>
            <a:off x="128801" y="3366355"/>
            <a:ext cx="1840394" cy="621792"/>
          </a:xfrm>
          <a:prstGeom prst="cloud">
            <a:avLst/>
          </a:prstGeom>
          <a:noFill/>
          <a:ln w="57150">
            <a:solidFill>
              <a:srgbClr val="FC28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B440B985-5B4D-956C-99DC-82A9E70A110F}"/>
              </a:ext>
            </a:extLst>
          </p:cNvPr>
          <p:cNvCxnSpPr>
            <a:cxnSpLocks/>
          </p:cNvCxnSpPr>
          <p:nvPr/>
        </p:nvCxnSpPr>
        <p:spPr>
          <a:xfrm>
            <a:off x="1048998" y="4179009"/>
            <a:ext cx="1002566" cy="394358"/>
          </a:xfrm>
          <a:prstGeom prst="bentConnector3">
            <a:avLst>
              <a:gd name="adj1" fmla="val 1776"/>
            </a:avLst>
          </a:prstGeom>
          <a:ln w="63500" cmpd="dbl">
            <a:solidFill>
              <a:srgbClr val="00B050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4C3773D-CC3A-B411-89D6-072B0711DE65}"/>
              </a:ext>
            </a:extLst>
          </p:cNvPr>
          <p:cNvSpPr txBox="1"/>
          <p:nvPr/>
        </p:nvSpPr>
        <p:spPr>
          <a:xfrm rot="16200000">
            <a:off x="2251935" y="3417114"/>
            <a:ext cx="1240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controla</a:t>
            </a:r>
            <a:endParaRPr lang="es-AR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F94EB3F-9BE2-4261-F02D-EF8FAAE5CDF7}"/>
              </a:ext>
            </a:extLst>
          </p:cNvPr>
          <p:cNvSpPr txBox="1"/>
          <p:nvPr/>
        </p:nvSpPr>
        <p:spPr>
          <a:xfrm>
            <a:off x="4652010" y="4814000"/>
            <a:ext cx="1028700" cy="369332"/>
          </a:xfrm>
          <a:prstGeom prst="rect">
            <a:avLst/>
          </a:prstGeom>
          <a:noFill/>
          <a:ln w="38100">
            <a:solidFill>
              <a:srgbClr val="231F2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Motor </a:t>
            </a:r>
            <a:endParaRPr lang="es-AR" dirty="0"/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8828F851-B786-EF56-99B3-7B05BE861286}"/>
              </a:ext>
            </a:extLst>
          </p:cNvPr>
          <p:cNvCxnSpPr>
            <a:cxnSpLocks/>
          </p:cNvCxnSpPr>
          <p:nvPr/>
        </p:nvCxnSpPr>
        <p:spPr>
          <a:xfrm>
            <a:off x="3071984" y="4573211"/>
            <a:ext cx="1442866" cy="425455"/>
          </a:xfrm>
          <a:prstGeom prst="bentConnector3">
            <a:avLst>
              <a:gd name="adj1" fmla="val 50000"/>
            </a:avLst>
          </a:prstGeom>
          <a:ln w="63500" cmpd="dbl">
            <a:solidFill>
              <a:srgbClr val="00B050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338F2A3-6F24-8A33-AC95-A92C3041A869}"/>
              </a:ext>
            </a:extLst>
          </p:cNvPr>
          <p:cNvSpPr txBox="1"/>
          <p:nvPr/>
        </p:nvSpPr>
        <p:spPr>
          <a:xfrm>
            <a:off x="4652010" y="3492585"/>
            <a:ext cx="110871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tambor</a:t>
            </a:r>
            <a:endParaRPr lang="es-AR" dirty="0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E0085F3-DBBD-47CB-7FBF-BFAC8965DECE}"/>
              </a:ext>
            </a:extLst>
          </p:cNvPr>
          <p:cNvCxnSpPr>
            <a:cxnSpLocks/>
          </p:cNvCxnSpPr>
          <p:nvPr/>
        </p:nvCxnSpPr>
        <p:spPr>
          <a:xfrm flipV="1">
            <a:off x="5172362" y="3988147"/>
            <a:ext cx="0" cy="688350"/>
          </a:xfrm>
          <a:prstGeom prst="straightConnector1">
            <a:avLst/>
          </a:prstGeom>
          <a:ln w="63500" cmpd="dbl">
            <a:solidFill>
              <a:srgbClr val="00B050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ADFF2779-ECF0-6C81-C39E-7B7BA1DE7B62}"/>
              </a:ext>
            </a:extLst>
          </p:cNvPr>
          <p:cNvCxnSpPr>
            <a:cxnSpLocks/>
          </p:cNvCxnSpPr>
          <p:nvPr/>
        </p:nvCxnSpPr>
        <p:spPr>
          <a:xfrm>
            <a:off x="3390684" y="2864991"/>
            <a:ext cx="1775676" cy="458688"/>
          </a:xfrm>
          <a:prstGeom prst="bentConnector3">
            <a:avLst>
              <a:gd name="adj1" fmla="val 100208"/>
            </a:avLst>
          </a:prstGeom>
          <a:ln w="63500" cmpd="sng">
            <a:solidFill>
              <a:srgbClr val="00B050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013886E-3ADC-D866-E4B9-0B2B918D88CA}"/>
              </a:ext>
            </a:extLst>
          </p:cNvPr>
          <p:cNvSpPr txBox="1"/>
          <p:nvPr/>
        </p:nvSpPr>
        <p:spPr>
          <a:xfrm>
            <a:off x="6589986" y="3453694"/>
            <a:ext cx="137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Ropa limpia</a:t>
            </a:r>
            <a:endParaRPr lang="es-AR" sz="14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DCAD097-4CB3-8549-A542-3B1B1F703184}"/>
              </a:ext>
            </a:extLst>
          </p:cNvPr>
          <p:cNvSpPr txBox="1"/>
          <p:nvPr/>
        </p:nvSpPr>
        <p:spPr>
          <a:xfrm>
            <a:off x="3776223" y="2540502"/>
            <a:ext cx="137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Ropa sucia</a:t>
            </a:r>
            <a:endParaRPr lang="es-AR" sz="140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BEBD777-742F-EB9E-FB81-0A7DB5B3E2ED}"/>
              </a:ext>
            </a:extLst>
          </p:cNvPr>
          <p:cNvSpPr txBox="1"/>
          <p:nvPr/>
        </p:nvSpPr>
        <p:spPr>
          <a:xfrm>
            <a:off x="5197891" y="4222299"/>
            <a:ext cx="1392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Movimiento </a:t>
            </a:r>
            <a:endParaRPr lang="es-AR" sz="1200" dirty="0"/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3EF6766B-BDC2-E132-D0C4-E00FAA6EA5CE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893938" y="3607583"/>
            <a:ext cx="696048" cy="0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lustración De Lavadora PNG ,dibujos Ropa Sucia, Máquina, Limpio PNG Imagen  para Descarga Gratuita | Pngtree">
            <a:extLst>
              <a:ext uri="{FF2B5EF4-FFF2-40B4-BE49-F238E27FC236}">
                <a16:creationId xmlns:a16="http://schemas.microsoft.com/office/drawing/2014/main" id="{CCCB38AA-4080-A18A-CD17-6B15E9EC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67" y="3409514"/>
            <a:ext cx="2533965" cy="25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4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CEAED-3321-3572-0EE8-C30F730E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Selecciona un sistema de control manual  y uno automático dentro del producto </a:t>
            </a:r>
            <a:endParaRPr lang="es-A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10BE57-DAE2-D504-9DA6-B8A9EBEE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u="sng" dirty="0">
                <a:solidFill>
                  <a:srgbClr val="231F20"/>
                </a:solidFill>
              </a:rPr>
              <a:t>.Sistema de control manual: </a:t>
            </a:r>
            <a:r>
              <a:rPr lang="es-ES" sz="2400" dirty="0">
                <a:solidFill>
                  <a:srgbClr val="231F20"/>
                </a:solidFill>
              </a:rPr>
              <a:t>la puerta, llenar con jabón la caja y botón de encendido y apagado.</a:t>
            </a:r>
          </a:p>
          <a:p>
            <a:endParaRPr lang="es-AR" sz="2400" dirty="0">
              <a:solidFill>
                <a:srgbClr val="231F20"/>
              </a:solidFill>
            </a:endParaRPr>
          </a:p>
          <a:p>
            <a:endParaRPr lang="es-AR" sz="2400" dirty="0">
              <a:solidFill>
                <a:srgbClr val="231F20"/>
              </a:solidFill>
            </a:endParaRPr>
          </a:p>
          <a:p>
            <a:r>
              <a:rPr lang="es-ES" sz="2400" u="sng" dirty="0">
                <a:solidFill>
                  <a:srgbClr val="231F20"/>
                </a:solidFill>
              </a:rPr>
              <a:t>.Sistema de control automático: </a:t>
            </a:r>
            <a:r>
              <a:rPr lang="es-ES" sz="2400" dirty="0">
                <a:solidFill>
                  <a:srgbClr val="231F20"/>
                </a:solidFill>
              </a:rPr>
              <a:t>panel de control y temporizador.</a:t>
            </a:r>
          </a:p>
          <a:p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627F02-ABFB-294F-570A-D0D9B04F0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809243"/>
            <a:ext cx="621792" cy="606519"/>
          </a:xfrm>
        </p:spPr>
        <p:txBody>
          <a:bodyPr/>
          <a:lstStyle/>
          <a:p>
            <a:r>
              <a:rPr lang="es-ES" dirty="0"/>
              <a:t>)))</a:t>
            </a:r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0B51CB-1136-AC10-C14A-341B5EDC8B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es-ES" dirty="0"/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122732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D5A5B-EC10-F9B3-3B9B-4954FA35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 En el sistema de control automático indica si es de bucle abierto o cerrado y por qué</a:t>
            </a:r>
            <a:endParaRPr lang="es-A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D7C85-A25E-AB3A-487F-EE5AB6A8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 de bucle abierto ya que puede hacer la función básica de lavar y </a:t>
            </a:r>
            <a:r>
              <a:rPr lang="es-ES" sz="2800" dirty="0"/>
              <a:t>los resultados no influyen sobre su funcionamiento.</a:t>
            </a:r>
          </a:p>
          <a:p>
            <a:endParaRPr lang="es-ES" sz="2800" dirty="0"/>
          </a:p>
          <a:p>
            <a:r>
              <a:rPr lang="es-ES" dirty="0"/>
              <a:t>El sistema se inicia con ropa sucia y se finaliza con ropa limpia.</a:t>
            </a: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F8D161-D97F-BE8A-EFA0-58B212EE3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C3FB54-8276-4048-2B78-83386AB984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es-ES" dirty="0"/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1718716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59_TF22529792_Win32" id="{B636177B-CFA1-4644-A4D8-900056D83D89}" vid="{D29F2E9E-8318-4624-B117-18EE8FAFB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65A588-1D2A-427C-AA32-A236D95C8F8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FB0F111-FD6B-4279-A9B8-A9ADF2774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Diseño Metropolitano</Template>
  <TotalTime>30</TotalTime>
  <Words>234</Words>
  <Application>Microsoft Office PowerPoint</Application>
  <PresentationFormat>Panorámica</PresentationFormat>
  <Paragraphs>38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Tema de Office</vt:lpstr>
      <vt:lpstr>Evaluación integradora 1º Cuatrimestre  .Producto tecnológico: Lavarropas automático  .Integrantes: Agustina Videla, Jemina Andrada y Juana Sosa  .Profesora: Gabriela Sierra</vt:lpstr>
      <vt:lpstr>1) ¿Por qué es un sistema?</vt:lpstr>
      <vt:lpstr>Elementos de entrada y de salida</vt:lpstr>
      <vt:lpstr>Diagrama de bloques </vt:lpstr>
      <vt:lpstr>Selecciona un sistema de control manual  y uno automático dentro del producto </vt:lpstr>
      <vt:lpstr> En el sistema de control automático indica si es de bucle abierto o cerrado y por qué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integradora 1º Cuatrimestre  .Producto tecnológico: Lavarropas automático  .Integrantes: Agustina Videla, Jemina Andrada y Juana Sosa  .Profesora: Gabriela Sierra</dc:title>
  <dc:creator>HP Z240</dc:creator>
  <cp:lastModifiedBy>HP Z240</cp:lastModifiedBy>
  <cp:revision>1</cp:revision>
  <dcterms:created xsi:type="dcterms:W3CDTF">2024-06-20T01:08:48Z</dcterms:created>
  <dcterms:modified xsi:type="dcterms:W3CDTF">2024-06-20T01:38:59Z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