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9" r:id="rId13"/>
    <p:sldId id="268" r:id="rId14"/>
    <p:sldId id="270" r:id="rId15"/>
  </p:sldIdLst>
  <p:sldSz cx="9144000" cy="5143500" type="screen16x9"/>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32" autoAdjust="0"/>
    <p:restoredTop sz="94660"/>
  </p:normalViewPr>
  <p:slideViewPr>
    <p:cSldViewPr>
      <p:cViewPr varScale="1">
        <p:scale>
          <a:sx n="92" d="100"/>
          <a:sy n="92" d="100"/>
        </p:scale>
        <p:origin x="-804" y="-23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2286"/>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8859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Subtítulo"/>
          <p:cNvSpPr>
            <a:spLocks noGrp="1"/>
          </p:cNvSpPr>
          <p:nvPr>
            <p:ph type="subTitle" idx="1"/>
          </p:nvPr>
        </p:nvSpPr>
        <p:spPr>
          <a:xfrm>
            <a:off x="1371600" y="2114550"/>
            <a:ext cx="6400800" cy="131445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D834E152-BB0C-4BB9-8358-2F673D272763}" type="datetimeFigureOut">
              <a:rPr lang="es-AR" smtClean="0"/>
              <a:t>12/8/2024</a:t>
            </a:fld>
            <a:endParaRPr lang="es-AR"/>
          </a:p>
        </p:txBody>
      </p:sp>
      <p:sp>
        <p:nvSpPr>
          <p:cNvPr id="17" name="16 Marcador de pie de página"/>
          <p:cNvSpPr>
            <a:spLocks noGrp="1"/>
          </p:cNvSpPr>
          <p:nvPr>
            <p:ph type="ftr" sz="quarter" idx="11"/>
          </p:nvPr>
        </p:nvSpPr>
        <p:spPr/>
        <p:txBody>
          <a:bodyPr/>
          <a:lstStyle/>
          <a:p>
            <a:endParaRPr lang="es-AR"/>
          </a:p>
        </p:txBody>
      </p:sp>
      <p:sp>
        <p:nvSpPr>
          <p:cNvPr id="7" name="6 Conector recto"/>
          <p:cNvSpPr>
            <a:spLocks noChangeShapeType="1"/>
          </p:cNvSpPr>
          <p:nvPr/>
        </p:nvSpPr>
        <p:spPr bwMode="auto">
          <a:xfrm>
            <a:off x="155448" y="1815084"/>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Elipse"/>
          <p:cNvSpPr/>
          <p:nvPr/>
        </p:nvSpPr>
        <p:spPr>
          <a:xfrm>
            <a:off x="4267200" y="1586484"/>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Elipse"/>
          <p:cNvSpPr/>
          <p:nvPr/>
        </p:nvSpPr>
        <p:spPr>
          <a:xfrm>
            <a:off x="4361688" y="1657350"/>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Marcador de número de diapositiva"/>
          <p:cNvSpPr>
            <a:spLocks noGrp="1"/>
          </p:cNvSpPr>
          <p:nvPr>
            <p:ph type="sldNum" sz="quarter" idx="12"/>
          </p:nvPr>
        </p:nvSpPr>
        <p:spPr>
          <a:xfrm>
            <a:off x="4343400" y="1649588"/>
            <a:ext cx="457200" cy="330994"/>
          </a:xfrm>
        </p:spPr>
        <p:txBody>
          <a:bodyPr/>
          <a:lstStyle>
            <a:lvl1pPr>
              <a:defRPr>
                <a:solidFill>
                  <a:schemeClr val="accent3">
                    <a:shade val="75000"/>
                  </a:schemeClr>
                </a:solidFill>
              </a:defRPr>
            </a:lvl1pPr>
          </a:lstStyle>
          <a:p>
            <a:fld id="{5F6693A1-BAB9-466D-AC89-14432E47409D}" type="slidenum">
              <a:rPr lang="es-AR" smtClean="0"/>
              <a:t>‹Nº›</a:t>
            </a:fld>
            <a:endParaRPr lang="es-AR"/>
          </a:p>
        </p:txBody>
      </p:sp>
      <p:sp>
        <p:nvSpPr>
          <p:cNvPr id="8" name="7 Título"/>
          <p:cNvSpPr>
            <a:spLocks noGrp="1"/>
          </p:cNvSpPr>
          <p:nvPr>
            <p:ph type="ctrTitle"/>
          </p:nvPr>
        </p:nvSpPr>
        <p:spPr>
          <a:xfrm>
            <a:off x="685800" y="285750"/>
            <a:ext cx="7772400" cy="1314450"/>
          </a:xfrm>
        </p:spPr>
        <p:txBody>
          <a:bodyPr anchor="b"/>
          <a:lstStyle>
            <a:lvl1pPr>
              <a:defRPr sz="4200">
                <a:solidFill>
                  <a:schemeClr val="accent1"/>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834E152-BB0C-4BB9-8358-2F673D272763}" type="datetimeFigureOut">
              <a:rPr lang="es-AR" smtClean="0"/>
              <a:t>12/8/2024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5F6693A1-BAB9-466D-AC89-14432E47409D}" type="slidenum">
              <a:rPr lang="es-AR" smtClean="0"/>
              <a:t>‹Nº›</a:t>
            </a:fld>
            <a:endParaRPr lang="es-A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7010400" y="0"/>
            <a:ext cx="21336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9144000" cy="1165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Conector recto"/>
          <p:cNvSpPr>
            <a:spLocks noChangeShapeType="1"/>
          </p:cNvSpPr>
          <p:nvPr/>
        </p:nvSpPr>
        <p:spPr bwMode="auto">
          <a:xfrm rot="5400000">
            <a:off x="4802505" y="2458593"/>
            <a:ext cx="468401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Elipse"/>
          <p:cNvSpPr/>
          <p:nvPr/>
        </p:nvSpPr>
        <p:spPr>
          <a:xfrm>
            <a:off x="6839712" y="2194322"/>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6934200" y="2265188"/>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6915912" y="2257426"/>
            <a:ext cx="457200" cy="330994"/>
          </a:xfrm>
        </p:spPr>
        <p:txBody>
          <a:bodyPr/>
          <a:lstStyle/>
          <a:p>
            <a:fld id="{5F6693A1-BAB9-466D-AC89-14432E47409D}" type="slidenum">
              <a:rPr lang="es-AR" smtClean="0"/>
              <a:t>‹Nº›</a:t>
            </a:fld>
            <a:endParaRPr lang="es-AR"/>
          </a:p>
        </p:txBody>
      </p:sp>
      <p:sp>
        <p:nvSpPr>
          <p:cNvPr id="3" name="2 Marcador de texto vertical"/>
          <p:cNvSpPr>
            <a:spLocks noGrp="1"/>
          </p:cNvSpPr>
          <p:nvPr>
            <p:ph type="body" orient="vert" idx="1"/>
          </p:nvPr>
        </p:nvSpPr>
        <p:spPr>
          <a:xfrm>
            <a:off x="304800" y="228600"/>
            <a:ext cx="6553200" cy="43660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834E152-BB0C-4BB9-8358-2F673D272763}" type="datetimeFigureOut">
              <a:rPr lang="es-AR" smtClean="0"/>
              <a:t>12/8/2024</a:t>
            </a:fld>
            <a:endParaRPr lang="es-AR"/>
          </a:p>
        </p:txBody>
      </p:sp>
      <p:sp>
        <p:nvSpPr>
          <p:cNvPr id="5" name="4 Marcador de pie de página"/>
          <p:cNvSpPr>
            <a:spLocks noGrp="1"/>
          </p:cNvSpPr>
          <p:nvPr>
            <p:ph type="ftr" sz="quarter" idx="11"/>
          </p:nvPr>
        </p:nvSpPr>
        <p:spPr/>
        <p:txBody>
          <a:bodyPr/>
          <a:lstStyle/>
          <a:p>
            <a:endParaRPr lang="es-AR"/>
          </a:p>
        </p:txBody>
      </p:sp>
      <p:sp>
        <p:nvSpPr>
          <p:cNvPr id="2" name="1 Título vertical"/>
          <p:cNvSpPr>
            <a:spLocks noGrp="1"/>
          </p:cNvSpPr>
          <p:nvPr>
            <p:ph type="title" orient="vert"/>
          </p:nvPr>
        </p:nvSpPr>
        <p:spPr>
          <a:xfrm>
            <a:off x="7391400" y="228601"/>
            <a:ext cx="1447800" cy="4388644"/>
          </a:xfrm>
        </p:spPr>
        <p:txBody>
          <a:bodyPr vert="eaVert"/>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D834E152-BB0C-4BB9-8358-2F673D272763}" type="datetimeFigureOut">
              <a:rPr lang="es-AR" smtClean="0"/>
              <a:t>12/8/2024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a:xfrm>
            <a:off x="4361688" y="769779"/>
            <a:ext cx="457200" cy="330994"/>
          </a:xfrm>
        </p:spPr>
        <p:txBody>
          <a:bodyPr/>
          <a:lstStyle/>
          <a:p>
            <a:fld id="{5F6693A1-BAB9-466D-AC89-14432E47409D}" type="slidenum">
              <a:rPr lang="es-AR" smtClean="0"/>
              <a:t>‹Nº›</a:t>
            </a:fld>
            <a:endParaRPr lang="es-AR"/>
          </a:p>
        </p:txBody>
      </p:sp>
      <p:sp>
        <p:nvSpPr>
          <p:cNvPr id="8" name="7 Marcador de contenido"/>
          <p:cNvSpPr>
            <a:spLocks noGrp="1"/>
          </p:cNvSpPr>
          <p:nvPr>
            <p:ph sz="quarter" idx="1"/>
          </p:nvPr>
        </p:nvSpPr>
        <p:spPr>
          <a:xfrm>
            <a:off x="301752" y="1145286"/>
            <a:ext cx="8503920" cy="3429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14288"/>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152400" y="1714500"/>
            <a:ext cx="8833104" cy="228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5448" y="106764"/>
            <a:ext cx="8833104" cy="1604772"/>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1368426" y="2057400"/>
            <a:ext cx="6480174" cy="1254919"/>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Rectángulo"/>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pie de página"/>
          <p:cNvSpPr>
            <a:spLocks noGrp="1"/>
          </p:cNvSpPr>
          <p:nvPr>
            <p:ph type="ftr" sz="quarter" idx="11"/>
          </p:nvPr>
        </p:nvSpPr>
        <p:spPr/>
        <p:txBody>
          <a:bodyPr/>
          <a:lstStyle/>
          <a:p>
            <a:endParaRPr lang="es-AR"/>
          </a:p>
        </p:txBody>
      </p:sp>
      <p:sp>
        <p:nvSpPr>
          <p:cNvPr id="4" name="3 Marcador de fecha"/>
          <p:cNvSpPr>
            <a:spLocks noGrp="1"/>
          </p:cNvSpPr>
          <p:nvPr>
            <p:ph type="dt" sz="half" idx="10"/>
          </p:nvPr>
        </p:nvSpPr>
        <p:spPr/>
        <p:txBody>
          <a:bodyPr/>
          <a:lstStyle/>
          <a:p>
            <a:fld id="{D834E152-BB0C-4BB9-8358-2F673D272763}" type="datetimeFigureOut">
              <a:rPr lang="es-AR" smtClean="0"/>
              <a:t>12/8/2024</a:t>
            </a:fld>
            <a:endParaRPr lang="es-AR"/>
          </a:p>
        </p:txBody>
      </p:sp>
      <p:sp>
        <p:nvSpPr>
          <p:cNvPr id="8" name="7 Conector recto"/>
          <p:cNvSpPr>
            <a:spLocks noChangeShapeType="1"/>
          </p:cNvSpPr>
          <p:nvPr/>
        </p:nvSpPr>
        <p:spPr bwMode="auto">
          <a:xfrm>
            <a:off x="152400" y="18288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Elipse"/>
          <p:cNvSpPr/>
          <p:nvPr/>
        </p:nvSpPr>
        <p:spPr>
          <a:xfrm>
            <a:off x="4267200" y="1586484"/>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4361688" y="1657350"/>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4343400" y="1649588"/>
            <a:ext cx="457200" cy="330994"/>
          </a:xfrm>
        </p:spPr>
        <p:txBody>
          <a:bodyPr/>
          <a:lstStyle>
            <a:lvl1pPr>
              <a:defRPr>
                <a:solidFill>
                  <a:schemeClr val="accent3">
                    <a:shade val="75000"/>
                  </a:schemeClr>
                </a:solidFill>
              </a:defRPr>
            </a:lvl1pPr>
          </a:lstStyle>
          <a:p>
            <a:fld id="{5F6693A1-BAB9-466D-AC89-14432E47409D}" type="slidenum">
              <a:rPr lang="es-AR" smtClean="0"/>
              <a:t>‹Nº›</a:t>
            </a:fld>
            <a:endParaRPr lang="es-AR"/>
          </a:p>
        </p:txBody>
      </p:sp>
      <p:sp>
        <p:nvSpPr>
          <p:cNvPr id="2" name="1 Título"/>
          <p:cNvSpPr>
            <a:spLocks noGrp="1"/>
          </p:cNvSpPr>
          <p:nvPr>
            <p:ph type="title"/>
          </p:nvPr>
        </p:nvSpPr>
        <p:spPr>
          <a:xfrm>
            <a:off x="722313" y="400050"/>
            <a:ext cx="7772400" cy="1143000"/>
          </a:xfrm>
        </p:spPr>
        <p:txBody>
          <a:bodyPr anchor="b"/>
          <a:lstStyle>
            <a:lvl1pPr algn="ctr">
              <a:buNone/>
              <a:defRPr sz="4200" b="0" cap="none" baseline="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171450"/>
            <a:ext cx="8534400" cy="569214"/>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5791200" y="4807458"/>
            <a:ext cx="3044952" cy="274320"/>
          </a:xfrm>
        </p:spPr>
        <p:txBody>
          <a:bodyPr/>
          <a:lstStyle/>
          <a:p>
            <a:fld id="{D834E152-BB0C-4BB9-8358-2F673D272763}" type="datetimeFigureOut">
              <a:rPr lang="es-AR" smtClean="0"/>
              <a:t>12/8/2024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5F6693A1-BAB9-466D-AC89-14432E47409D}" type="slidenum">
              <a:rPr lang="es-AR" smtClean="0"/>
              <a:t>‹Nº›</a:t>
            </a:fld>
            <a:endParaRPr lang="es-AR"/>
          </a:p>
        </p:txBody>
      </p:sp>
      <p:sp>
        <p:nvSpPr>
          <p:cNvPr id="8" name="7 Conector recto"/>
          <p:cNvSpPr>
            <a:spLocks noChangeShapeType="1"/>
          </p:cNvSpPr>
          <p:nvPr/>
        </p:nvSpPr>
        <p:spPr bwMode="auto">
          <a:xfrm flipV="1">
            <a:off x="4563081" y="1181739"/>
            <a:ext cx="8921" cy="3614668"/>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Marcador de contenido"/>
          <p:cNvSpPr>
            <a:spLocks noGrp="1"/>
          </p:cNvSpPr>
          <p:nvPr>
            <p:ph sz="half" idx="1"/>
          </p:nvPr>
        </p:nvSpPr>
        <p:spPr>
          <a:xfrm>
            <a:off x="301752" y="1028700"/>
            <a:ext cx="4038600" cy="3511296"/>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4800600" y="1028700"/>
            <a:ext cx="4038600" cy="3511296"/>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1650206"/>
            <a:ext cx="0" cy="3140964"/>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Rectángulo"/>
          <p:cNvSpPr>
            <a:spLocks noChangeArrowheads="1"/>
          </p:cNvSpPr>
          <p:nvPr/>
        </p:nvSpPr>
        <p:spPr bwMode="white">
          <a:xfrm>
            <a:off x="0" y="0"/>
            <a:ext cx="9144000" cy="10858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Rectángulo"/>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Rectángulo"/>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p:nvPr/>
        </p:nvSpPr>
        <p:spPr>
          <a:xfrm>
            <a:off x="152400" y="1028700"/>
            <a:ext cx="8833104" cy="6858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a:spLocks noChangeArrowheads="1"/>
          </p:cNvSpPr>
          <p:nvPr/>
        </p:nvSpPr>
        <p:spPr bwMode="auto">
          <a:xfrm>
            <a:off x="145923" y="4793742"/>
            <a:ext cx="8833104" cy="233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301752" y="1143000"/>
            <a:ext cx="4040188" cy="549731"/>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91331" y="1143000"/>
            <a:ext cx="4041775" cy="54864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D834E152-BB0C-4BB9-8358-2F673D272763}" type="datetimeFigureOut">
              <a:rPr lang="es-AR" smtClean="0"/>
              <a:t>12/8/2024</a:t>
            </a:fld>
            <a:endParaRPr lang="es-AR"/>
          </a:p>
        </p:txBody>
      </p:sp>
      <p:sp>
        <p:nvSpPr>
          <p:cNvPr id="8" name="7 Marcador de pie de página"/>
          <p:cNvSpPr>
            <a:spLocks noGrp="1"/>
          </p:cNvSpPr>
          <p:nvPr>
            <p:ph type="ftr" sz="quarter" idx="11"/>
          </p:nvPr>
        </p:nvSpPr>
        <p:spPr>
          <a:xfrm>
            <a:off x="304800" y="4807458"/>
            <a:ext cx="3581400" cy="274320"/>
          </a:xfrm>
        </p:spPr>
        <p:txBody>
          <a:bodyPr/>
          <a:lstStyle/>
          <a:p>
            <a:endParaRPr lang="es-AR"/>
          </a:p>
        </p:txBody>
      </p:sp>
      <p:sp>
        <p:nvSpPr>
          <p:cNvPr id="15" name="14 Conector recto"/>
          <p:cNvSpPr>
            <a:spLocks noChangeShapeType="1"/>
          </p:cNvSpPr>
          <p:nvPr/>
        </p:nvSpPr>
        <p:spPr bwMode="auto">
          <a:xfrm>
            <a:off x="152400" y="96012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Marcador de contenido"/>
          <p:cNvSpPr>
            <a:spLocks noGrp="1"/>
          </p:cNvSpPr>
          <p:nvPr>
            <p:ph sz="quarter" idx="2"/>
          </p:nvPr>
        </p:nvSpPr>
        <p:spPr>
          <a:xfrm>
            <a:off x="301752" y="1853537"/>
            <a:ext cx="4041648" cy="2863803"/>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4800600" y="1853537"/>
            <a:ext cx="4038600" cy="286664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4267200" y="717027"/>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Elipse"/>
          <p:cNvSpPr/>
          <p:nvPr/>
        </p:nvSpPr>
        <p:spPr>
          <a:xfrm>
            <a:off x="4361688" y="787893"/>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Marcador de número de diapositiva"/>
          <p:cNvSpPr>
            <a:spLocks noGrp="1"/>
          </p:cNvSpPr>
          <p:nvPr>
            <p:ph type="sldNum" sz="quarter" idx="12"/>
          </p:nvPr>
        </p:nvSpPr>
        <p:spPr>
          <a:xfrm>
            <a:off x="4343400" y="781812"/>
            <a:ext cx="457200" cy="330994"/>
          </a:xfrm>
        </p:spPr>
        <p:txBody>
          <a:bodyPr/>
          <a:lstStyle>
            <a:lvl1pPr algn="ctr">
              <a:defRPr/>
            </a:lvl1pPr>
          </a:lstStyle>
          <a:p>
            <a:fld id="{5F6693A1-BAB9-466D-AC89-14432E47409D}" type="slidenum">
              <a:rPr lang="es-AR" smtClean="0"/>
              <a:t>‹Nº›</a:t>
            </a:fld>
            <a:endParaRPr lang="es-AR"/>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D834E152-BB0C-4BB9-8358-2F673D272763}" type="datetimeFigureOut">
              <a:rPr lang="es-AR" smtClean="0"/>
              <a:t>12/8/2024</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a:xfrm>
            <a:off x="4343400" y="777015"/>
            <a:ext cx="457200" cy="330994"/>
          </a:xfrm>
        </p:spPr>
        <p:txBody>
          <a:bodyPr/>
          <a:lstStyle/>
          <a:p>
            <a:fld id="{5F6693A1-BAB9-466D-AC89-14432E47409D}" type="slidenum">
              <a:rPr lang="es-AR" smtClean="0"/>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0" y="0"/>
            <a:ext cx="9144000" cy="1165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Rectángulo"/>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Rectángulo"/>
          <p:cNvSpPr>
            <a:spLocks noChangeArrowheads="1"/>
          </p:cNvSpPr>
          <p:nvPr/>
        </p:nvSpPr>
        <p:spPr bwMode="auto">
          <a:xfrm>
            <a:off x="152400" y="118872"/>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Marcador de fecha"/>
          <p:cNvSpPr>
            <a:spLocks noGrp="1"/>
          </p:cNvSpPr>
          <p:nvPr>
            <p:ph type="dt" sz="half" idx="10"/>
          </p:nvPr>
        </p:nvSpPr>
        <p:spPr/>
        <p:txBody>
          <a:bodyPr/>
          <a:lstStyle/>
          <a:p>
            <a:fld id="{D834E152-BB0C-4BB9-8358-2F673D272763}" type="datetimeFigureOut">
              <a:rPr lang="es-AR" smtClean="0"/>
              <a:t>12/8/2024</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a:xfrm>
            <a:off x="4267200" y="4743450"/>
            <a:ext cx="609600" cy="330993"/>
          </a:xfrm>
        </p:spPr>
        <p:txBody>
          <a:bodyPr/>
          <a:lstStyle>
            <a:lvl1pPr>
              <a:defRPr>
                <a:solidFill>
                  <a:srgbClr val="FFFFFF"/>
                </a:solidFill>
              </a:defRPr>
            </a:lvl1pPr>
          </a:lstStyle>
          <a:p>
            <a:fld id="{5F6693A1-BAB9-466D-AC89-14432E47409D}" type="slidenum">
              <a:rPr lang="es-AR" smtClean="0"/>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14300"/>
            <a:ext cx="8833104" cy="2286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8915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Rectángulo"/>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381000" y="685800"/>
            <a:ext cx="2362200" cy="742950"/>
          </a:xfrm>
        </p:spPr>
        <p:txBody>
          <a:bodyPr anchor="b">
            <a:noAutofit/>
          </a:bodyPr>
          <a:lstStyle>
            <a:lvl1pPr algn="l">
              <a:buNone/>
              <a:defRPr sz="2200" b="1">
                <a:solidFill>
                  <a:srgbClr val="FFFFFF"/>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381000" y="1485901"/>
            <a:ext cx="2362200" cy="3108722"/>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Conector recto"/>
          <p:cNvSpPr>
            <a:spLocks noChangeShapeType="1"/>
          </p:cNvSpPr>
          <p:nvPr/>
        </p:nvSpPr>
        <p:spPr bwMode="auto">
          <a:xfrm>
            <a:off x="152400" y="40005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Marcador de contenido"/>
          <p:cNvSpPr>
            <a:spLocks noGrp="1"/>
          </p:cNvSpPr>
          <p:nvPr>
            <p:ph sz="quarter" idx="1"/>
          </p:nvPr>
        </p:nvSpPr>
        <p:spPr>
          <a:xfrm>
            <a:off x="3124200" y="514350"/>
            <a:ext cx="5638800" cy="405765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Elipse"/>
          <p:cNvSpPr/>
          <p:nvPr/>
        </p:nvSpPr>
        <p:spPr>
          <a:xfrm>
            <a:off x="1295400"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1389888" y="242316"/>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234554"/>
            <a:ext cx="457200" cy="330994"/>
          </a:xfrm>
        </p:spPr>
        <p:txBody>
          <a:bodyPr/>
          <a:lstStyle>
            <a:lvl1pPr>
              <a:defRPr>
                <a:solidFill>
                  <a:schemeClr val="accent3">
                    <a:shade val="75000"/>
                  </a:schemeClr>
                </a:solidFill>
              </a:defRPr>
            </a:lvl1pPr>
          </a:lstStyle>
          <a:p>
            <a:fld id="{5F6693A1-BAB9-466D-AC89-14432E47409D}" type="slidenum">
              <a:rPr lang="es-AR" smtClean="0"/>
              <a:t>‹Nº›</a:t>
            </a:fld>
            <a:endParaRPr lang="es-AR"/>
          </a:p>
        </p:txBody>
      </p:sp>
      <p:sp>
        <p:nvSpPr>
          <p:cNvPr id="21" name="20 Rectángulo"/>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p:txBody>
          <a:bodyPr/>
          <a:lstStyle/>
          <a:p>
            <a:fld id="{D834E152-BB0C-4BB9-8358-2F673D272763}" type="datetimeFigureOut">
              <a:rPr lang="es-AR" smtClean="0"/>
              <a:t>12/8/2024</a:t>
            </a:fld>
            <a:endParaRPr lang="es-AR"/>
          </a:p>
        </p:txBody>
      </p:sp>
      <p:sp>
        <p:nvSpPr>
          <p:cNvPr id="6" name="5 Marcador de pie de página"/>
          <p:cNvSpPr>
            <a:spLocks noGrp="1"/>
          </p:cNvSpPr>
          <p:nvPr>
            <p:ph type="ftr" sz="quarter" idx="11"/>
          </p:nvPr>
        </p:nvSpPr>
        <p:spPr>
          <a:xfrm>
            <a:off x="301752" y="4808136"/>
            <a:ext cx="3383280" cy="274320"/>
          </a:xfrm>
        </p:spPr>
        <p:txBody>
          <a:bodyPr/>
          <a:lstStyle/>
          <a:p>
            <a:endParaRPr lang="es-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40005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auto">
          <a:xfrm>
            <a:off x="152400" y="114300"/>
            <a:ext cx="8833104" cy="226314"/>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Rectángulo"/>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1295400"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Elipse"/>
          <p:cNvSpPr/>
          <p:nvPr/>
        </p:nvSpPr>
        <p:spPr>
          <a:xfrm>
            <a:off x="1389888" y="242316"/>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234554"/>
            <a:ext cx="457200" cy="330994"/>
          </a:xfrm>
        </p:spPr>
        <p:txBody>
          <a:bodyPr/>
          <a:lstStyle/>
          <a:p>
            <a:fld id="{5F6693A1-BAB9-466D-AC89-14432E47409D}" type="slidenum">
              <a:rPr lang="es-AR" smtClean="0"/>
              <a:t>‹Nº›</a:t>
            </a:fld>
            <a:endParaRPr lang="es-AR"/>
          </a:p>
        </p:txBody>
      </p:sp>
      <p:sp>
        <p:nvSpPr>
          <p:cNvPr id="2" name="1 Título"/>
          <p:cNvSpPr>
            <a:spLocks noGrp="1"/>
          </p:cNvSpPr>
          <p:nvPr>
            <p:ph type="title"/>
          </p:nvPr>
        </p:nvSpPr>
        <p:spPr>
          <a:xfrm>
            <a:off x="3000375" y="3771900"/>
            <a:ext cx="5867400" cy="914400"/>
          </a:xfrm>
        </p:spPr>
        <p:txBody>
          <a:bodyPr anchor="t">
            <a:noAutofit/>
          </a:bodyPr>
          <a:lstStyle>
            <a:lvl1pPr algn="l">
              <a:buNone/>
              <a:defRPr sz="24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000375" y="457200"/>
            <a:ext cx="5867400" cy="3200400"/>
          </a:xfrm>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381000" y="742950"/>
            <a:ext cx="2438400" cy="394335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a:xfrm>
            <a:off x="5788152" y="4803738"/>
            <a:ext cx="3044952" cy="274320"/>
          </a:xfrm>
        </p:spPr>
        <p:txBody>
          <a:bodyPr/>
          <a:lstStyle/>
          <a:p>
            <a:fld id="{D834E152-BB0C-4BB9-8358-2F673D272763}" type="datetimeFigureOut">
              <a:rPr lang="es-AR" smtClean="0"/>
              <a:t>12/8/2024</a:t>
            </a:fld>
            <a:endParaRPr lang="es-AR"/>
          </a:p>
        </p:txBody>
      </p:sp>
      <p:sp>
        <p:nvSpPr>
          <p:cNvPr id="6" name="5 Marcador de pie de página"/>
          <p:cNvSpPr>
            <a:spLocks noGrp="1"/>
          </p:cNvSpPr>
          <p:nvPr>
            <p:ph type="ftr" sz="quarter" idx="11"/>
          </p:nvPr>
        </p:nvSpPr>
        <p:spPr>
          <a:xfrm>
            <a:off x="301752" y="4808136"/>
            <a:ext cx="3584448" cy="274320"/>
          </a:xfrm>
        </p:spPr>
        <p:txBody>
          <a:bodyPr/>
          <a:lstStyle/>
          <a:p>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1"/>
            <a:ext cx="9144000" cy="104502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Marcador de fecha"/>
          <p:cNvSpPr>
            <a:spLocks noGrp="1"/>
          </p:cNvSpPr>
          <p:nvPr>
            <p:ph type="dt" sz="half" idx="2"/>
          </p:nvPr>
        </p:nvSpPr>
        <p:spPr>
          <a:xfrm>
            <a:off x="5791200" y="4803738"/>
            <a:ext cx="3044952" cy="274320"/>
          </a:xfrm>
          <a:prstGeom prst="rect">
            <a:avLst/>
          </a:prstGeom>
        </p:spPr>
        <p:txBody>
          <a:bodyPr vert="horz"/>
          <a:lstStyle>
            <a:lvl1pPr algn="r" eaLnBrk="1" latinLnBrk="0" hangingPunct="1">
              <a:defRPr kumimoji="0" sz="1400">
                <a:solidFill>
                  <a:srgbClr val="FFFFFF"/>
                </a:solidFill>
              </a:defRPr>
            </a:lvl1pPr>
          </a:lstStyle>
          <a:p>
            <a:fld id="{D834E152-BB0C-4BB9-8358-2F673D272763}" type="datetimeFigureOut">
              <a:rPr lang="es-AR" smtClean="0"/>
              <a:t>12/8/2024</a:t>
            </a:fld>
            <a:endParaRPr lang="es-AR"/>
          </a:p>
        </p:txBody>
      </p:sp>
      <p:sp>
        <p:nvSpPr>
          <p:cNvPr id="3" name="2 Marcador de pie de página"/>
          <p:cNvSpPr>
            <a:spLocks noGrp="1"/>
          </p:cNvSpPr>
          <p:nvPr>
            <p:ph type="ftr" sz="quarter" idx="3"/>
          </p:nvPr>
        </p:nvSpPr>
        <p:spPr>
          <a:xfrm>
            <a:off x="304800" y="4808136"/>
            <a:ext cx="3581400" cy="274320"/>
          </a:xfrm>
          <a:prstGeom prst="rect">
            <a:avLst/>
          </a:prstGeom>
        </p:spPr>
        <p:txBody>
          <a:bodyPr vert="horz"/>
          <a:lstStyle>
            <a:lvl1pPr algn="l" eaLnBrk="1" latinLnBrk="0" hangingPunct="1">
              <a:defRPr kumimoji="0" sz="1200">
                <a:solidFill>
                  <a:srgbClr val="FFFFFF"/>
                </a:solidFill>
              </a:defRPr>
            </a:lvl1pPr>
          </a:lstStyle>
          <a:p>
            <a:endParaRPr lang="es-AR"/>
          </a:p>
        </p:txBody>
      </p:sp>
      <p:sp>
        <p:nvSpPr>
          <p:cNvPr id="8" name="7 Rectángulo"/>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Conector recto"/>
          <p:cNvSpPr>
            <a:spLocks noChangeShapeType="1"/>
          </p:cNvSpPr>
          <p:nvPr/>
        </p:nvSpPr>
        <p:spPr bwMode="auto">
          <a:xfrm>
            <a:off x="152400" y="957557"/>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Elipse"/>
          <p:cNvSpPr/>
          <p:nvPr/>
        </p:nvSpPr>
        <p:spPr>
          <a:xfrm>
            <a:off x="4267200" y="717027"/>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4361688" y="787893"/>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4343400" y="780131"/>
            <a:ext cx="457200" cy="330994"/>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F6693A1-BAB9-466D-AC89-14432E47409D}" type="slidenum">
              <a:rPr lang="es-AR" smtClean="0"/>
              <a:t>‹Nº›</a:t>
            </a:fld>
            <a:endParaRPr lang="es-AR"/>
          </a:p>
        </p:txBody>
      </p:sp>
      <p:sp>
        <p:nvSpPr>
          <p:cNvPr id="22" name="21 Marcador de título"/>
          <p:cNvSpPr>
            <a:spLocks noGrp="1"/>
          </p:cNvSpPr>
          <p:nvPr>
            <p:ph type="title"/>
          </p:nvPr>
        </p:nvSpPr>
        <p:spPr>
          <a:xfrm>
            <a:off x="301752" y="171450"/>
            <a:ext cx="8534400" cy="569214"/>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301752" y="1143000"/>
            <a:ext cx="8534400" cy="3449574"/>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oogle.com/search?q=DEFINICION+DE+POWER+POIT+Y+SU+UTILIDAD&amp;oq=DEFINICION+DE+POWER+POIT+Y+SU+UTILIDAD&amp;gs_lcrp=EgZjaHJvbWUyBggAEEUYOTIHCAEQIRifBdIBCjE2NjMxajBqMTWoAgiwAgE&amp;sourceid=chrome&amp;ie=UTF-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fernandoarciniega.com/elementos-de-la-pantalla-de-power-poin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upport.microsoft.com/es-es/office/agregar-notas-del-orador-a-las-diapositivas-26985155-35f5-45ba-812b-e1bd3c48928e" TargetMode="External"/><Relationship Id="rId2" Type="http://schemas.openxmlformats.org/officeDocument/2006/relationships/hyperlink" Target="https://support.microsoft.com/es-es/office/organizar-las-diapositivas-de-powerpoint-en-secciones-de4bf162-e9cc-4f58-b64a-7ab09443b9f8"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support.microsoft.com/es-es/office/usar-varios-patrones-de-diapositivas-en-una-presentaci%C3%B3n-dc684a1d-9d14-4ead-9bb5-2303d4fedba8" TargetMode="External"/><Relationship Id="rId2" Type="http://schemas.openxmlformats.org/officeDocument/2006/relationships/hyperlink" Target="https://support.microsoft.com/es-es/office/-qu%C3%A9-es-un-patr%C3%B3n-de-diapositivas-b9abb2a0-7aef-4257-a14e-4329c904da54"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support.microsoft.com/es-es/office/editar-la-numeraci%C3%B3n-de-p%C3%A1gina-pies-de-p%C3%A1gina-y-encabezados-de-las-p%C3%A1ginas-de-notas-en-powerpoint-b0cb935c-16f6-4e9a-aac1-569782655d9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475656" y="1419622"/>
            <a:ext cx="6912768" cy="3168352"/>
          </a:xfrm>
        </p:spPr>
        <p:txBody>
          <a:bodyPr>
            <a:normAutofit fontScale="92500" lnSpcReduction="20000"/>
          </a:bodyPr>
          <a:lstStyle/>
          <a:p>
            <a:r>
              <a:rPr lang="es-MX" dirty="0" smtClean="0"/>
              <a:t>                 </a:t>
            </a:r>
          </a:p>
          <a:p>
            <a:endParaRPr lang="es-MX" sz="2800" dirty="0"/>
          </a:p>
          <a:p>
            <a:r>
              <a:rPr lang="es-MX" sz="2800" i="1" dirty="0" smtClean="0"/>
              <a:t>TALLER LABORATORIO DE INFORMATICA</a:t>
            </a:r>
          </a:p>
          <a:p>
            <a:r>
              <a:rPr lang="es-MX" sz="2800" i="1" dirty="0" smtClean="0"/>
              <a:t>COLEGIO DEL PRADO</a:t>
            </a:r>
          </a:p>
          <a:p>
            <a:endParaRPr lang="es-MX" i="1" dirty="0" smtClean="0"/>
          </a:p>
          <a:p>
            <a:r>
              <a:rPr lang="es-MX" i="1" dirty="0" smtClean="0"/>
              <a:t>NOMBRE:LUANA MAMANI</a:t>
            </a:r>
          </a:p>
          <a:p>
            <a:r>
              <a:rPr lang="es-MX" i="1" dirty="0" smtClean="0"/>
              <a:t>PROFE : Andrea   </a:t>
            </a:r>
            <a:r>
              <a:rPr lang="es-MX" i="1" dirty="0" err="1" smtClean="0"/>
              <a:t>Gomez</a:t>
            </a:r>
            <a:endParaRPr lang="es-MX" i="1" dirty="0" smtClean="0"/>
          </a:p>
          <a:p>
            <a:r>
              <a:rPr lang="es-MX" i="1" dirty="0" smtClean="0"/>
              <a:t>Año:2024</a:t>
            </a:r>
          </a:p>
          <a:p>
            <a:r>
              <a:rPr lang="es-MX" i="1" dirty="0" smtClean="0"/>
              <a:t>1»a»</a:t>
            </a:r>
            <a:endParaRPr lang="es-AR" i="1" dirty="0"/>
          </a:p>
        </p:txBody>
      </p:sp>
      <p:sp>
        <p:nvSpPr>
          <p:cNvPr id="2" name="1 Título"/>
          <p:cNvSpPr>
            <a:spLocks noGrp="1"/>
          </p:cNvSpPr>
          <p:nvPr>
            <p:ph type="ctrTitle"/>
          </p:nvPr>
        </p:nvSpPr>
        <p:spPr>
          <a:xfrm>
            <a:off x="1763688" y="267494"/>
            <a:ext cx="5472609" cy="1368153"/>
          </a:xfrm>
        </p:spPr>
        <p:txBody>
          <a:bodyPr>
            <a:normAutofit/>
          </a:bodyPr>
          <a:lstStyle/>
          <a:p>
            <a:pPr marL="182880" indent="0">
              <a:buNone/>
            </a:pPr>
            <a:r>
              <a:rPr lang="es-MX" dirty="0" smtClean="0"/>
              <a:t>POWER POINT</a:t>
            </a:r>
            <a:endParaRPr lang="es-A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79" y="0"/>
            <a:ext cx="1967399" cy="1851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3317470"/>
            <a:ext cx="1526085" cy="1532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882" y="168953"/>
            <a:ext cx="1662311" cy="1513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688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 calcmode="lin" valueType="num">
                                      <p:cBhvr additive="base">
                                        <p:cTn id="13" dur="500" fill="hold"/>
                                        <p:tgtEl>
                                          <p:spTgt spid="8194"/>
                                        </p:tgtEl>
                                        <p:attrNameLst>
                                          <p:attrName>ppt_x</p:attrName>
                                        </p:attrNameLst>
                                      </p:cBhvr>
                                      <p:tavLst>
                                        <p:tav tm="0">
                                          <p:val>
                                            <p:strVal val="#ppt_x"/>
                                          </p:val>
                                        </p:tav>
                                        <p:tav tm="100000">
                                          <p:val>
                                            <p:strVal val="#ppt_x"/>
                                          </p:val>
                                        </p:tav>
                                      </p:tavLst>
                                    </p:anim>
                                    <p:anim calcmode="lin" valueType="num">
                                      <p:cBhvr additive="base">
                                        <p:cTn id="14"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t>.</a:t>
            </a:r>
            <a:endParaRPr lang="es-AR" b="1" dirty="0"/>
          </a:p>
        </p:txBody>
      </p:sp>
      <p:sp>
        <p:nvSpPr>
          <p:cNvPr id="3" name="2 Marcador de contenido"/>
          <p:cNvSpPr>
            <a:spLocks noGrp="1"/>
          </p:cNvSpPr>
          <p:nvPr>
            <p:ph sz="quarter" idx="1"/>
          </p:nvPr>
        </p:nvSpPr>
        <p:spPr>
          <a:xfrm>
            <a:off x="179512" y="195486"/>
            <a:ext cx="8626160" cy="4536504"/>
          </a:xfrm>
        </p:spPr>
        <p:txBody>
          <a:bodyPr>
            <a:noAutofit/>
          </a:bodyPr>
          <a:lstStyle/>
          <a:p>
            <a:pPr marL="0" indent="0">
              <a:buNone/>
            </a:pPr>
            <a:r>
              <a:rPr lang="es-MX" sz="1100" b="1" dirty="0" smtClean="0"/>
              <a:t>         Vista </a:t>
            </a:r>
            <a:r>
              <a:rPr lang="es-MX" sz="1100" b="1" dirty="0"/>
              <a:t>Presentación con diapositivas</a:t>
            </a:r>
          </a:p>
          <a:p>
            <a:r>
              <a:rPr lang="es-MX" sz="1100" b="1" dirty="0"/>
              <a:t>Puede ir a la vista Presentación con diapositivas desde la barra de tareas Muestra el botón Vista de presentación en PowerPoint. en la parte inferior de la ventana de la diapositiva.</a:t>
            </a:r>
          </a:p>
          <a:p>
            <a:pPr marL="0" indent="0">
              <a:buNone/>
            </a:pPr>
            <a:r>
              <a:rPr lang="es-MX" sz="1100" b="1" dirty="0" smtClean="0"/>
              <a:t>Use </a:t>
            </a:r>
            <a:r>
              <a:rPr lang="es-MX" sz="1100" b="1" dirty="0"/>
              <a:t>la vista Presentación con diapositivas para ofrecer la presentación al público. La vista Presentación con diapositivas ocupa toda la pantalla del equipo, exactamente del modo en que se verá la presentación en una pantalla grande cuando la vea el público.</a:t>
            </a:r>
          </a:p>
          <a:p>
            <a:pPr marL="0" indent="0">
              <a:buNone/>
            </a:pPr>
            <a:r>
              <a:rPr lang="es-MX" sz="1100" b="1" dirty="0" smtClean="0"/>
              <a:t>Vista </a:t>
            </a:r>
            <a:r>
              <a:rPr lang="es-MX" sz="1100" b="1" dirty="0"/>
              <a:t>Moderador</a:t>
            </a:r>
          </a:p>
          <a:p>
            <a:r>
              <a:rPr lang="es-MX" sz="1100" b="1" dirty="0"/>
              <a:t>Para ir a la vista Moderador , en la vista Presentación con diapositivas , en la esquina inferior izquierda de la pantalla, haga clic en El botón Mostrar vista del moderador en </a:t>
            </a:r>
            <a:r>
              <a:rPr lang="es-MX" sz="1100" b="1" dirty="0" err="1"/>
              <a:t>PowerPointy</a:t>
            </a:r>
            <a:r>
              <a:rPr lang="es-MX" sz="1100" b="1" dirty="0"/>
              <a:t>, a continuación, haga clic en Mostrar vista Moderador (como se muestra a continuación).</a:t>
            </a:r>
          </a:p>
          <a:p>
            <a:pPr marL="0" indent="0">
              <a:buNone/>
            </a:pPr>
            <a:r>
              <a:rPr lang="es-MX" sz="1100" b="1" dirty="0" smtClean="0"/>
              <a:t>Use </a:t>
            </a:r>
            <a:r>
              <a:rPr lang="es-MX" sz="1100" b="1" dirty="0"/>
              <a:t>la vista Moderador para ver sus notas mientras expone su presentación. En la vista Moderador, su audiencia no puede ver sus notas.</a:t>
            </a:r>
          </a:p>
          <a:p>
            <a:pPr marL="0" indent="0">
              <a:buNone/>
            </a:pPr>
            <a:r>
              <a:rPr lang="es-MX" sz="1100" b="1" dirty="0" smtClean="0"/>
              <a:t>Muestra </a:t>
            </a:r>
            <a:r>
              <a:rPr lang="es-MX" sz="1100" b="1" dirty="0"/>
              <a:t>el menú de la vista Moderador de PowerPoint.</a:t>
            </a:r>
          </a:p>
          <a:p>
            <a:pPr marL="0" indent="0">
              <a:buNone/>
            </a:pPr>
            <a:r>
              <a:rPr lang="es-MX" sz="1100" b="1" dirty="0"/>
              <a:t>Para obtener más información acerca del uso de la vista Moderador, consulte el tema sobre cómo usar la vista Moderador para realizar la presentación con diapositivas.</a:t>
            </a:r>
          </a:p>
          <a:p>
            <a:pPr marL="0" indent="0">
              <a:buNone/>
            </a:pPr>
            <a:r>
              <a:rPr lang="es-MX" sz="1100" b="1" dirty="0" smtClean="0"/>
              <a:t>Vista </a:t>
            </a:r>
            <a:r>
              <a:rPr lang="es-MX" sz="1100" b="1" dirty="0"/>
              <a:t>de lectura</a:t>
            </a:r>
          </a:p>
          <a:p>
            <a:pPr marL="0" indent="0">
              <a:buNone/>
            </a:pPr>
            <a:r>
              <a:rPr lang="es-MX" sz="1100" b="1" dirty="0"/>
              <a:t>Puede ir a la Vista de lectura desde la barra de tareas Botón Vista de lectura en PowerPoint en la parte inferior de la ventana de la diapositiva.</a:t>
            </a:r>
          </a:p>
          <a:p>
            <a:pPr marL="0" indent="0">
              <a:buNone/>
            </a:pPr>
            <a:r>
              <a:rPr lang="es-MX" sz="1100" b="1" dirty="0" smtClean="0"/>
              <a:t>La </a:t>
            </a:r>
            <a:r>
              <a:rPr lang="es-MX" sz="1100" b="1" dirty="0"/>
              <a:t>mayoría de las personas que revisen una presentación de PowerPoint sin un moderador querrán usar la vista de lectura. Muestra la presentación en una pantalla completa como la vista Presentación con diapositivas, e incluye algunos controles sencillos para facilitar la acción de voltear por las diapositivas.</a:t>
            </a:r>
            <a:endParaRPr lang="es-AR" sz="11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3930309"/>
            <a:ext cx="1979712" cy="1213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532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endParaRPr lang="es-AR" dirty="0"/>
          </a:p>
        </p:txBody>
      </p:sp>
      <p:sp>
        <p:nvSpPr>
          <p:cNvPr id="3" name="2 Marcador de contenido"/>
          <p:cNvSpPr>
            <a:spLocks noGrp="1"/>
          </p:cNvSpPr>
          <p:nvPr>
            <p:ph sz="quarter" idx="1"/>
          </p:nvPr>
        </p:nvSpPr>
        <p:spPr/>
        <p:txBody>
          <a:bodyPr>
            <a:normAutofit/>
          </a:bodyPr>
          <a:lstStyle/>
          <a:p>
            <a:endParaRPr lang="es-MX" sz="1600" b="1" dirty="0" smtClean="0"/>
          </a:p>
          <a:p>
            <a:pPr marL="0" indent="0" algn="ctr">
              <a:buNone/>
            </a:pPr>
            <a:r>
              <a:rPr lang="es-MX" sz="1600" b="1" dirty="0" smtClean="0"/>
              <a:t>E_ANIMACION  Y  TRANCICION  EXPLIQUE  CADA  UNO  DE  ELLAS ?               </a:t>
            </a:r>
            <a:r>
              <a:rPr lang="es-MX" sz="2800" b="1" dirty="0" smtClean="0">
                <a:latin typeface="Arial Black" pitchFamily="34" charset="0"/>
              </a:rPr>
              <a:t>ANIMACIO:</a:t>
            </a:r>
            <a:endParaRPr lang="es-MX" sz="2800" b="1" dirty="0">
              <a:latin typeface="Arial Black" pitchFamily="34" charset="0"/>
            </a:endParaRPr>
          </a:p>
          <a:p>
            <a:pPr marL="0" indent="0" algn="ctr">
              <a:buNone/>
            </a:pPr>
            <a:r>
              <a:rPr lang="es-MX" sz="2400" b="1" dirty="0" smtClean="0">
                <a:solidFill>
                  <a:srgbClr val="1E1E1E"/>
                </a:solidFill>
                <a:latin typeface="Segoe UI Light"/>
              </a:rPr>
              <a:t>Conceptos </a:t>
            </a:r>
            <a:r>
              <a:rPr lang="es-MX" sz="2400" b="1" dirty="0">
                <a:solidFill>
                  <a:srgbClr val="1E1E1E"/>
                </a:solidFill>
                <a:latin typeface="Segoe UI Light"/>
              </a:rPr>
              <a:t>básicos de </a:t>
            </a:r>
            <a:r>
              <a:rPr lang="es-MX" sz="2400" b="1" dirty="0" smtClean="0">
                <a:solidFill>
                  <a:srgbClr val="1E1E1E"/>
                </a:solidFill>
                <a:latin typeface="Segoe UI Light"/>
              </a:rPr>
              <a:t>animación:</a:t>
            </a:r>
            <a:endParaRPr lang="es-MX" sz="2400" b="1" dirty="0">
              <a:solidFill>
                <a:srgbClr val="1E1E1E"/>
              </a:solidFill>
              <a:latin typeface="Segoe UI Light"/>
            </a:endParaRPr>
          </a:p>
          <a:p>
            <a:pPr>
              <a:buFont typeface="Arial"/>
              <a:buChar char="•"/>
            </a:pPr>
            <a:r>
              <a:rPr lang="es-MX" sz="1600" b="1" dirty="0">
                <a:solidFill>
                  <a:srgbClr val="1E1E1E"/>
                </a:solidFill>
                <a:latin typeface="Segoe UI"/>
              </a:rPr>
              <a:t>Una animación se aplica a un solo elemento </a:t>
            </a:r>
            <a:r>
              <a:rPr lang="es-MX" sz="1600" b="1" i="1" dirty="0">
                <a:solidFill>
                  <a:srgbClr val="1E1E1E"/>
                </a:solidFill>
                <a:latin typeface="Segoe UI"/>
              </a:rPr>
              <a:t>de</a:t>
            </a:r>
            <a:r>
              <a:rPr lang="es-MX" sz="1600" b="1" dirty="0">
                <a:solidFill>
                  <a:srgbClr val="1E1E1E"/>
                </a:solidFill>
                <a:latin typeface="Segoe UI"/>
              </a:rPr>
              <a:t> una diapositiva, por lo que es posible que una diapositiva tenga varios efectos de animación.</a:t>
            </a:r>
          </a:p>
          <a:p>
            <a:pPr>
              <a:buFont typeface="Arial"/>
              <a:buChar char="•"/>
            </a:pPr>
            <a:r>
              <a:rPr lang="es-MX" sz="1600" b="1" i="1" dirty="0">
                <a:solidFill>
                  <a:srgbClr val="1E1E1E"/>
                </a:solidFill>
                <a:latin typeface="Segoe UI"/>
              </a:rPr>
              <a:t>Los efectos de entrada</a:t>
            </a:r>
            <a:r>
              <a:rPr lang="es-MX" sz="1600" b="1" dirty="0">
                <a:solidFill>
                  <a:srgbClr val="1E1E1E"/>
                </a:solidFill>
                <a:latin typeface="Segoe UI"/>
              </a:rPr>
              <a:t> hacen que aparezca un objeto.</a:t>
            </a:r>
          </a:p>
          <a:p>
            <a:pPr>
              <a:buFont typeface="Arial"/>
              <a:buChar char="•"/>
            </a:pPr>
            <a:r>
              <a:rPr lang="es-MX" sz="1600" b="1" i="1" dirty="0">
                <a:solidFill>
                  <a:srgbClr val="1E1E1E"/>
                </a:solidFill>
                <a:latin typeface="Segoe UI"/>
              </a:rPr>
              <a:t>Los efectos de salida</a:t>
            </a:r>
            <a:r>
              <a:rPr lang="es-MX" sz="1600" b="1" dirty="0">
                <a:solidFill>
                  <a:srgbClr val="1E1E1E"/>
                </a:solidFill>
                <a:latin typeface="Segoe UI"/>
              </a:rPr>
              <a:t> hacen desaparecer un objeto.</a:t>
            </a:r>
          </a:p>
          <a:p>
            <a:pPr>
              <a:buFont typeface="Arial"/>
              <a:buChar char="•"/>
            </a:pPr>
            <a:r>
              <a:rPr lang="es-MX" sz="1600" b="1" i="1" dirty="0">
                <a:solidFill>
                  <a:srgbClr val="1E1E1E"/>
                </a:solidFill>
                <a:latin typeface="Segoe UI"/>
              </a:rPr>
              <a:t>Los efectos de énfasis</a:t>
            </a:r>
            <a:r>
              <a:rPr lang="es-MX" sz="1600" b="1" dirty="0">
                <a:solidFill>
                  <a:srgbClr val="1E1E1E"/>
                </a:solidFill>
                <a:latin typeface="Segoe UI"/>
              </a:rPr>
              <a:t> resaltan un objeto ya visible.</a:t>
            </a:r>
          </a:p>
          <a:p>
            <a:pPr>
              <a:buFont typeface="Arial"/>
              <a:buChar char="•"/>
            </a:pPr>
            <a:r>
              <a:rPr lang="es-MX" sz="1600" b="1" i="1" dirty="0">
                <a:solidFill>
                  <a:srgbClr val="1E1E1E"/>
                </a:solidFill>
                <a:latin typeface="Segoe UI"/>
              </a:rPr>
              <a:t>Las trayectorias de la animación</a:t>
            </a:r>
            <a:r>
              <a:rPr lang="es-MX" sz="1600" b="1" dirty="0">
                <a:solidFill>
                  <a:srgbClr val="1E1E1E"/>
                </a:solidFill>
                <a:latin typeface="Segoe UI"/>
              </a:rPr>
              <a:t> mueven un objeto de una posición a otra.</a:t>
            </a:r>
          </a:p>
          <a:p>
            <a:endParaRPr lang="es-AR" sz="16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95484"/>
            <a:ext cx="5112568"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2897294"/>
            <a:ext cx="1965356" cy="1130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884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a:t>
            </a:r>
            <a:endParaRPr lang="es-AR" dirty="0"/>
          </a:p>
        </p:txBody>
      </p:sp>
      <p:sp>
        <p:nvSpPr>
          <p:cNvPr id="3" name="2 Marcador de contenido"/>
          <p:cNvSpPr>
            <a:spLocks noGrp="1"/>
          </p:cNvSpPr>
          <p:nvPr>
            <p:ph sz="quarter" idx="1"/>
          </p:nvPr>
        </p:nvSpPr>
        <p:spPr>
          <a:xfrm>
            <a:off x="179512" y="123478"/>
            <a:ext cx="8626160" cy="4450808"/>
          </a:xfrm>
        </p:spPr>
        <p:txBody>
          <a:bodyPr/>
          <a:lstStyle/>
          <a:p>
            <a:r>
              <a:rPr lang="es-MX" b="1" dirty="0" smtClean="0"/>
              <a:t>COMO SE HACE UNA ANIMACION:</a:t>
            </a:r>
          </a:p>
          <a:p>
            <a:r>
              <a:rPr lang="es-MX" dirty="0" smtClean="0"/>
              <a:t>El </a:t>
            </a:r>
            <a:r>
              <a:rPr lang="es-MX" dirty="0"/>
              <a:t>proceso comienza con el animador dibujando cada fotograma en papel. Después el dibujo se realiza de nuevo con tinta y se pinta en láminas de acetato. Finalmente el dibujo se fotografía con una cámara estática. Las fotografías se colocan en secuencia para dar la ilusión de movimiento.</a:t>
            </a:r>
            <a:endParaRPr lang="es-A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8583" y="2859782"/>
            <a:ext cx="3068301" cy="1598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676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t>.</a:t>
            </a:r>
            <a:endParaRPr lang="es-AR" b="1" dirty="0"/>
          </a:p>
        </p:txBody>
      </p:sp>
      <p:sp>
        <p:nvSpPr>
          <p:cNvPr id="3" name="2 Marcador de contenido"/>
          <p:cNvSpPr>
            <a:spLocks noGrp="1"/>
          </p:cNvSpPr>
          <p:nvPr>
            <p:ph sz="quarter" idx="1"/>
          </p:nvPr>
        </p:nvSpPr>
        <p:spPr>
          <a:xfrm>
            <a:off x="107504" y="195486"/>
            <a:ext cx="8698168" cy="3672408"/>
          </a:xfrm>
        </p:spPr>
        <p:txBody>
          <a:bodyPr>
            <a:normAutofit fontScale="92500" lnSpcReduction="20000"/>
          </a:bodyPr>
          <a:lstStyle/>
          <a:p>
            <a:pPr marL="0" indent="0" algn="ctr">
              <a:buNone/>
            </a:pPr>
            <a:r>
              <a:rPr lang="es-MX" sz="2800" b="1" dirty="0" smtClean="0">
                <a:solidFill>
                  <a:srgbClr val="1E1E1E"/>
                </a:solidFill>
                <a:latin typeface="Rockwell Extra Bold" pitchFamily="18" charset="0"/>
              </a:rPr>
              <a:t>TRANSICION:</a:t>
            </a:r>
          </a:p>
          <a:p>
            <a:pPr marL="0" indent="0">
              <a:buNone/>
            </a:pPr>
            <a:r>
              <a:rPr lang="es-MX" sz="3000" b="1" dirty="0" smtClean="0">
                <a:solidFill>
                  <a:srgbClr val="1E1E1E"/>
                </a:solidFill>
                <a:latin typeface="Segoe UI Light"/>
              </a:rPr>
              <a:t>Conceptos </a:t>
            </a:r>
            <a:r>
              <a:rPr lang="es-MX" sz="3000" b="1" dirty="0">
                <a:solidFill>
                  <a:srgbClr val="1E1E1E"/>
                </a:solidFill>
                <a:latin typeface="Segoe UI Light"/>
              </a:rPr>
              <a:t>básicos sobre la </a:t>
            </a:r>
            <a:r>
              <a:rPr lang="es-MX" sz="3000" b="1" dirty="0" smtClean="0">
                <a:solidFill>
                  <a:srgbClr val="1E1E1E"/>
                </a:solidFill>
                <a:latin typeface="Segoe UI Light"/>
              </a:rPr>
              <a:t>transición:</a:t>
            </a:r>
            <a:endParaRPr lang="es-MX" sz="3000" b="1" dirty="0">
              <a:solidFill>
                <a:srgbClr val="1E1E1E"/>
              </a:solidFill>
              <a:latin typeface="Segoe UI Light"/>
            </a:endParaRPr>
          </a:p>
          <a:p>
            <a:pPr>
              <a:buFont typeface="Arial"/>
              <a:buChar char="•"/>
            </a:pPr>
            <a:r>
              <a:rPr lang="es-MX" b="1" dirty="0">
                <a:solidFill>
                  <a:srgbClr val="1E1E1E"/>
                </a:solidFill>
                <a:latin typeface="Segoe UI"/>
              </a:rPr>
              <a:t>Se aplica una transición a toda una diapositiva.</a:t>
            </a:r>
          </a:p>
          <a:p>
            <a:pPr>
              <a:buFont typeface="Arial"/>
              <a:buChar char="•"/>
            </a:pPr>
            <a:r>
              <a:rPr lang="es-MX" b="1" dirty="0">
                <a:solidFill>
                  <a:srgbClr val="1E1E1E"/>
                </a:solidFill>
                <a:latin typeface="Segoe UI"/>
              </a:rPr>
              <a:t>Solo se puede aplicar un efecto de transición a una diapositiva.</a:t>
            </a:r>
          </a:p>
          <a:p>
            <a:pPr>
              <a:buFont typeface="Arial"/>
              <a:buChar char="•"/>
            </a:pPr>
            <a:r>
              <a:rPr lang="es-MX" b="1" dirty="0">
                <a:solidFill>
                  <a:srgbClr val="1E1E1E"/>
                </a:solidFill>
                <a:latin typeface="Segoe UI"/>
              </a:rPr>
              <a:t>Para usar un efecto de transición, seleccione la diapositiva </a:t>
            </a:r>
            <a:r>
              <a:rPr lang="es-MX" b="1" i="1" dirty="0">
                <a:solidFill>
                  <a:srgbClr val="1E1E1E"/>
                </a:solidFill>
                <a:latin typeface="Segoe UI"/>
              </a:rPr>
              <a:t>a</a:t>
            </a:r>
            <a:r>
              <a:rPr lang="es-MX" b="1" dirty="0">
                <a:solidFill>
                  <a:srgbClr val="1E1E1E"/>
                </a:solidFill>
                <a:latin typeface="Segoe UI"/>
              </a:rPr>
              <a:t> la que desea aplicar la transición y luego aplique un efecto. En la presentación con diapositivas, el efecto aparecerá cuando la diapositiva anterior dé paso a la diapositiva que tiene el efecto de transición.</a:t>
            </a:r>
          </a:p>
          <a:p>
            <a:endParaRPr lang="es-A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626" y="3795886"/>
            <a:ext cx="2193758" cy="130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340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a:t>
            </a:r>
            <a:endParaRPr lang="es-AR" dirty="0"/>
          </a:p>
        </p:txBody>
      </p:sp>
      <p:sp>
        <p:nvSpPr>
          <p:cNvPr id="3" name="2 Marcador de contenido"/>
          <p:cNvSpPr>
            <a:spLocks noGrp="1"/>
          </p:cNvSpPr>
          <p:nvPr>
            <p:ph sz="quarter" idx="1"/>
          </p:nvPr>
        </p:nvSpPr>
        <p:spPr>
          <a:xfrm>
            <a:off x="251520" y="195486"/>
            <a:ext cx="8554152" cy="4378800"/>
          </a:xfrm>
        </p:spPr>
        <p:txBody>
          <a:bodyPr>
            <a:normAutofit/>
          </a:bodyPr>
          <a:lstStyle/>
          <a:p>
            <a:r>
              <a:rPr lang="es-MX" b="1" dirty="0" smtClean="0"/>
              <a:t>COMO SE HACE UNA TRANSICION:</a:t>
            </a:r>
          </a:p>
          <a:p>
            <a:endParaRPr lang="es-MX" b="1" dirty="0">
              <a:latin typeface="Arial Narrow" pitchFamily="34" charset="0"/>
            </a:endParaRPr>
          </a:p>
          <a:p>
            <a:r>
              <a:rPr lang="es-MX" b="1" dirty="0" smtClean="0">
                <a:latin typeface="Arial Narrow" pitchFamily="34" charset="0"/>
              </a:rPr>
              <a:t>Seleccione </a:t>
            </a:r>
            <a:r>
              <a:rPr lang="es-MX" b="1" dirty="0">
                <a:latin typeface="Arial Narrow" pitchFamily="34" charset="0"/>
              </a:rPr>
              <a:t>la diapositiva a la que quiere agregar una transición. Haga clic en la pestaña Transiciones y seleccione una transición. Seleccione una transición para obtener una vista previa. Seleccione Opciones de efectos para elegir la dirección y la naturaleza de la transición.</a:t>
            </a:r>
            <a:endParaRPr lang="es-AR" b="1" dirty="0">
              <a:latin typeface="Arial Narrow"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291830"/>
            <a:ext cx="2520279" cy="1618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596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marL="0" indent="0">
              <a:buNone/>
            </a:pPr>
            <a:endParaRPr lang="es-AR" dirty="0"/>
          </a:p>
        </p:txBody>
      </p:sp>
      <p:sp>
        <p:nvSpPr>
          <p:cNvPr id="3" name="2 Marcador de contenido"/>
          <p:cNvSpPr>
            <a:spLocks noGrp="1"/>
          </p:cNvSpPr>
          <p:nvPr>
            <p:ph sz="quarter" idx="1"/>
          </p:nvPr>
        </p:nvSpPr>
        <p:spPr/>
        <p:txBody>
          <a:bodyPr/>
          <a:lstStyle/>
          <a:p>
            <a:endParaRPr lang="es-A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681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0475431" flipH="1">
            <a:off x="8366171" y="3644931"/>
            <a:ext cx="381187" cy="93125"/>
          </a:xfrm>
        </p:spPr>
        <p:txBody>
          <a:bodyPr>
            <a:normAutofit fontScale="90000"/>
          </a:bodyPr>
          <a:lstStyle/>
          <a:p>
            <a:pPr marL="0" indent="0">
              <a:buNone/>
            </a:pPr>
            <a:r>
              <a:rPr lang="es-MX" dirty="0"/>
              <a:t> </a:t>
            </a:r>
            <a:endParaRPr lang="es-AR" dirty="0"/>
          </a:p>
        </p:txBody>
      </p:sp>
      <p:sp>
        <p:nvSpPr>
          <p:cNvPr id="3" name="2 Marcador de contenido"/>
          <p:cNvSpPr>
            <a:spLocks noGrp="1"/>
          </p:cNvSpPr>
          <p:nvPr>
            <p:ph sz="quarter" idx="1"/>
          </p:nvPr>
        </p:nvSpPr>
        <p:spPr>
          <a:xfrm>
            <a:off x="251519" y="0"/>
            <a:ext cx="8730707" cy="4803998"/>
          </a:xfrm>
        </p:spPr>
        <p:txBody>
          <a:bodyPr>
            <a:normAutofit fontScale="32500" lnSpcReduction="20000"/>
          </a:bodyPr>
          <a:lstStyle/>
          <a:p>
            <a:pPr marL="45720" indent="0">
              <a:buNone/>
            </a:pPr>
            <a:r>
              <a:rPr lang="es-MX" b="1" dirty="0" smtClean="0">
                <a:latin typeface="Arial Black" pitchFamily="34" charset="0"/>
              </a:rPr>
              <a:t>                                         </a:t>
            </a:r>
            <a:endParaRPr lang="es-MX" sz="2900" dirty="0">
              <a:latin typeface="Arial Black" pitchFamily="34" charset="0"/>
            </a:endParaRPr>
          </a:p>
          <a:p>
            <a:pPr marL="45720" indent="0">
              <a:buNone/>
            </a:pPr>
            <a:r>
              <a:rPr lang="es-MX" sz="3700" dirty="0" smtClean="0">
                <a:latin typeface="Arial Black" pitchFamily="34" charset="0"/>
              </a:rPr>
              <a:t>A_DEFINICION DE POWER POINT Y SU UTILIDAD</a:t>
            </a:r>
          </a:p>
          <a:p>
            <a:pPr marL="45720" indent="0">
              <a:buNone/>
            </a:pPr>
            <a:endParaRPr lang="es-MX" sz="3700" b="1" dirty="0" smtClean="0">
              <a:solidFill>
                <a:srgbClr val="1F1F1F"/>
              </a:solidFill>
              <a:latin typeface="Google Sans"/>
            </a:endParaRPr>
          </a:p>
          <a:p>
            <a:pPr marL="45720" indent="0">
              <a:buNone/>
            </a:pPr>
            <a:endParaRPr lang="es-MX" sz="3700" b="1" dirty="0">
              <a:solidFill>
                <a:srgbClr val="1F1F1F"/>
              </a:solidFill>
              <a:latin typeface="Google Sans"/>
            </a:endParaRPr>
          </a:p>
          <a:p>
            <a:pPr marL="45720" indent="0">
              <a:buNone/>
            </a:pPr>
            <a:r>
              <a:rPr lang="es-MX" sz="3700" b="1" dirty="0" smtClean="0">
                <a:solidFill>
                  <a:srgbClr val="1F1F1F"/>
                </a:solidFill>
                <a:latin typeface="Google Sans"/>
              </a:rPr>
              <a:t>PowerPoint</a:t>
            </a:r>
            <a:r>
              <a:rPr lang="es-MX" sz="3700" b="1" dirty="0">
                <a:solidFill>
                  <a:srgbClr val="1F1F1F"/>
                </a:solidFill>
                <a:latin typeface="Google Sans"/>
              </a:rPr>
              <a:t> </a:t>
            </a:r>
            <a:r>
              <a:rPr lang="es-MX" sz="3700" b="1" dirty="0">
                <a:solidFill>
                  <a:srgbClr val="040C28"/>
                </a:solidFill>
                <a:latin typeface="Google Sans"/>
              </a:rPr>
              <a:t>es una herramienta que permite utilizar diferentes recursos multimedia para hacer que las presentaciones sean más eficaces</a:t>
            </a:r>
            <a:r>
              <a:rPr lang="es-MX" sz="3700" b="1" dirty="0">
                <a:solidFill>
                  <a:srgbClr val="1F1F1F"/>
                </a:solidFill>
                <a:latin typeface="Google Sans"/>
              </a:rPr>
              <a:t>. Dentro de su biblioteca multimedia se pueden encontrar imágenes, videos, formas y sonidos que facilitan la comprensión de la </a:t>
            </a:r>
            <a:r>
              <a:rPr lang="es-MX" sz="3700" b="1" dirty="0" smtClean="0">
                <a:solidFill>
                  <a:srgbClr val="1F1F1F"/>
                </a:solidFill>
                <a:latin typeface="Google Sans"/>
              </a:rPr>
              <a:t>información.</a:t>
            </a:r>
          </a:p>
          <a:p>
            <a:pPr marL="45720" indent="0">
              <a:buNone/>
            </a:pPr>
            <a:r>
              <a:rPr lang="es-MX" sz="3700" dirty="0">
                <a:solidFill>
                  <a:srgbClr val="1F1F1F"/>
                </a:solidFill>
                <a:latin typeface="Google Sans"/>
                <a:hlinkClick r:id="rId2"/>
              </a:rPr>
              <a:t>https://</a:t>
            </a:r>
            <a:r>
              <a:rPr lang="es-MX" sz="3700" dirty="0" smtClean="0">
                <a:solidFill>
                  <a:srgbClr val="1F1F1F"/>
                </a:solidFill>
                <a:latin typeface="Google Sans"/>
                <a:hlinkClick r:id="rId2"/>
              </a:rPr>
              <a:t>www.google.com/search?q=DEFINICION+DE+POWER+POIT+Y+SU+UTILIDAD&amp;oq=DEFINICION+DE+POWER+POIT+Y+SU+UTILIDAD&amp;gs_lcrp=EgZjaHJvbWUyBggAEEUYOTIHCAEQIRifBdIBCjE2NjMxajBqMTWoAgiwAgE&amp;sourceid=chrome&amp;ie=UTF-8</a:t>
            </a:r>
            <a:endParaRPr lang="es-MX" sz="3700" dirty="0" smtClean="0">
              <a:solidFill>
                <a:srgbClr val="1F1F1F"/>
              </a:solidFill>
              <a:latin typeface="Google Sans"/>
            </a:endParaRPr>
          </a:p>
          <a:p>
            <a:pPr marL="45720" indent="0">
              <a:buNone/>
            </a:pPr>
            <a:endParaRPr lang="es-MX" sz="3700" dirty="0" smtClean="0">
              <a:latin typeface="Arial Black" pitchFamily="34" charset="0"/>
            </a:endParaRPr>
          </a:p>
          <a:p>
            <a:pPr marL="45720" indent="0">
              <a:buNone/>
            </a:pPr>
            <a:endParaRPr lang="es-MX" sz="2200" dirty="0">
              <a:latin typeface="Arial Black" pitchFamily="34" charset="0"/>
            </a:endParaRPr>
          </a:p>
          <a:p>
            <a:pPr marL="45720" indent="0">
              <a:buNone/>
            </a:pPr>
            <a:r>
              <a:rPr lang="es-MX" sz="3000" dirty="0" smtClean="0">
                <a:latin typeface="Arial Black" pitchFamily="34" charset="0"/>
              </a:rPr>
              <a:t>B_CARACTERISTICAS MAS IMPORTANTES, NOMBRELAS</a:t>
            </a:r>
          </a:p>
          <a:p>
            <a:pPr marL="45720" indent="0">
              <a:buNone/>
            </a:pPr>
            <a:endParaRPr lang="es-MX" sz="4000" dirty="0" smtClean="0">
              <a:latin typeface="Arial Black" pitchFamily="34" charset="0"/>
            </a:endParaRPr>
          </a:p>
          <a:p>
            <a:pPr marL="45720" indent="0">
              <a:buNone/>
            </a:pPr>
            <a:r>
              <a:rPr lang="es-MX" sz="4000" dirty="0" smtClean="0">
                <a:latin typeface="Arial Black" pitchFamily="34" charset="0"/>
              </a:rPr>
              <a:t>Es </a:t>
            </a:r>
            <a:r>
              <a:rPr lang="es-MX" sz="4000" dirty="0">
                <a:latin typeface="Arial Black" pitchFamily="34" charset="0"/>
              </a:rPr>
              <a:t>fácil de usar.</a:t>
            </a:r>
          </a:p>
          <a:p>
            <a:pPr marL="45720" indent="0">
              <a:buNone/>
            </a:pPr>
            <a:r>
              <a:rPr lang="es-MX" sz="4000" dirty="0">
                <a:latin typeface="Arial Black" pitchFamily="34" charset="0"/>
              </a:rPr>
              <a:t>Permite crear presentaciones </a:t>
            </a:r>
            <a:endParaRPr lang="es-MX" sz="4000" dirty="0" smtClean="0">
              <a:latin typeface="Arial Black" pitchFamily="34" charset="0"/>
            </a:endParaRPr>
          </a:p>
          <a:p>
            <a:pPr marL="45720" indent="0">
              <a:buNone/>
            </a:pPr>
            <a:r>
              <a:rPr lang="es-MX" sz="4000" dirty="0" smtClean="0">
                <a:latin typeface="Arial Black" pitchFamily="34" charset="0"/>
              </a:rPr>
              <a:t>atractivas</a:t>
            </a:r>
            <a:r>
              <a:rPr lang="es-MX" sz="4000" dirty="0">
                <a:latin typeface="Arial Black" pitchFamily="34" charset="0"/>
              </a:rPr>
              <a:t>.</a:t>
            </a:r>
          </a:p>
          <a:p>
            <a:pPr marL="45720" indent="0">
              <a:buNone/>
            </a:pPr>
            <a:r>
              <a:rPr lang="es-MX" sz="4000" dirty="0">
                <a:latin typeface="Arial Black" pitchFamily="34" charset="0"/>
              </a:rPr>
              <a:t>Brinda viñetas simples.</a:t>
            </a:r>
          </a:p>
          <a:p>
            <a:pPr marL="45720" indent="0">
              <a:buNone/>
            </a:pPr>
            <a:r>
              <a:rPr lang="es-MX" sz="4000" dirty="0">
                <a:latin typeface="Arial Black" pitchFamily="34" charset="0"/>
              </a:rPr>
              <a:t>Ofrece una disposición sencilla de </a:t>
            </a:r>
            <a:endParaRPr lang="es-MX" sz="4000" dirty="0" smtClean="0">
              <a:latin typeface="Arial Black" pitchFamily="34" charset="0"/>
            </a:endParaRPr>
          </a:p>
          <a:p>
            <a:pPr marL="45720" indent="0">
              <a:buNone/>
            </a:pPr>
            <a:r>
              <a:rPr lang="es-MX" sz="4000" dirty="0" smtClean="0">
                <a:latin typeface="Arial Black" pitchFamily="34" charset="0"/>
              </a:rPr>
              <a:t>la </a:t>
            </a:r>
            <a:r>
              <a:rPr lang="es-MX" sz="4000" dirty="0">
                <a:latin typeface="Arial Black" pitchFamily="34" charset="0"/>
              </a:rPr>
              <a:t>información.</a:t>
            </a:r>
          </a:p>
          <a:p>
            <a:pPr marL="45720" indent="0">
              <a:buNone/>
            </a:pPr>
            <a:r>
              <a:rPr lang="es-MX" sz="4000" dirty="0">
                <a:latin typeface="Arial Black" pitchFamily="34" charset="0"/>
              </a:rPr>
              <a:t>Es fácil de presentar.</a:t>
            </a:r>
          </a:p>
          <a:p>
            <a:pPr marL="45720" indent="0">
              <a:buNone/>
            </a:pPr>
            <a:r>
              <a:rPr lang="es-MX" sz="4000" dirty="0">
                <a:latin typeface="Arial Black" pitchFamily="34" charset="0"/>
              </a:rPr>
              <a:t>Sus archivos son vulnerables.</a:t>
            </a:r>
          </a:p>
          <a:p>
            <a:pPr marL="45720" indent="0">
              <a:buNone/>
            </a:pPr>
            <a:r>
              <a:rPr lang="es-MX" sz="4000" dirty="0">
                <a:latin typeface="Arial Black" pitchFamily="34" charset="0"/>
              </a:rPr>
              <a:t>Sus presentaciones se desarrollan en </a:t>
            </a:r>
            <a:r>
              <a:rPr lang="es-MX" sz="4000" dirty="0" smtClean="0">
                <a:latin typeface="Arial Black" pitchFamily="34" charset="0"/>
              </a:rPr>
              <a:t>una</a:t>
            </a:r>
          </a:p>
          <a:p>
            <a:pPr marL="45720" indent="0">
              <a:buNone/>
            </a:pPr>
            <a:r>
              <a:rPr lang="es-MX" sz="4000" dirty="0" smtClean="0">
                <a:latin typeface="Arial Black" pitchFamily="34" charset="0"/>
              </a:rPr>
              <a:t> </a:t>
            </a:r>
            <a:r>
              <a:rPr lang="es-MX" sz="4000" dirty="0">
                <a:latin typeface="Arial Black" pitchFamily="34" charset="0"/>
              </a:rPr>
              <a:t>narrativa lineal.</a:t>
            </a:r>
          </a:p>
          <a:p>
            <a:pPr marL="45720" indent="0">
              <a:buNone/>
            </a:pPr>
            <a:r>
              <a:rPr lang="es-MX" sz="4000" dirty="0">
                <a:latin typeface="Arial Black" pitchFamily="34" charset="0"/>
              </a:rPr>
              <a:t>No ofrece mucha compatibilidad.</a:t>
            </a:r>
            <a:endParaRPr lang="es-MX" sz="4000" dirty="0" smtClean="0">
              <a:latin typeface="Arial Black" pitchFamily="34" charset="0"/>
            </a:endParaRPr>
          </a:p>
          <a:p>
            <a:pPr marL="45720" indent="0">
              <a:buNone/>
            </a:pPr>
            <a:endParaRPr lang="es-MX" sz="1800" dirty="0" smtClean="0">
              <a:latin typeface="Arial Black" pitchFamily="34" charset="0"/>
            </a:endParaRPr>
          </a:p>
          <a:p>
            <a:pPr marL="45720" indent="0">
              <a:buNone/>
            </a:pPr>
            <a:endParaRPr lang="es-MX" sz="1800" dirty="0" smtClean="0">
              <a:latin typeface="Arial Black" pitchFamily="34" charset="0"/>
            </a:endParaRPr>
          </a:p>
          <a:p>
            <a:pPr marL="45720" indent="0">
              <a:buNone/>
            </a:pPr>
            <a:endParaRPr lang="es-MX" sz="1800" dirty="0" smtClean="0">
              <a:latin typeface="Arial Black" pitchFamily="34" charset="0"/>
            </a:endParaRPr>
          </a:p>
          <a:p>
            <a:pPr marL="45720" indent="0">
              <a:buNone/>
            </a:pPr>
            <a:endParaRPr lang="es-MX" sz="1800" dirty="0" smtClean="0">
              <a:latin typeface="Arial Black" pitchFamily="34" charset="0"/>
            </a:endParaRPr>
          </a:p>
          <a:p>
            <a:pPr marL="45720" indent="0">
              <a:buNone/>
            </a:pPr>
            <a:endParaRPr lang="es-MX" sz="1800" dirty="0" smtClean="0">
              <a:latin typeface="Arial Black" pitchFamily="34" charset="0"/>
            </a:endParaRPr>
          </a:p>
          <a:p>
            <a:pPr marL="45720" indent="0">
              <a:buNone/>
            </a:pPr>
            <a:endParaRPr lang="es-MX" sz="1800" dirty="0" smtClean="0">
              <a:latin typeface="Arial Black" pitchFamily="34" charset="0"/>
            </a:endParaRPr>
          </a:p>
          <a:p>
            <a:pPr marL="45720" indent="0">
              <a:buNone/>
            </a:pPr>
            <a:endParaRPr lang="es-MX" sz="1800" dirty="0" smtClean="0">
              <a:latin typeface="Arial Black" pitchFamily="34" charset="0"/>
            </a:endParaRPr>
          </a:p>
          <a:p>
            <a:pPr marL="45720" indent="0">
              <a:buNone/>
            </a:pPr>
            <a:endParaRPr lang="es-MX" sz="1800" dirty="0" smtClean="0">
              <a:latin typeface="Arial Black" pitchFamily="34" charset="0"/>
            </a:endParaRPr>
          </a:p>
          <a:p>
            <a:pPr marL="45720" indent="0">
              <a:buNone/>
            </a:pPr>
            <a:endParaRPr lang="es-MX" sz="1800" dirty="0" smtClean="0">
              <a:latin typeface="Arial Black" pitchFamily="34" charset="0"/>
            </a:endParaRPr>
          </a:p>
          <a:p>
            <a:pPr marL="45720" indent="0">
              <a:buNone/>
            </a:pPr>
            <a:endParaRPr lang="es-AR" sz="1800" dirty="0">
              <a:latin typeface="Arial Black"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1851670"/>
            <a:ext cx="4482235" cy="2984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543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1317643">
            <a:off x="8462078" y="-1311177"/>
            <a:ext cx="136108" cy="45719"/>
          </a:xfrm>
        </p:spPr>
        <p:txBody>
          <a:bodyPr>
            <a:normAutofit fontScale="90000"/>
          </a:bodyPr>
          <a:lstStyle/>
          <a:p>
            <a:endParaRPr lang="es-AR" b="1" dirty="0"/>
          </a:p>
        </p:txBody>
      </p:sp>
      <p:sp>
        <p:nvSpPr>
          <p:cNvPr id="3" name="2 Marcador de contenido"/>
          <p:cNvSpPr>
            <a:spLocks noGrp="1"/>
          </p:cNvSpPr>
          <p:nvPr>
            <p:ph sz="quarter" idx="1"/>
          </p:nvPr>
        </p:nvSpPr>
        <p:spPr>
          <a:xfrm>
            <a:off x="179512" y="123478"/>
            <a:ext cx="7704856" cy="4248472"/>
          </a:xfrm>
        </p:spPr>
        <p:txBody>
          <a:bodyPr>
            <a:normAutofit lnSpcReduction="10000"/>
          </a:bodyPr>
          <a:lstStyle/>
          <a:p>
            <a:pPr marL="0" indent="0">
              <a:buNone/>
            </a:pPr>
            <a:r>
              <a:rPr lang="es-MX" dirty="0" smtClean="0"/>
              <a:t>C _ </a:t>
            </a:r>
            <a:r>
              <a:rPr lang="es-MX" sz="1600" dirty="0" smtClean="0"/>
              <a:t>elementos de  power  point – funciones que cumple cada uno</a:t>
            </a:r>
          </a:p>
          <a:p>
            <a:pPr marL="0" indent="0">
              <a:buNone/>
            </a:pPr>
            <a:endParaRPr lang="es-MX" sz="1300" b="1" dirty="0" smtClean="0"/>
          </a:p>
          <a:p>
            <a:pPr marL="0" indent="0">
              <a:buNone/>
            </a:pPr>
            <a:endParaRPr lang="es-MX" sz="1300" b="1" dirty="0"/>
          </a:p>
          <a:p>
            <a:pPr marL="0" indent="0">
              <a:buNone/>
            </a:pPr>
            <a:r>
              <a:rPr lang="es-MX" sz="1300" b="1" dirty="0" smtClean="0"/>
              <a:t>1</a:t>
            </a:r>
            <a:r>
              <a:rPr lang="es-MX" sz="1300" b="1" dirty="0"/>
              <a:t>. Barra de herramientas de accesos rápidos</a:t>
            </a:r>
          </a:p>
          <a:p>
            <a:pPr marL="0" indent="0">
              <a:buNone/>
            </a:pPr>
            <a:r>
              <a:rPr lang="es-MX" sz="1300" b="1" dirty="0" smtClean="0"/>
              <a:t>Se </a:t>
            </a:r>
            <a:r>
              <a:rPr lang="es-MX" sz="1300" b="1" dirty="0"/>
              <a:t>caracteriza por que contiene normalmente las opciones que se usan con mayor frecuencia, como son Abrir, Guardar, Deshacer, etc. Puedes personalizar dichos íconos a tu gusto.</a:t>
            </a:r>
          </a:p>
          <a:p>
            <a:pPr marL="0" indent="0">
              <a:buNone/>
            </a:pPr>
            <a:r>
              <a:rPr lang="es-MX" sz="1300" b="1" dirty="0" smtClean="0"/>
              <a:t>2</a:t>
            </a:r>
            <a:r>
              <a:rPr lang="es-MX" sz="1300" b="1" dirty="0"/>
              <a:t>. Fichas o pestañas</a:t>
            </a:r>
          </a:p>
          <a:p>
            <a:pPr marL="0" indent="0">
              <a:buNone/>
            </a:pPr>
            <a:r>
              <a:rPr lang="es-MX" sz="1300" b="1" dirty="0" smtClean="0"/>
              <a:t>Son </a:t>
            </a:r>
            <a:r>
              <a:rPr lang="es-MX" sz="1300" b="1" dirty="0"/>
              <a:t>una serie de separadores que contienen distintas funciones para utilizar dentro de la cinta de opciones, entre las que destacan Transiciones y Animaciones.</a:t>
            </a:r>
          </a:p>
          <a:p>
            <a:pPr marL="0" indent="0">
              <a:buNone/>
            </a:pPr>
            <a:r>
              <a:rPr lang="es-MX" sz="1300" b="1" dirty="0" smtClean="0"/>
              <a:t>3</a:t>
            </a:r>
            <a:r>
              <a:rPr lang="es-MX" sz="1300" b="1" dirty="0"/>
              <a:t>. Cinta de opciones</a:t>
            </a:r>
          </a:p>
          <a:p>
            <a:pPr marL="0" indent="0">
              <a:buNone/>
            </a:pPr>
            <a:r>
              <a:rPr lang="es-MX" sz="1300" b="1" dirty="0" smtClean="0"/>
              <a:t>Contiene </a:t>
            </a:r>
            <a:r>
              <a:rPr lang="es-MX" sz="1300" b="1" dirty="0"/>
              <a:t>todos los botones y comandos que necesitas para crear tus presentaciones en PowerPoint. Está compuesta de múltiples pestañas y estas, a su vez, contienen los comandos agrupados según su función, cada agrupación se llama Grupo de Herramientas y debajo tiene el nombre que lleva ese grupo en específico, por ejemplo, en la pestaña Inicio, se encuentra la cinta de opciones, uno de sus grupos de herramientas se llama «Portapapeles</a:t>
            </a:r>
            <a:r>
              <a:rPr lang="es-MX" sz="1300" b="1" dirty="0" smtClean="0"/>
              <a:t>».                                                                                                                                                                4</a:t>
            </a:r>
            <a:r>
              <a:rPr lang="es-MX" sz="1300" b="1" dirty="0"/>
              <a:t>. Cuenta de usuario</a:t>
            </a:r>
          </a:p>
          <a:p>
            <a:pPr marL="0" indent="0">
              <a:buNone/>
            </a:pPr>
            <a:r>
              <a:rPr lang="es-MX" sz="1300" b="1" dirty="0" smtClean="0"/>
              <a:t>Desde </a:t>
            </a:r>
            <a:r>
              <a:rPr lang="es-MX" sz="1300" b="1" dirty="0"/>
              <a:t>aquí puedes ver tu cuenta de Microsoft, con la cuál está registrado tu producto de Office, puedes acceder a tu perfil y cambiar tu cuenta.</a:t>
            </a:r>
            <a:endParaRPr lang="es-AR" sz="13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4082472"/>
            <a:ext cx="1552702" cy="97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33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3" end="3"/>
                                            </p:txEl>
                                          </p:spTgt>
                                        </p:tgtEl>
                                      </p:cBhvr>
                                    </p:animEffect>
                                    <p:animScale>
                                      <p:cBhvr>
                                        <p:cTn id="12" dur="250" autoRev="1" fill="hold"/>
                                        <p:tgtEl>
                                          <p:spTgt spid="3">
                                            <p:txEl>
                                              <p:pRg st="3" end="3"/>
                                            </p:txEl>
                                          </p:spTgt>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3">
                                            <p:txEl>
                                              <p:pRg st="4" end="4"/>
                                            </p:txEl>
                                          </p:spTgt>
                                        </p:tgtEl>
                                      </p:cBhvr>
                                    </p:animEffect>
                                    <p:animScale>
                                      <p:cBhvr>
                                        <p:cTn id="15" dur="250" autoRev="1" fill="hold"/>
                                        <p:tgtEl>
                                          <p:spTgt spid="3">
                                            <p:txEl>
                                              <p:pRg st="4" end="4"/>
                                            </p:txEl>
                                          </p:spTgt>
                                        </p:tgtEl>
                                      </p:cBhvr>
                                      <p:by x="105000" y="105000"/>
                                    </p:animScale>
                                  </p:childTnLst>
                                </p:cTn>
                              </p:par>
                              <p:par>
                                <p:cTn id="16" presetID="26" presetClass="emph" presetSubtype="0" fill="hold" nodeType="withEffect">
                                  <p:stCondLst>
                                    <p:cond delay="0"/>
                                  </p:stCondLst>
                                  <p:childTnLst>
                                    <p:animEffect transition="out" filter="fade">
                                      <p:cBhvr>
                                        <p:cTn id="17" dur="500" tmFilter="0, 0; .2, .5; .8, .5; 1, 0"/>
                                        <p:tgtEl>
                                          <p:spTgt spid="3">
                                            <p:txEl>
                                              <p:pRg st="5" end="5"/>
                                            </p:txEl>
                                          </p:spTgt>
                                        </p:tgtEl>
                                      </p:cBhvr>
                                    </p:animEffect>
                                    <p:animScale>
                                      <p:cBhvr>
                                        <p:cTn id="18" dur="250" autoRev="1" fill="hold"/>
                                        <p:tgtEl>
                                          <p:spTgt spid="3">
                                            <p:txEl>
                                              <p:pRg st="5" end="5"/>
                                            </p:txEl>
                                          </p:spTgt>
                                        </p:tgtEl>
                                      </p:cBhvr>
                                      <p:by x="105000" y="105000"/>
                                    </p:animScale>
                                  </p:childTnLst>
                                </p:cTn>
                              </p:par>
                              <p:par>
                                <p:cTn id="19" presetID="26" presetClass="emph" presetSubtype="0" fill="hold" nodeType="withEffect">
                                  <p:stCondLst>
                                    <p:cond delay="0"/>
                                  </p:stCondLst>
                                  <p:childTnLst>
                                    <p:animEffect transition="out" filter="fade">
                                      <p:cBhvr>
                                        <p:cTn id="20" dur="500" tmFilter="0, 0; .2, .5; .8, .5; 1, 0"/>
                                        <p:tgtEl>
                                          <p:spTgt spid="3">
                                            <p:txEl>
                                              <p:pRg st="6" end="6"/>
                                            </p:txEl>
                                          </p:spTgt>
                                        </p:tgtEl>
                                      </p:cBhvr>
                                    </p:animEffect>
                                    <p:animScale>
                                      <p:cBhvr>
                                        <p:cTn id="21" dur="250" autoRev="1" fill="hold"/>
                                        <p:tgtEl>
                                          <p:spTgt spid="3">
                                            <p:txEl>
                                              <p:pRg st="6" end="6"/>
                                            </p:txEl>
                                          </p:spTgt>
                                        </p:tgtEl>
                                      </p:cBhvr>
                                      <p:by x="105000" y="105000"/>
                                    </p:animScale>
                                  </p:childTnLst>
                                </p:cTn>
                              </p:par>
                              <p:par>
                                <p:cTn id="22" presetID="26" presetClass="emph" presetSubtype="0" fill="hold" nodeType="withEffect">
                                  <p:stCondLst>
                                    <p:cond delay="0"/>
                                  </p:stCondLst>
                                  <p:childTnLst>
                                    <p:animEffect transition="out" filter="fade">
                                      <p:cBhvr>
                                        <p:cTn id="23" dur="500" tmFilter="0, 0; .2, .5; .8, .5; 1, 0"/>
                                        <p:tgtEl>
                                          <p:spTgt spid="3">
                                            <p:txEl>
                                              <p:pRg st="7" end="7"/>
                                            </p:txEl>
                                          </p:spTgt>
                                        </p:tgtEl>
                                      </p:cBhvr>
                                    </p:animEffect>
                                    <p:animScale>
                                      <p:cBhvr>
                                        <p:cTn id="24" dur="250" autoRev="1" fill="hold"/>
                                        <p:tgtEl>
                                          <p:spTgt spid="3">
                                            <p:txEl>
                                              <p:pRg st="7" end="7"/>
                                            </p:txEl>
                                          </p:spTgt>
                                        </p:tgtEl>
                                      </p:cBhvr>
                                      <p:by x="105000" y="105000"/>
                                    </p:animScale>
                                  </p:childTnLst>
                                </p:cTn>
                              </p:par>
                              <p:par>
                                <p:cTn id="25" presetID="26" presetClass="emph" presetSubtype="0" fill="hold" nodeType="withEffect">
                                  <p:stCondLst>
                                    <p:cond delay="0"/>
                                  </p:stCondLst>
                                  <p:childTnLst>
                                    <p:animEffect transition="out" filter="fade">
                                      <p:cBhvr>
                                        <p:cTn id="26" dur="500" tmFilter="0, 0; .2, .5; .8, .5; 1, 0"/>
                                        <p:tgtEl>
                                          <p:spTgt spid="3">
                                            <p:txEl>
                                              <p:pRg st="8" end="8"/>
                                            </p:txEl>
                                          </p:spTgt>
                                        </p:tgtEl>
                                      </p:cBhvr>
                                    </p:animEffect>
                                    <p:animScale>
                                      <p:cBhvr>
                                        <p:cTn id="27" dur="250" autoRev="1" fill="hold"/>
                                        <p:tgtEl>
                                          <p:spTgt spid="3">
                                            <p:txEl>
                                              <p:pRg st="8" end="8"/>
                                            </p:txEl>
                                          </p:spTgt>
                                        </p:tgtEl>
                                      </p:cBhvr>
                                      <p:by x="105000" y="105000"/>
                                    </p:animScale>
                                  </p:childTnLst>
                                </p:cTn>
                              </p:par>
                              <p:par>
                                <p:cTn id="28" presetID="26" presetClass="emph" presetSubtype="0" fill="hold" nodeType="withEffect">
                                  <p:stCondLst>
                                    <p:cond delay="0"/>
                                  </p:stCondLst>
                                  <p:childTnLst>
                                    <p:animEffect transition="out" filter="fade">
                                      <p:cBhvr>
                                        <p:cTn id="29" dur="500" tmFilter="0, 0; .2, .5; .8, .5; 1, 0"/>
                                        <p:tgtEl>
                                          <p:spTgt spid="3">
                                            <p:txEl>
                                              <p:pRg st="9" end="9"/>
                                            </p:txEl>
                                          </p:spTgt>
                                        </p:tgtEl>
                                      </p:cBhvr>
                                    </p:animEffect>
                                    <p:animScale>
                                      <p:cBhvr>
                                        <p:cTn id="30" dur="250" autoRev="1" fill="hold"/>
                                        <p:tgtEl>
                                          <p:spTgt spid="3">
                                            <p:txEl>
                                              <p:pRg st="9" end="9"/>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4800" dirty="0" smtClean="0"/>
              <a:t>.</a:t>
            </a:r>
            <a:endParaRPr lang="es-AR" sz="4800" dirty="0"/>
          </a:p>
        </p:txBody>
      </p:sp>
      <p:sp>
        <p:nvSpPr>
          <p:cNvPr id="3" name="2 Marcador de contenido"/>
          <p:cNvSpPr>
            <a:spLocks noGrp="1"/>
          </p:cNvSpPr>
          <p:nvPr>
            <p:ph sz="quarter" idx="1"/>
          </p:nvPr>
        </p:nvSpPr>
        <p:spPr>
          <a:xfrm>
            <a:off x="179512" y="195486"/>
            <a:ext cx="8789590" cy="3960440"/>
          </a:xfrm>
        </p:spPr>
        <p:txBody>
          <a:bodyPr>
            <a:noAutofit/>
          </a:bodyPr>
          <a:lstStyle/>
          <a:p>
            <a:pPr marL="0" indent="0">
              <a:buNone/>
            </a:pPr>
            <a:endParaRPr lang="es-MX" sz="1600" b="1" dirty="0" smtClean="0">
              <a:solidFill>
                <a:srgbClr val="333333"/>
              </a:solidFill>
              <a:latin typeface="-apple-system"/>
            </a:endParaRPr>
          </a:p>
          <a:p>
            <a:pPr marL="0" indent="0">
              <a:buNone/>
            </a:pPr>
            <a:r>
              <a:rPr lang="es-MX" sz="1600" b="1" dirty="0" smtClean="0">
                <a:solidFill>
                  <a:srgbClr val="333333"/>
                </a:solidFill>
                <a:latin typeface="-apple-system"/>
              </a:rPr>
              <a:t>5</a:t>
            </a:r>
            <a:r>
              <a:rPr lang="es-MX" sz="1600" b="1" dirty="0">
                <a:solidFill>
                  <a:srgbClr val="333333"/>
                </a:solidFill>
                <a:latin typeface="-apple-system"/>
              </a:rPr>
              <a:t>. ¿Qué hacer? / </a:t>
            </a:r>
            <a:r>
              <a:rPr lang="es-MX" sz="1600" b="1" dirty="0" smtClean="0">
                <a:solidFill>
                  <a:srgbClr val="333333"/>
                </a:solidFill>
                <a:latin typeface="-apple-system"/>
              </a:rPr>
              <a:t>Indicar</a:t>
            </a:r>
            <a:r>
              <a:rPr lang="es-MX" sz="1600" dirty="0">
                <a:solidFill>
                  <a:srgbClr val="333333"/>
                </a:solidFill>
                <a:latin typeface="-apple-system"/>
              </a:rPr>
              <a:t> </a:t>
            </a:r>
            <a:endParaRPr lang="es-MX" sz="1600" dirty="0" smtClean="0">
              <a:solidFill>
                <a:srgbClr val="333333"/>
              </a:solidFill>
              <a:latin typeface="-apple-system"/>
            </a:endParaRPr>
          </a:p>
          <a:p>
            <a:pPr marL="0" indent="0">
              <a:buNone/>
            </a:pPr>
            <a:r>
              <a:rPr lang="es-MX" sz="1600" dirty="0" smtClean="0">
                <a:solidFill>
                  <a:srgbClr val="333333"/>
                </a:solidFill>
                <a:latin typeface="-apple-system"/>
              </a:rPr>
              <a:t>Este </a:t>
            </a:r>
            <a:r>
              <a:rPr lang="es-MX" sz="1600" dirty="0">
                <a:solidFill>
                  <a:srgbClr val="333333"/>
                </a:solidFill>
                <a:latin typeface="-apple-system"/>
              </a:rPr>
              <a:t>botón o comando te ayudará a buscar y encontrar rápidamente algunas herramientas de PowerPoint y elementos que desees usar para crear tu </a:t>
            </a:r>
            <a:r>
              <a:rPr lang="es-MX" sz="1600" dirty="0" smtClean="0">
                <a:solidFill>
                  <a:srgbClr val="333333"/>
                </a:solidFill>
                <a:latin typeface="-apple-system"/>
              </a:rPr>
              <a:t>presentación.</a:t>
            </a:r>
          </a:p>
          <a:p>
            <a:pPr marL="0" indent="0">
              <a:buNone/>
            </a:pPr>
            <a:r>
              <a:rPr lang="es-MX" sz="1600" b="1" dirty="0" smtClean="0">
                <a:solidFill>
                  <a:srgbClr val="333333"/>
                </a:solidFill>
                <a:latin typeface="-apple-system"/>
              </a:rPr>
              <a:t>6</a:t>
            </a:r>
            <a:r>
              <a:rPr lang="es-MX" sz="1600" b="1" dirty="0">
                <a:solidFill>
                  <a:srgbClr val="333333"/>
                </a:solidFill>
                <a:latin typeface="-apple-system"/>
              </a:rPr>
              <a:t>. Panel de navegación de diapositivas</a:t>
            </a:r>
            <a:endParaRPr lang="es-MX" sz="1600" dirty="0">
              <a:solidFill>
                <a:srgbClr val="333333"/>
              </a:solidFill>
              <a:latin typeface="-apple-system"/>
            </a:endParaRPr>
          </a:p>
          <a:p>
            <a:pPr marL="0" indent="0">
              <a:buNone/>
            </a:pPr>
            <a:r>
              <a:rPr lang="es-MX" sz="1600" dirty="0">
                <a:solidFill>
                  <a:srgbClr val="333333"/>
                </a:solidFill>
                <a:latin typeface="-apple-system"/>
              </a:rPr>
              <a:t>En esta área se muestra la cantidad de diapositivas que tienes en tu documento, puede moverlas de lugar, agregar o quitar, según tus necesidades.</a:t>
            </a:r>
          </a:p>
          <a:p>
            <a:pPr marL="0" indent="0">
              <a:buNone/>
            </a:pPr>
            <a:r>
              <a:rPr lang="es-MX" sz="1600" b="1" dirty="0">
                <a:solidFill>
                  <a:srgbClr val="333333"/>
                </a:solidFill>
                <a:latin typeface="-apple-system"/>
              </a:rPr>
              <a:t>7. Espacio de trabajo</a:t>
            </a:r>
            <a:endParaRPr lang="es-MX" sz="1600" dirty="0">
              <a:solidFill>
                <a:srgbClr val="333333"/>
              </a:solidFill>
              <a:latin typeface="-apple-system"/>
            </a:endParaRPr>
          </a:p>
          <a:p>
            <a:pPr marL="0" indent="0">
              <a:buNone/>
            </a:pPr>
            <a:r>
              <a:rPr lang="es-MX" sz="1600" dirty="0">
                <a:solidFill>
                  <a:srgbClr val="333333"/>
                </a:solidFill>
                <a:latin typeface="-apple-system"/>
              </a:rPr>
              <a:t>Esta área, también llamada diapositiva en blanco, es el espacio de trabajo en </a:t>
            </a:r>
            <a:r>
              <a:rPr lang="es-MX" sz="1600" dirty="0">
                <a:solidFill>
                  <a:srgbClr val="0D44A3"/>
                </a:solidFill>
                <a:latin typeface="-apple-system"/>
                <a:hlinkClick r:id="rId2"/>
              </a:rPr>
              <a:t> PowerPoint</a:t>
            </a:r>
            <a:r>
              <a:rPr lang="es-MX" sz="1600" dirty="0">
                <a:solidFill>
                  <a:srgbClr val="333333"/>
                </a:solidFill>
                <a:latin typeface="-apple-system"/>
              </a:rPr>
              <a:t>, aquí agregarás todos los elementos que contendrá tu </a:t>
            </a:r>
            <a:r>
              <a:rPr lang="es-MX" sz="1600" dirty="0">
                <a:solidFill>
                  <a:srgbClr val="0D44A3"/>
                </a:solidFill>
                <a:latin typeface="-apple-system"/>
                <a:hlinkClick r:id="rId2"/>
              </a:rPr>
              <a:t> presentación</a:t>
            </a:r>
            <a:r>
              <a:rPr lang="es-MX" sz="1600" dirty="0">
                <a:solidFill>
                  <a:srgbClr val="333333"/>
                </a:solidFill>
                <a:latin typeface="-apple-system"/>
              </a:rPr>
              <a:t> digital.</a:t>
            </a:r>
          </a:p>
          <a:p>
            <a:pPr marL="0" indent="0">
              <a:buNone/>
            </a:pPr>
            <a:r>
              <a:rPr lang="es-MX" sz="1600" b="1" dirty="0">
                <a:solidFill>
                  <a:srgbClr val="333333"/>
                </a:solidFill>
                <a:latin typeface="-apple-system"/>
              </a:rPr>
              <a:t>8. Número de </a:t>
            </a:r>
            <a:r>
              <a:rPr lang="es-MX" sz="1600" b="1" dirty="0" smtClean="0">
                <a:solidFill>
                  <a:srgbClr val="333333"/>
                </a:solidFill>
                <a:latin typeface="-apple-system"/>
              </a:rPr>
              <a:t>diapositiva</a:t>
            </a:r>
            <a:r>
              <a:rPr lang="es-MX" sz="1600" dirty="0">
                <a:solidFill>
                  <a:srgbClr val="333333"/>
                </a:solidFill>
                <a:latin typeface="-apple-system"/>
              </a:rPr>
              <a:t> </a:t>
            </a:r>
            <a:r>
              <a:rPr lang="es-MX" sz="1600" dirty="0" smtClean="0">
                <a:solidFill>
                  <a:srgbClr val="333333"/>
                </a:solidFill>
                <a:latin typeface="-apple-system"/>
              </a:rPr>
              <a:t>Este </a:t>
            </a:r>
            <a:r>
              <a:rPr lang="es-MX" sz="1600" dirty="0">
                <a:solidFill>
                  <a:srgbClr val="333333"/>
                </a:solidFill>
                <a:latin typeface="-apple-system"/>
              </a:rPr>
              <a:t>es un contador que te muestra principalmente el número de la diapositiva en la que te encuentras trabajando, así como el total de diapositivas que contiene tu presentación.</a:t>
            </a:r>
          </a:p>
          <a:p>
            <a:endParaRPr lang="es-AR"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643" y="3662138"/>
            <a:ext cx="2253288" cy="1141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111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80">
                                          <p:stCondLst>
                                            <p:cond delay="0"/>
                                          </p:stCondLst>
                                        </p:cTn>
                                        <p:tgtEl>
                                          <p:spTgt spid="3">
                                            <p:txEl>
                                              <p:pRg st="2" end="2"/>
                                            </p:txEl>
                                          </p:spTgt>
                                        </p:tgtEl>
                                      </p:cBhvr>
                                    </p:animEffect>
                                    <p:anim calcmode="lin" valueType="num">
                                      <p:cBhvr>
                                        <p:cTn id="1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2" end="2"/>
                                            </p:txEl>
                                          </p:spTgt>
                                        </p:tgtEl>
                                      </p:cBhvr>
                                      <p:to x="100000" y="60000"/>
                                    </p:animScale>
                                    <p:animScale>
                                      <p:cBhvr>
                                        <p:cTn id="20" dur="166" decel="50000">
                                          <p:stCondLst>
                                            <p:cond delay="676"/>
                                          </p:stCondLst>
                                        </p:cTn>
                                        <p:tgtEl>
                                          <p:spTgt spid="3">
                                            <p:txEl>
                                              <p:pRg st="2" end="2"/>
                                            </p:txEl>
                                          </p:spTgt>
                                        </p:tgtEl>
                                      </p:cBhvr>
                                      <p:to x="100000" y="100000"/>
                                    </p:animScale>
                                    <p:animScale>
                                      <p:cBhvr>
                                        <p:cTn id="21" dur="26">
                                          <p:stCondLst>
                                            <p:cond delay="1312"/>
                                          </p:stCondLst>
                                        </p:cTn>
                                        <p:tgtEl>
                                          <p:spTgt spid="3">
                                            <p:txEl>
                                              <p:pRg st="2" end="2"/>
                                            </p:txEl>
                                          </p:spTgt>
                                        </p:tgtEl>
                                      </p:cBhvr>
                                      <p:to x="100000" y="80000"/>
                                    </p:animScale>
                                    <p:animScale>
                                      <p:cBhvr>
                                        <p:cTn id="22" dur="166" decel="50000">
                                          <p:stCondLst>
                                            <p:cond delay="1338"/>
                                          </p:stCondLst>
                                        </p:cTn>
                                        <p:tgtEl>
                                          <p:spTgt spid="3">
                                            <p:txEl>
                                              <p:pRg st="2" end="2"/>
                                            </p:txEl>
                                          </p:spTgt>
                                        </p:tgtEl>
                                      </p:cBhvr>
                                      <p:to x="100000" y="100000"/>
                                    </p:animScale>
                                    <p:animScale>
                                      <p:cBhvr>
                                        <p:cTn id="23" dur="26">
                                          <p:stCondLst>
                                            <p:cond delay="1642"/>
                                          </p:stCondLst>
                                        </p:cTn>
                                        <p:tgtEl>
                                          <p:spTgt spid="3">
                                            <p:txEl>
                                              <p:pRg st="2" end="2"/>
                                            </p:txEl>
                                          </p:spTgt>
                                        </p:tgtEl>
                                      </p:cBhvr>
                                      <p:to x="100000" y="90000"/>
                                    </p:animScale>
                                    <p:animScale>
                                      <p:cBhvr>
                                        <p:cTn id="24" dur="166" decel="50000">
                                          <p:stCondLst>
                                            <p:cond delay="1668"/>
                                          </p:stCondLst>
                                        </p:cTn>
                                        <p:tgtEl>
                                          <p:spTgt spid="3">
                                            <p:txEl>
                                              <p:pRg st="2" end="2"/>
                                            </p:txEl>
                                          </p:spTgt>
                                        </p:tgtEl>
                                      </p:cBhvr>
                                      <p:to x="100000" y="100000"/>
                                    </p:animScale>
                                    <p:animScale>
                                      <p:cBhvr>
                                        <p:cTn id="25" dur="26">
                                          <p:stCondLst>
                                            <p:cond delay="1808"/>
                                          </p:stCondLst>
                                        </p:cTn>
                                        <p:tgtEl>
                                          <p:spTgt spid="3">
                                            <p:txEl>
                                              <p:pRg st="2" end="2"/>
                                            </p:txEl>
                                          </p:spTgt>
                                        </p:tgtEl>
                                      </p:cBhvr>
                                      <p:to x="100000" y="95000"/>
                                    </p:animScale>
                                    <p:animScale>
                                      <p:cBhvr>
                                        <p:cTn id="26" dur="166" decel="50000">
                                          <p:stCondLst>
                                            <p:cond delay="1834"/>
                                          </p:stCondLst>
                                        </p:cTn>
                                        <p:tgtEl>
                                          <p:spTgt spid="3">
                                            <p:txEl>
                                              <p:pRg st="2" end="2"/>
                                            </p:txEl>
                                          </p:spTgt>
                                        </p:tgtEl>
                                      </p:cBhvr>
                                      <p:to x="100000" y="100000"/>
                                    </p:animScale>
                                  </p:childTnLst>
                                </p:cTn>
                              </p:par>
                              <p:par>
                                <p:cTn id="27" presetID="26"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80">
                                          <p:stCondLst>
                                            <p:cond delay="0"/>
                                          </p:stCondLst>
                                        </p:cTn>
                                        <p:tgtEl>
                                          <p:spTgt spid="3">
                                            <p:txEl>
                                              <p:pRg st="3" end="3"/>
                                            </p:txEl>
                                          </p:spTgt>
                                        </p:tgtEl>
                                      </p:cBhvr>
                                    </p:animEffect>
                                    <p:anim calcmode="lin" valueType="num">
                                      <p:cBhvr>
                                        <p:cTn id="3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3">
                                            <p:txEl>
                                              <p:pRg st="3" end="3"/>
                                            </p:txEl>
                                          </p:spTgt>
                                        </p:tgtEl>
                                      </p:cBhvr>
                                      <p:to x="100000" y="60000"/>
                                    </p:animScale>
                                    <p:animScale>
                                      <p:cBhvr>
                                        <p:cTn id="36" dur="166" decel="50000">
                                          <p:stCondLst>
                                            <p:cond delay="676"/>
                                          </p:stCondLst>
                                        </p:cTn>
                                        <p:tgtEl>
                                          <p:spTgt spid="3">
                                            <p:txEl>
                                              <p:pRg st="3" end="3"/>
                                            </p:txEl>
                                          </p:spTgt>
                                        </p:tgtEl>
                                      </p:cBhvr>
                                      <p:to x="100000" y="100000"/>
                                    </p:animScale>
                                    <p:animScale>
                                      <p:cBhvr>
                                        <p:cTn id="37" dur="26">
                                          <p:stCondLst>
                                            <p:cond delay="1312"/>
                                          </p:stCondLst>
                                        </p:cTn>
                                        <p:tgtEl>
                                          <p:spTgt spid="3">
                                            <p:txEl>
                                              <p:pRg st="3" end="3"/>
                                            </p:txEl>
                                          </p:spTgt>
                                        </p:tgtEl>
                                      </p:cBhvr>
                                      <p:to x="100000" y="80000"/>
                                    </p:animScale>
                                    <p:animScale>
                                      <p:cBhvr>
                                        <p:cTn id="38" dur="166" decel="50000">
                                          <p:stCondLst>
                                            <p:cond delay="1338"/>
                                          </p:stCondLst>
                                        </p:cTn>
                                        <p:tgtEl>
                                          <p:spTgt spid="3">
                                            <p:txEl>
                                              <p:pRg st="3" end="3"/>
                                            </p:txEl>
                                          </p:spTgt>
                                        </p:tgtEl>
                                      </p:cBhvr>
                                      <p:to x="100000" y="100000"/>
                                    </p:animScale>
                                    <p:animScale>
                                      <p:cBhvr>
                                        <p:cTn id="39" dur="26">
                                          <p:stCondLst>
                                            <p:cond delay="1642"/>
                                          </p:stCondLst>
                                        </p:cTn>
                                        <p:tgtEl>
                                          <p:spTgt spid="3">
                                            <p:txEl>
                                              <p:pRg st="3" end="3"/>
                                            </p:txEl>
                                          </p:spTgt>
                                        </p:tgtEl>
                                      </p:cBhvr>
                                      <p:to x="100000" y="90000"/>
                                    </p:animScale>
                                    <p:animScale>
                                      <p:cBhvr>
                                        <p:cTn id="40" dur="166" decel="50000">
                                          <p:stCondLst>
                                            <p:cond delay="1668"/>
                                          </p:stCondLst>
                                        </p:cTn>
                                        <p:tgtEl>
                                          <p:spTgt spid="3">
                                            <p:txEl>
                                              <p:pRg st="3" end="3"/>
                                            </p:txEl>
                                          </p:spTgt>
                                        </p:tgtEl>
                                      </p:cBhvr>
                                      <p:to x="100000" y="100000"/>
                                    </p:animScale>
                                    <p:animScale>
                                      <p:cBhvr>
                                        <p:cTn id="41" dur="26">
                                          <p:stCondLst>
                                            <p:cond delay="1808"/>
                                          </p:stCondLst>
                                        </p:cTn>
                                        <p:tgtEl>
                                          <p:spTgt spid="3">
                                            <p:txEl>
                                              <p:pRg st="3" end="3"/>
                                            </p:txEl>
                                          </p:spTgt>
                                        </p:tgtEl>
                                      </p:cBhvr>
                                      <p:to x="100000" y="95000"/>
                                    </p:animScale>
                                    <p:animScale>
                                      <p:cBhvr>
                                        <p:cTn id="42"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67494"/>
            <a:ext cx="8534400" cy="569214"/>
          </a:xfrm>
        </p:spPr>
        <p:txBody>
          <a:bodyPr>
            <a:normAutofit fontScale="90000"/>
          </a:bodyPr>
          <a:lstStyle/>
          <a:p>
            <a:r>
              <a:rPr lang="es-MX" b="1" dirty="0" smtClean="0"/>
              <a:t>.</a:t>
            </a:r>
            <a:endParaRPr lang="es-AR" b="1" dirty="0"/>
          </a:p>
        </p:txBody>
      </p:sp>
      <p:sp>
        <p:nvSpPr>
          <p:cNvPr id="3" name="2 Marcador de contenido"/>
          <p:cNvSpPr>
            <a:spLocks noGrp="1"/>
          </p:cNvSpPr>
          <p:nvPr>
            <p:ph sz="quarter" idx="1"/>
          </p:nvPr>
        </p:nvSpPr>
        <p:spPr>
          <a:xfrm>
            <a:off x="251520" y="123478"/>
            <a:ext cx="8554152" cy="4450808"/>
          </a:xfrm>
        </p:spPr>
        <p:txBody>
          <a:bodyPr>
            <a:normAutofit/>
          </a:bodyPr>
          <a:lstStyle/>
          <a:p>
            <a:r>
              <a:rPr lang="es-MX" sz="1400" b="1" dirty="0">
                <a:solidFill>
                  <a:srgbClr val="333333"/>
                </a:solidFill>
                <a:latin typeface="-apple-system"/>
              </a:rPr>
              <a:t>9. Notas</a:t>
            </a:r>
            <a:endParaRPr lang="es-MX" sz="1400" dirty="0">
              <a:solidFill>
                <a:srgbClr val="333333"/>
              </a:solidFill>
              <a:latin typeface="-apple-system"/>
            </a:endParaRPr>
          </a:p>
          <a:p>
            <a:r>
              <a:rPr lang="es-MX" sz="1400" dirty="0">
                <a:solidFill>
                  <a:srgbClr val="333333"/>
                </a:solidFill>
                <a:latin typeface="-apple-system"/>
              </a:rPr>
              <a:t>Cuando hagas clic en esta opción podrás agregar notas en la diapositiva que te pueden ayudar cuando estés realizando tu presentación en público.</a:t>
            </a:r>
          </a:p>
          <a:p>
            <a:endParaRPr lang="es-MX" sz="1400" b="1" dirty="0" smtClean="0">
              <a:solidFill>
                <a:srgbClr val="333333"/>
              </a:solidFill>
              <a:latin typeface="-apple-system"/>
            </a:endParaRPr>
          </a:p>
          <a:p>
            <a:r>
              <a:rPr lang="es-MX" sz="1400" b="1" dirty="0" smtClean="0">
                <a:solidFill>
                  <a:srgbClr val="333333"/>
                </a:solidFill>
                <a:latin typeface="-apple-system"/>
              </a:rPr>
              <a:t>10</a:t>
            </a:r>
            <a:r>
              <a:rPr lang="es-MX" sz="1400" b="1" dirty="0">
                <a:solidFill>
                  <a:srgbClr val="333333"/>
                </a:solidFill>
                <a:latin typeface="-apple-system"/>
              </a:rPr>
              <a:t>. Modos de visualización</a:t>
            </a:r>
            <a:endParaRPr lang="es-MX" sz="1400" dirty="0">
              <a:solidFill>
                <a:srgbClr val="333333"/>
              </a:solidFill>
              <a:latin typeface="-apple-system"/>
            </a:endParaRPr>
          </a:p>
          <a:p>
            <a:r>
              <a:rPr lang="es-MX" sz="1400" dirty="0">
                <a:solidFill>
                  <a:srgbClr val="333333"/>
                </a:solidFill>
                <a:latin typeface="-apple-system"/>
              </a:rPr>
              <a:t>Encontrarás cuatro formas de ver una presentación. Normal, clasificador de diapositivas y vista lectura, el último ícono se llama «Presentación con diapositivas» que explicaré más adelante.</a:t>
            </a:r>
          </a:p>
          <a:p>
            <a:endParaRPr lang="es-MX" sz="1400" b="1" dirty="0" smtClean="0">
              <a:solidFill>
                <a:srgbClr val="333333"/>
              </a:solidFill>
              <a:latin typeface="-apple-system"/>
            </a:endParaRPr>
          </a:p>
          <a:p>
            <a:r>
              <a:rPr lang="es-MX" sz="1400" b="1" dirty="0" smtClean="0">
                <a:solidFill>
                  <a:srgbClr val="333333"/>
                </a:solidFill>
                <a:latin typeface="-apple-system"/>
              </a:rPr>
              <a:t>11</a:t>
            </a:r>
            <a:r>
              <a:rPr lang="es-MX" sz="1400" b="1" dirty="0">
                <a:solidFill>
                  <a:srgbClr val="333333"/>
                </a:solidFill>
                <a:latin typeface="-apple-system"/>
              </a:rPr>
              <a:t>. Control deslizante del zoom</a:t>
            </a:r>
            <a:endParaRPr lang="es-MX" sz="1400" dirty="0">
              <a:solidFill>
                <a:srgbClr val="333333"/>
              </a:solidFill>
              <a:latin typeface="-apple-system"/>
            </a:endParaRPr>
          </a:p>
          <a:p>
            <a:r>
              <a:rPr lang="es-MX" sz="1400" dirty="0">
                <a:solidFill>
                  <a:srgbClr val="333333"/>
                </a:solidFill>
                <a:latin typeface="-apple-system"/>
              </a:rPr>
              <a:t>Con esta pequeña barra podrás acerca o alejar tu documento para visualizar los elementos como mejor prefieras.</a:t>
            </a:r>
          </a:p>
          <a:p>
            <a:endParaRPr lang="es-MX" sz="1400" b="1" dirty="0" smtClean="0">
              <a:solidFill>
                <a:srgbClr val="333333"/>
              </a:solidFill>
              <a:latin typeface="-apple-system"/>
            </a:endParaRPr>
          </a:p>
          <a:p>
            <a:r>
              <a:rPr lang="es-MX" sz="1400" b="1" dirty="0" smtClean="0">
                <a:solidFill>
                  <a:srgbClr val="333333"/>
                </a:solidFill>
                <a:latin typeface="-apple-system"/>
              </a:rPr>
              <a:t>12</a:t>
            </a:r>
            <a:r>
              <a:rPr lang="es-MX" sz="1400" b="1" dirty="0">
                <a:solidFill>
                  <a:srgbClr val="333333"/>
                </a:solidFill>
                <a:latin typeface="-apple-system"/>
              </a:rPr>
              <a:t>. Presentación con diapositivas</a:t>
            </a:r>
            <a:endParaRPr lang="es-MX" sz="1400" dirty="0">
              <a:solidFill>
                <a:srgbClr val="333333"/>
              </a:solidFill>
              <a:latin typeface="-apple-system"/>
            </a:endParaRPr>
          </a:p>
          <a:p>
            <a:r>
              <a:rPr lang="es-MX" sz="1400" dirty="0">
                <a:solidFill>
                  <a:srgbClr val="333333"/>
                </a:solidFill>
                <a:latin typeface="-apple-system"/>
              </a:rPr>
              <a:t>Este es uno de los pequeños botones más importantes dentro de PowerPoint, ya que es el que permite visualizar todo lo que has creado en tu presentación en pantalla completa, puedes oprimir este botón o hacer clic en tu tecla F5</a:t>
            </a:r>
            <a:r>
              <a:rPr lang="es-MX" sz="1400" dirty="0" smtClean="0">
                <a:solidFill>
                  <a:srgbClr val="333333"/>
                </a:solidFill>
                <a:latin typeface="-apple-system"/>
              </a:rPr>
              <a:t>.</a:t>
            </a:r>
            <a:endParaRPr lang="es-MX" sz="1400" b="0" i="0" dirty="0">
              <a:solidFill>
                <a:srgbClr val="333333"/>
              </a:solidFill>
              <a:effectLst/>
              <a:latin typeface="-apple-system"/>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3" y="4126550"/>
            <a:ext cx="1719089" cy="906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ara sonriente"/>
          <p:cNvSpPr/>
          <p:nvPr/>
        </p:nvSpPr>
        <p:spPr>
          <a:xfrm>
            <a:off x="8167848" y="1131590"/>
            <a:ext cx="576064" cy="50405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99215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anim calcmode="lin" valueType="num">
                                      <p:cBhvr>
                                        <p:cTn id="1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1" end="1"/>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anim calcmode="lin" valueType="num">
                                      <p:cBhvr>
                                        <p:cTn id="23"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3" end="3"/>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anim calcmode="lin" valueType="num">
                                      <p:cBhvr>
                                        <p:cTn id="28"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4" end="4"/>
                                            </p:txEl>
                                          </p:spTgt>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anim calcmode="lin" valueType="num">
                                      <p:cBhvr>
                                        <p:cTn id="33"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34" dur="2000" fill="hold"/>
                                        <p:tgtEl>
                                          <p:spTgt spid="3">
                                            <p:txEl>
                                              <p:pRg st="6" end="6"/>
                                            </p:txEl>
                                          </p:spTgt>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anim calcmode="lin" valueType="num">
                                      <p:cBhvr>
                                        <p:cTn id="38"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39" dur="2000" fill="hold"/>
                                        <p:tgtEl>
                                          <p:spTgt spid="3">
                                            <p:txEl>
                                              <p:pRg st="7" end="7"/>
                                            </p:txEl>
                                          </p:spTgt>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2000"/>
                                        <p:tgtEl>
                                          <p:spTgt spid="3">
                                            <p:txEl>
                                              <p:pRg st="9" end="9"/>
                                            </p:txEl>
                                          </p:spTgt>
                                        </p:tgtEl>
                                      </p:cBhvr>
                                    </p:animEffect>
                                    <p:anim calcmode="lin" valueType="num">
                                      <p:cBhvr>
                                        <p:cTn id="43" dur="2000" fill="hold"/>
                                        <p:tgtEl>
                                          <p:spTgt spid="3">
                                            <p:txEl>
                                              <p:pRg st="9" end="9"/>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9" end="9"/>
                                            </p:txEl>
                                          </p:spTgt>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2000"/>
                                        <p:tgtEl>
                                          <p:spTgt spid="3">
                                            <p:txEl>
                                              <p:pRg st="10" end="10"/>
                                            </p:txEl>
                                          </p:spTgt>
                                        </p:tgtEl>
                                      </p:cBhvr>
                                    </p:animEffect>
                                    <p:anim calcmode="lin" valueType="num">
                                      <p:cBhvr>
                                        <p:cTn id="48" dur="2000" fill="hold"/>
                                        <p:tgtEl>
                                          <p:spTgt spid="3">
                                            <p:txEl>
                                              <p:pRg st="10" end="10"/>
                                            </p:txEl>
                                          </p:spTgt>
                                        </p:tgtEl>
                                        <p:attrNameLst>
                                          <p:attrName>ppt_w</p:attrName>
                                        </p:attrNameLst>
                                      </p:cBhvr>
                                      <p:tavLst>
                                        <p:tav tm="0" fmla="#ppt_w*sin(2.5*pi*$)">
                                          <p:val>
                                            <p:fltVal val="0"/>
                                          </p:val>
                                        </p:tav>
                                        <p:tav tm="100000">
                                          <p:val>
                                            <p:fltVal val="1"/>
                                          </p:val>
                                        </p:tav>
                                      </p:tavLst>
                                    </p:anim>
                                    <p:anim calcmode="lin" valueType="num">
                                      <p:cBhvr>
                                        <p:cTn id="49" dur="2000" fill="hold"/>
                                        <p:tgtEl>
                                          <p:spTgt spid="3">
                                            <p:txEl>
                                              <p:pRg st="10" end="1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t>.</a:t>
            </a:r>
            <a:endParaRPr lang="es-AR" b="1" dirty="0"/>
          </a:p>
        </p:txBody>
      </p:sp>
      <p:sp>
        <p:nvSpPr>
          <p:cNvPr id="3" name="2 Marcador de contenido"/>
          <p:cNvSpPr>
            <a:spLocks noGrp="1"/>
          </p:cNvSpPr>
          <p:nvPr>
            <p:ph sz="quarter" idx="1"/>
          </p:nvPr>
        </p:nvSpPr>
        <p:spPr>
          <a:xfrm>
            <a:off x="179512" y="123478"/>
            <a:ext cx="8647936" cy="4680520"/>
          </a:xfrm>
        </p:spPr>
        <p:txBody>
          <a:bodyPr>
            <a:normAutofit/>
          </a:bodyPr>
          <a:lstStyle/>
          <a:p>
            <a:pPr marL="0" indent="0">
              <a:buNone/>
            </a:pPr>
            <a:r>
              <a:rPr lang="es-MX" sz="2000" dirty="0">
                <a:latin typeface="Arial Black" pitchFamily="34" charset="0"/>
              </a:rPr>
              <a:t>D</a:t>
            </a:r>
            <a:r>
              <a:rPr lang="es-MX" sz="2000" dirty="0" smtClean="0">
                <a:latin typeface="Arial Black" pitchFamily="34" charset="0"/>
              </a:rPr>
              <a:t>_TIPOS DE VISTAS EXPLIQUQUE,CADA UNO DE ELLAS?</a:t>
            </a:r>
          </a:p>
          <a:p>
            <a:pPr marL="0" indent="0">
              <a:buNone/>
            </a:pPr>
            <a:r>
              <a:rPr lang="es-MX" sz="1400" b="1" dirty="0">
                <a:latin typeface="Arial Black" pitchFamily="34" charset="0"/>
              </a:rPr>
              <a:t>Puede ver PowerPoint archivo de varias maneras, según la tarea que esté usando. Algunas vistas resultan útiles para crear la presentación y otras vistas resultan más útiles para mostrar la presentación.</a:t>
            </a:r>
          </a:p>
          <a:p>
            <a:pPr marL="0" indent="0">
              <a:buNone/>
            </a:pPr>
            <a:r>
              <a:rPr lang="es-MX" sz="1400" b="1" dirty="0" smtClean="0">
                <a:latin typeface="Arial Black" pitchFamily="34" charset="0"/>
              </a:rPr>
              <a:t>Puede </a:t>
            </a:r>
            <a:r>
              <a:rPr lang="es-MX" sz="1400" b="1" dirty="0">
                <a:latin typeface="Arial Black" pitchFamily="34" charset="0"/>
              </a:rPr>
              <a:t>encontrar las diferentes opciones de vista de PowerPoint en la pestaña Vista , como se muestra a continuación.</a:t>
            </a:r>
          </a:p>
          <a:p>
            <a:pPr marL="0" indent="0">
              <a:buNone/>
            </a:pPr>
            <a:r>
              <a:rPr lang="es-MX" sz="1400" b="1" dirty="0" smtClean="0">
                <a:latin typeface="Arial Black" pitchFamily="34" charset="0"/>
              </a:rPr>
              <a:t>Muestra </a:t>
            </a:r>
            <a:r>
              <a:rPr lang="es-MX" sz="1400" b="1" dirty="0">
                <a:latin typeface="Arial Black" pitchFamily="34" charset="0"/>
              </a:rPr>
              <a:t>el menú Vista en PowerPoint.</a:t>
            </a:r>
          </a:p>
          <a:p>
            <a:pPr marL="0" indent="0">
              <a:buNone/>
            </a:pPr>
            <a:r>
              <a:rPr lang="es-MX" sz="1400" b="1" dirty="0" smtClean="0">
                <a:latin typeface="Arial Black" pitchFamily="34" charset="0"/>
              </a:rPr>
              <a:t>También </a:t>
            </a:r>
            <a:r>
              <a:rPr lang="es-MX" sz="1400" b="1" dirty="0">
                <a:latin typeface="Arial Black" pitchFamily="34" charset="0"/>
              </a:rPr>
              <a:t>puede encontrar las vistas que se usan con mayor frecuencia en la barra de tareas de la parte inferior derecha de la ventana de diapositiva, tal como se muestra abajo. </a:t>
            </a:r>
            <a:r>
              <a:rPr lang="es-MX" sz="1400" b="1" dirty="0" err="1">
                <a:latin typeface="Arial Black" pitchFamily="34" charset="0"/>
              </a:rPr>
              <a:t>ista</a:t>
            </a:r>
            <a:r>
              <a:rPr lang="es-MX" sz="1400" b="1" dirty="0">
                <a:latin typeface="Arial Black" pitchFamily="34" charset="0"/>
              </a:rPr>
              <a:t> Normal</a:t>
            </a:r>
          </a:p>
          <a:p>
            <a:pPr marL="0" indent="0">
              <a:buNone/>
            </a:pPr>
            <a:r>
              <a:rPr lang="es-MX" sz="1400" b="1" dirty="0">
                <a:latin typeface="Arial Black" pitchFamily="34" charset="0"/>
              </a:rPr>
              <a:t>Puede ir a la vista Normal desde la barra de tareas Botón Vista normal en PowerPoint de la parte inferior de la ventana de diapositiva o desde la pestaña Vista de la cinta de opciones.</a:t>
            </a:r>
          </a:p>
          <a:p>
            <a:pPr marL="0" indent="0">
              <a:buNone/>
            </a:pPr>
            <a:r>
              <a:rPr lang="es-MX" sz="1400" b="1" dirty="0" smtClean="0">
                <a:latin typeface="Arial Black" pitchFamily="34" charset="0"/>
              </a:rPr>
              <a:t>La </a:t>
            </a:r>
            <a:r>
              <a:rPr lang="es-MX" sz="1400" b="1" dirty="0">
                <a:latin typeface="Arial Black" pitchFamily="34" charset="0"/>
              </a:rPr>
              <a:t>vista Normal es el modo de edición en el que trabajará con más frecuencia para crear las diapositivas. Debajo, la vista Normal muestra miniaturas de diapositiva a la izquierda, una ventana grande que muestra la diapositiva actual y una sección debajo de la diapositiva actual donde puede escribir sus notas de orador para cada diapositiva.</a:t>
            </a:r>
          </a:p>
          <a:p>
            <a:pPr marL="0" indent="0">
              <a:buNone/>
            </a:pPr>
            <a:r>
              <a:rPr lang="es-MX" sz="1400" b="1" dirty="0" smtClean="0">
                <a:latin typeface="Arial Black" pitchFamily="34" charset="0"/>
              </a:rPr>
              <a:t>Muestra </a:t>
            </a:r>
            <a:r>
              <a:rPr lang="es-MX" sz="1400" b="1" dirty="0">
                <a:latin typeface="Arial Black" pitchFamily="34" charset="0"/>
              </a:rPr>
              <a:t>la Vista normal en PowerPoint.</a:t>
            </a:r>
            <a:endParaRPr lang="es-MX" sz="1400" b="1" dirty="0" smtClean="0">
              <a:latin typeface="Arial Black"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6" y="4144138"/>
            <a:ext cx="1592723" cy="943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431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a:t>
            </a:r>
            <a:endParaRPr lang="es-AR" dirty="0"/>
          </a:p>
        </p:txBody>
      </p:sp>
      <p:sp>
        <p:nvSpPr>
          <p:cNvPr id="3" name="2 Marcador de contenido"/>
          <p:cNvSpPr>
            <a:spLocks noGrp="1"/>
          </p:cNvSpPr>
          <p:nvPr>
            <p:ph sz="quarter" idx="1"/>
          </p:nvPr>
        </p:nvSpPr>
        <p:spPr>
          <a:xfrm>
            <a:off x="179512" y="195486"/>
            <a:ext cx="8626160" cy="4378800"/>
          </a:xfrm>
        </p:spPr>
        <p:txBody>
          <a:bodyPr>
            <a:normAutofit fontScale="47500" lnSpcReduction="20000"/>
          </a:bodyPr>
          <a:lstStyle/>
          <a:p>
            <a:r>
              <a:rPr lang="es-MX" b="1" dirty="0">
                <a:solidFill>
                  <a:srgbClr val="1E1E1E"/>
                </a:solidFill>
                <a:latin typeface="Segoe UI"/>
              </a:rPr>
              <a:t>Puede ir a la vista Clasificador de diapositivas desde la barra de tareas  de la parte inferior de la ventana de diapositiva o desde la pestaña Vista de la cinta de opciones.</a:t>
            </a:r>
          </a:p>
          <a:p>
            <a:r>
              <a:rPr lang="es-MX" b="1" dirty="0">
                <a:solidFill>
                  <a:srgbClr val="1E1E1E"/>
                </a:solidFill>
                <a:latin typeface="Segoe UI"/>
              </a:rPr>
              <a:t>La vista Clasificador de diapositivas (a continuación) muestra todas las diapositivas de la presentación en diapositivas en miniatura en secuencia horizontal. La vista Presentación con diapositivas es útil si necesita reorganizar las diapositivas; solo tiene que hacer clic y arrastrar las diapositivas a una nueva ubicación o agregar secciones para organizar las diapositivas en grupos significativos.</a:t>
            </a:r>
          </a:p>
          <a:p>
            <a:r>
              <a:rPr lang="es-MX" b="1" dirty="0">
                <a:solidFill>
                  <a:srgbClr val="1E1E1E"/>
                </a:solidFill>
                <a:latin typeface="Segoe UI"/>
              </a:rPr>
              <a:t>Para obtener más información sobre las secciones, vea </a:t>
            </a:r>
            <a:r>
              <a:rPr lang="es-MX" b="1" dirty="0">
                <a:solidFill>
                  <a:srgbClr val="006CB4"/>
                </a:solidFill>
                <a:latin typeface="Segoe UI"/>
                <a:hlinkClick r:id="rId2"/>
              </a:rPr>
              <a:t>Organizar las diapositivas de PowerPoint en secciones</a:t>
            </a:r>
            <a:r>
              <a:rPr lang="es-MX" b="1" dirty="0">
                <a:solidFill>
                  <a:srgbClr val="1E1E1E"/>
                </a:solidFill>
                <a:latin typeface="Segoe UI"/>
              </a:rPr>
              <a:t>.</a:t>
            </a:r>
          </a:p>
          <a:p>
            <a:r>
              <a:rPr lang="es-MX" b="1" dirty="0">
                <a:solidFill>
                  <a:srgbClr val="1E1E1E"/>
                </a:solidFill>
                <a:latin typeface="Segoe UI"/>
              </a:rPr>
              <a:t>Vista Página de notas</a:t>
            </a:r>
          </a:p>
          <a:p>
            <a:r>
              <a:rPr lang="es-MX" b="1" dirty="0">
                <a:solidFill>
                  <a:srgbClr val="1E1E1E"/>
                </a:solidFill>
                <a:latin typeface="Segoe UI"/>
              </a:rPr>
              <a:t>Puede mostrar u ocultar las notas del orador con el botón Notas  en la parte inferior de la ventana de diapositiva o puede ir a la vista Página de notas desde la pestaña Vista de la cinta de opciones.</a:t>
            </a:r>
          </a:p>
          <a:p>
            <a:r>
              <a:rPr lang="es-MX" b="1" dirty="0">
                <a:solidFill>
                  <a:srgbClr val="1E1E1E"/>
                </a:solidFill>
                <a:latin typeface="Segoe UI"/>
              </a:rPr>
              <a:t>El panel Notas se encuentra debajo de la ventana de diapositiva. Puede imprimir sus notas o incluirlas en una presentación que envía a la audiencia o, simplemente, usarlas como indicaciones para sí mismo mientras presenta.</a:t>
            </a:r>
          </a:p>
          <a:p>
            <a:r>
              <a:rPr lang="es-MX" b="1" dirty="0">
                <a:solidFill>
                  <a:srgbClr val="1E1E1E"/>
                </a:solidFill>
                <a:latin typeface="Segoe UI"/>
              </a:rPr>
              <a:t>Para obtener más información sobre las notas, vea el tema sobre cómo </a:t>
            </a:r>
            <a:r>
              <a:rPr lang="es-MX" b="1" dirty="0">
                <a:solidFill>
                  <a:srgbClr val="006CB4"/>
                </a:solidFill>
                <a:latin typeface="Segoe UI"/>
                <a:hlinkClick r:id="rId3"/>
              </a:rPr>
              <a:t>agregar notas de orador a las diapositivas</a:t>
            </a:r>
            <a:r>
              <a:rPr lang="es-MX" b="1" dirty="0">
                <a:solidFill>
                  <a:srgbClr val="1E1E1E"/>
                </a:solidFill>
                <a:latin typeface="Segoe UI"/>
              </a:rPr>
              <a:t>.</a:t>
            </a:r>
          </a:p>
          <a:p>
            <a:r>
              <a:rPr lang="es-MX" b="1" dirty="0">
                <a:solidFill>
                  <a:srgbClr val="1E1E1E"/>
                </a:solidFill>
                <a:latin typeface="Segoe UI"/>
              </a:rPr>
              <a:t>Vista Esquema</a:t>
            </a:r>
          </a:p>
          <a:p>
            <a:r>
              <a:rPr lang="es-MX" b="1" dirty="0">
                <a:solidFill>
                  <a:srgbClr val="1E1E1E"/>
                </a:solidFill>
                <a:latin typeface="Segoe UI"/>
              </a:rPr>
              <a:t>Puede ir a la vista Esquema desde la pestaña Vista de la cinta de opciones. (En PowerPoint 2013 y versiones posteriores, ya no podrá acceder a la vista Esquema desde la vista Normal . Tiene que acceder a ella desde la pestaña Vista ).</a:t>
            </a:r>
          </a:p>
          <a:p>
            <a:r>
              <a:rPr lang="es-MX" b="1" dirty="0">
                <a:solidFill>
                  <a:srgbClr val="1E1E1E"/>
                </a:solidFill>
                <a:latin typeface="Segoe UI"/>
              </a:rPr>
              <a:t>Use la vista Esquema para crear un esquema o guión gráfico de la presentación. Solo muestra el </a:t>
            </a:r>
            <a:r>
              <a:rPr lang="es-MX" b="1" i="1" dirty="0">
                <a:solidFill>
                  <a:srgbClr val="1E1E1E"/>
                </a:solidFill>
                <a:latin typeface="Segoe UI"/>
              </a:rPr>
              <a:t>texto</a:t>
            </a:r>
            <a:r>
              <a:rPr lang="es-MX" b="1" dirty="0">
                <a:solidFill>
                  <a:srgbClr val="1E1E1E"/>
                </a:solidFill>
                <a:latin typeface="Segoe UI"/>
              </a:rPr>
              <a:t> de las diapositivas, no las imágenes ni otros elementos gráficos.</a:t>
            </a:r>
          </a:p>
          <a:p>
            <a:endParaRPr lang="es-AR" b="1"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3946409"/>
            <a:ext cx="2380878" cy="119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761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t>.</a:t>
            </a:r>
            <a:endParaRPr lang="es-AR" b="1" dirty="0"/>
          </a:p>
        </p:txBody>
      </p:sp>
      <p:sp>
        <p:nvSpPr>
          <p:cNvPr id="3" name="2 Marcador de contenido"/>
          <p:cNvSpPr>
            <a:spLocks noGrp="1"/>
          </p:cNvSpPr>
          <p:nvPr>
            <p:ph sz="quarter" idx="1"/>
          </p:nvPr>
        </p:nvSpPr>
        <p:spPr>
          <a:xfrm>
            <a:off x="251520" y="195486"/>
            <a:ext cx="8554152" cy="4378800"/>
          </a:xfrm>
        </p:spPr>
        <p:txBody>
          <a:bodyPr>
            <a:normAutofit fontScale="92500"/>
          </a:bodyPr>
          <a:lstStyle/>
          <a:p>
            <a:r>
              <a:rPr lang="es-MX" sz="2300" b="1" dirty="0">
                <a:solidFill>
                  <a:srgbClr val="1E1E1E"/>
                </a:solidFill>
                <a:latin typeface="Segoe UI"/>
              </a:rPr>
              <a:t>Vistas Patrón</a:t>
            </a:r>
          </a:p>
          <a:p>
            <a:r>
              <a:rPr lang="es-MX" sz="2300" dirty="0">
                <a:solidFill>
                  <a:srgbClr val="1E1E1E"/>
                </a:solidFill>
                <a:latin typeface="Segoe UI"/>
              </a:rPr>
              <a:t>Para ir a una vista maestra, en la pestaña </a:t>
            </a:r>
            <a:r>
              <a:rPr lang="es-MX" sz="2300" b="1" dirty="0">
                <a:solidFill>
                  <a:srgbClr val="1E1E1E"/>
                </a:solidFill>
                <a:latin typeface="Segoe UI"/>
              </a:rPr>
              <a:t>Vista</a:t>
            </a:r>
            <a:r>
              <a:rPr lang="es-MX" sz="2300" dirty="0">
                <a:solidFill>
                  <a:srgbClr val="1E1E1E"/>
                </a:solidFill>
                <a:latin typeface="Segoe UI"/>
              </a:rPr>
              <a:t>, en el grupo </a:t>
            </a:r>
            <a:r>
              <a:rPr lang="es-MX" sz="2300" b="1" dirty="0">
                <a:solidFill>
                  <a:srgbClr val="1E1E1E"/>
                </a:solidFill>
                <a:latin typeface="Segoe UI"/>
              </a:rPr>
              <a:t>Vista Patrón</a:t>
            </a:r>
            <a:r>
              <a:rPr lang="es-MX" sz="2300" dirty="0">
                <a:solidFill>
                  <a:srgbClr val="1E1E1E"/>
                </a:solidFill>
                <a:latin typeface="Segoe UI"/>
              </a:rPr>
              <a:t>, elija la vista maestra que desea.</a:t>
            </a:r>
          </a:p>
          <a:p>
            <a:r>
              <a:rPr lang="es-MX" sz="2300" b="1" dirty="0">
                <a:solidFill>
                  <a:srgbClr val="1E1E1E"/>
                </a:solidFill>
                <a:latin typeface="Segoe UI"/>
              </a:rPr>
              <a:t>Las vistas Patrón</a:t>
            </a:r>
            <a:r>
              <a:rPr lang="es-MX" sz="2300" dirty="0">
                <a:solidFill>
                  <a:srgbClr val="1E1E1E"/>
                </a:solidFill>
                <a:latin typeface="Segoe UI"/>
              </a:rPr>
              <a:t> incluyen </a:t>
            </a:r>
            <a:r>
              <a:rPr lang="es-MX" sz="2300" b="1" dirty="0">
                <a:solidFill>
                  <a:srgbClr val="1E1E1E"/>
                </a:solidFill>
                <a:latin typeface="Segoe UI"/>
              </a:rPr>
              <a:t>Diapositiva</a:t>
            </a:r>
            <a:r>
              <a:rPr lang="es-MX" sz="2300" dirty="0">
                <a:solidFill>
                  <a:srgbClr val="1E1E1E"/>
                </a:solidFill>
                <a:latin typeface="Segoe UI"/>
              </a:rPr>
              <a:t>, </a:t>
            </a:r>
            <a:r>
              <a:rPr lang="es-MX" sz="2300" b="1" dirty="0">
                <a:solidFill>
                  <a:srgbClr val="1E1E1E"/>
                </a:solidFill>
                <a:latin typeface="Segoe UI"/>
              </a:rPr>
              <a:t>Documento</a:t>
            </a:r>
            <a:r>
              <a:rPr lang="es-MX" sz="2300" dirty="0">
                <a:solidFill>
                  <a:srgbClr val="1E1E1E"/>
                </a:solidFill>
                <a:latin typeface="Segoe UI"/>
              </a:rPr>
              <a:t> y </a:t>
            </a:r>
            <a:r>
              <a:rPr lang="es-MX" sz="2300" b="1" dirty="0">
                <a:solidFill>
                  <a:srgbClr val="1E1E1E"/>
                </a:solidFill>
                <a:latin typeface="Segoe UI"/>
              </a:rPr>
              <a:t>Notas</a:t>
            </a:r>
            <a:r>
              <a:rPr lang="es-MX" sz="2300" dirty="0">
                <a:solidFill>
                  <a:srgbClr val="1E1E1E"/>
                </a:solidFill>
                <a:latin typeface="Segoe UI"/>
              </a:rPr>
              <a:t>. El beneficio clave de trabajar en una vista patrón es que puede realizar cambios de estilo universales a todas las diapositivas, páginas de notas o documentos asociados con su presentación.</a:t>
            </a:r>
          </a:p>
          <a:p>
            <a:r>
              <a:rPr lang="es-MX" sz="2300" dirty="0">
                <a:solidFill>
                  <a:srgbClr val="1E1E1E"/>
                </a:solidFill>
                <a:latin typeface="Segoe UI"/>
              </a:rPr>
              <a:t>Para obtener más información acerca del trabajo con patrones, vea:</a:t>
            </a:r>
          </a:p>
          <a:p>
            <a:pPr>
              <a:buFont typeface="Arial"/>
              <a:buChar char="•"/>
            </a:pPr>
            <a:r>
              <a:rPr lang="es-MX" sz="2300" dirty="0">
                <a:solidFill>
                  <a:srgbClr val="006CB4"/>
                </a:solidFill>
                <a:latin typeface="Segoe UI"/>
                <a:hlinkClick r:id="rId2"/>
              </a:rPr>
              <a:t>¿Qué es un patrón de diapositivas?</a:t>
            </a:r>
            <a:endParaRPr lang="es-MX" sz="2300" dirty="0">
              <a:solidFill>
                <a:srgbClr val="1E1E1E"/>
              </a:solidFill>
              <a:latin typeface="Segoe UI"/>
            </a:endParaRPr>
          </a:p>
          <a:p>
            <a:pPr>
              <a:buFont typeface="Arial"/>
              <a:buChar char="•"/>
            </a:pPr>
            <a:r>
              <a:rPr lang="es-MX" sz="2300" dirty="0">
                <a:solidFill>
                  <a:srgbClr val="006CB4"/>
                </a:solidFill>
                <a:latin typeface="Segoe UI"/>
                <a:hlinkClick r:id="rId3"/>
              </a:rPr>
              <a:t>Usar varios patrones de diapositiva en una presentación</a:t>
            </a:r>
            <a:endParaRPr lang="es-MX" sz="2300" dirty="0">
              <a:solidFill>
                <a:srgbClr val="1E1E1E"/>
              </a:solidFill>
              <a:latin typeface="Segoe UI"/>
            </a:endParaRPr>
          </a:p>
          <a:p>
            <a:pPr>
              <a:buFont typeface="Arial"/>
              <a:buChar char="•"/>
            </a:pPr>
            <a:r>
              <a:rPr lang="es-MX" sz="2300" dirty="0">
                <a:solidFill>
                  <a:srgbClr val="767676"/>
                </a:solidFill>
                <a:latin typeface="Segoe UI"/>
                <a:hlinkClick r:id="rId4"/>
              </a:rPr>
              <a:t>Cambiar, eliminar u ocultar encabezados y pies de página en diapositivas, notas y documentos</a:t>
            </a:r>
            <a:endParaRPr lang="es-MX" sz="2300" dirty="0">
              <a:solidFill>
                <a:srgbClr val="1E1E1E"/>
              </a:solidFill>
              <a:latin typeface="Segoe UI"/>
            </a:endParaRPr>
          </a:p>
          <a:p>
            <a:endParaRPr lang="es-AR" dirty="0"/>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4155926"/>
            <a:ext cx="1884239" cy="869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762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422</TotalTime>
  <Words>1144</Words>
  <Application>Microsoft Office PowerPoint</Application>
  <PresentationFormat>Presentación en pantalla (16:9)</PresentationFormat>
  <Paragraphs>132</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Civil</vt:lpstr>
      <vt:lpstr>POWER POINT</vt:lpstr>
      <vt:lpstr>Presentación de PowerPoint</vt:lpstr>
      <vt:lpstr> </vt:lpstr>
      <vt:lpstr>Presentación de PowerPoint</vt:lpstr>
      <vt:lpstr>.</vt:lpstr>
      <vt:lpstr>.</vt:lpstr>
      <vt:lpstr>.</vt:lpstr>
      <vt:lpstr>.</vt:lpstr>
      <vt:lpstr>.</vt:lpstr>
      <vt:lpstr>.</vt:lpstr>
      <vt:lpstr>Presentación de PowerPoint</vt:lpstr>
      <vt:lpstr>.</vt:lpstr>
      <vt:lpstr>.</vt:lpstr>
      <vt:lpst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Secundario</dc:creator>
  <cp:lastModifiedBy>Secundario</cp:lastModifiedBy>
  <cp:revision>47</cp:revision>
  <dcterms:created xsi:type="dcterms:W3CDTF">2024-07-29T19:11:50Z</dcterms:created>
  <dcterms:modified xsi:type="dcterms:W3CDTF">2024-08-12T20:10:04Z</dcterms:modified>
</cp:coreProperties>
</file>